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D1_21E7C9A6.xml" ContentType="application/vnd.ms-powerpoint.comments+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D4_7990E559.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499" r:id="rId2"/>
    <p:sldId id="558" r:id="rId3"/>
    <p:sldId id="493" r:id="rId4"/>
    <p:sldId id="506" r:id="rId5"/>
    <p:sldId id="496" r:id="rId6"/>
    <p:sldId id="293" r:id="rId7"/>
    <p:sldId id="294" r:id="rId8"/>
    <p:sldId id="257" r:id="rId9"/>
    <p:sldId id="260" r:id="rId10"/>
    <p:sldId id="261" r:id="rId11"/>
    <p:sldId id="259" r:id="rId12"/>
    <p:sldId id="264" r:id="rId13"/>
    <p:sldId id="258" r:id="rId14"/>
    <p:sldId id="566" r:id="rId15"/>
    <p:sldId id="567" r:id="rId16"/>
    <p:sldId id="265" r:id="rId17"/>
    <p:sldId id="266" r:id="rId18"/>
    <p:sldId id="267" r:id="rId19"/>
    <p:sldId id="268" r:id="rId20"/>
    <p:sldId id="350" r:id="rId21"/>
    <p:sldId id="454" r:id="rId22"/>
    <p:sldId id="455" r:id="rId23"/>
    <p:sldId id="456" r:id="rId24"/>
    <p:sldId id="465" r:id="rId25"/>
    <p:sldId id="466" r:id="rId26"/>
    <p:sldId id="461" r:id="rId27"/>
    <p:sldId id="458" r:id="rId28"/>
    <p:sldId id="457" r:id="rId29"/>
    <p:sldId id="463" r:id="rId30"/>
    <p:sldId id="464" r:id="rId31"/>
    <p:sldId id="467" r:id="rId32"/>
    <p:sldId id="459" r:id="rId33"/>
    <p:sldId id="468" r:id="rId34"/>
    <p:sldId id="469" r:id="rId35"/>
    <p:sldId id="569" r:id="rId36"/>
    <p:sldId id="570" r:id="rId37"/>
    <p:sldId id="571" r:id="rId38"/>
    <p:sldId id="299" r:id="rId39"/>
    <p:sldId id="437" r:id="rId40"/>
    <p:sldId id="282" r:id="rId41"/>
    <p:sldId id="263" r:id="rId42"/>
    <p:sldId id="262" r:id="rId43"/>
  </p:sldIdLst>
  <p:sldSz cx="12188825"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1F7361-8BC9-CB0E-7126-075A3B292A17}" name="GOVE, Molly" initials="GM" userId="S::mgove@AHBL.CA::8402b4c1-984d-4568-a6b6-22274866999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4C9D6"/>
    <a:srgbClr val="ADC537"/>
    <a:srgbClr val="E1E1E1"/>
    <a:srgbClr val="0075BE"/>
    <a:srgbClr val="2B77AB"/>
    <a:srgbClr val="37759F"/>
    <a:srgbClr val="3E7FB4"/>
    <a:srgbClr val="418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542F8D-3F03-4807-B968-5E569BF42791}" v="61" dt="2023-05-09T21:31:15.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68" autoAdjust="0"/>
    <p:restoredTop sz="93657" autoAdjust="0"/>
  </p:normalViewPr>
  <p:slideViewPr>
    <p:cSldViewPr>
      <p:cViewPr varScale="1">
        <p:scale>
          <a:sx n="107" d="100"/>
          <a:sy n="107" d="100"/>
        </p:scale>
        <p:origin x="252" y="96"/>
      </p:cViewPr>
      <p:guideLst>
        <p:guide orient="horz" pos="2160"/>
        <p:guide pos="3839"/>
      </p:guideLst>
    </p:cSldViewPr>
  </p:slideViewPr>
  <p:notesTextViewPr>
    <p:cViewPr>
      <p:scale>
        <a:sx n="1" d="1"/>
        <a:sy n="1" d="1"/>
      </p:scale>
      <p:origin x="0" y="0"/>
    </p:cViewPr>
  </p:notesTextViewPr>
  <p:notesViewPr>
    <p:cSldViewPr>
      <p:cViewPr varScale="1">
        <p:scale>
          <a:sx n="67" d="100"/>
          <a:sy n="67" d="100"/>
        </p:scale>
        <p:origin x="-208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1D1_21E7C9A6.xml><?xml version="1.0" encoding="utf-8"?>
<p188:cmLst xmlns:a="http://schemas.openxmlformats.org/drawingml/2006/main" xmlns:r="http://schemas.openxmlformats.org/officeDocument/2006/relationships" xmlns:p188="http://schemas.microsoft.com/office/powerpoint/2018/8/main">
  <p188:cm id="{83F1F80D-D580-44E5-865D-4BE3B1CCE083}" authorId="{651F7361-8BC9-CB0E-7126-075A3B292A17}" created="2023-05-30T21:17:32.108">
    <pc:sldMkLst xmlns:pc="http://schemas.microsoft.com/office/powerpoint/2013/main/command">
      <pc:docMk/>
      <pc:sldMk cId="568838566" sldId="465"/>
    </pc:sldMkLst>
    <p188:txBody>
      <a:bodyPr/>
      <a:lstStyle/>
      <a:p>
        <a:r>
          <a:rPr lang="en-US"/>
          <a:t>More context on first point?</a:t>
        </a:r>
      </a:p>
    </p188:txBody>
  </p188:cm>
</p188:cmLst>
</file>

<file path=ppt/comments/modernComment_1D4_7990E559.xml><?xml version="1.0" encoding="utf-8"?>
<p188:cmLst xmlns:a="http://schemas.openxmlformats.org/drawingml/2006/main" xmlns:r="http://schemas.openxmlformats.org/officeDocument/2006/relationships" xmlns:p188="http://schemas.microsoft.com/office/powerpoint/2018/8/main">
  <p188:cm id="{AA47E9D6-FDF2-49A7-90BD-B87C38EFD8F6}" authorId="{651F7361-8BC9-CB0E-7126-075A3B292A17}" created="2023-05-30T21:23:43.200">
    <pc:sldMkLst xmlns:pc="http://schemas.microsoft.com/office/powerpoint/2013/main/command">
      <pc:docMk/>
      <pc:sldMk cId="2039539033" sldId="468"/>
    </pc:sldMkLst>
    <p188:txBody>
      <a:bodyPr/>
      <a:lstStyle/>
      <a:p>
        <a:r>
          <a:rPr lang="en-US"/>
          <a:t>Realization Event capitalized?</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png"/><Relationship Id="rId7" Type="http://schemas.openxmlformats.org/officeDocument/2006/relationships/image" Target="../media/image28.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5.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png"/><Relationship Id="rId7" Type="http://schemas.openxmlformats.org/officeDocument/2006/relationships/image" Target="../media/image28.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945EFA-1113-40A9-A4BC-0B319599470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116FCE8-777A-421E-A252-5C4027886467}">
      <dgm:prSet/>
      <dgm:spPr/>
      <dgm:t>
        <a:bodyPr/>
        <a:lstStyle/>
        <a:p>
          <a:r>
            <a:rPr lang="en-US" dirty="0"/>
            <a:t>Draft employment contracts with the Doctrine in mind.</a:t>
          </a:r>
        </a:p>
      </dgm:t>
    </dgm:pt>
    <dgm:pt modelId="{69E740E8-706E-43A7-84B8-87510CE1DAAF}" type="parTrans" cxnId="{F41017C7-85A8-48E3-8861-23E68CA25485}">
      <dgm:prSet/>
      <dgm:spPr/>
      <dgm:t>
        <a:bodyPr/>
        <a:lstStyle/>
        <a:p>
          <a:endParaRPr lang="en-US"/>
        </a:p>
      </dgm:t>
    </dgm:pt>
    <dgm:pt modelId="{D4452C33-3B23-4848-8FA6-8227ECCE49FE}" type="sibTrans" cxnId="{F41017C7-85A8-48E3-8861-23E68CA25485}">
      <dgm:prSet/>
      <dgm:spPr/>
      <dgm:t>
        <a:bodyPr/>
        <a:lstStyle/>
        <a:p>
          <a:endParaRPr lang="en-US"/>
        </a:p>
      </dgm:t>
    </dgm:pt>
    <dgm:pt modelId="{F7C2692F-571B-444E-99F9-F5C6C885BA5F}">
      <dgm:prSet/>
      <dgm:spPr/>
      <dgm:t>
        <a:bodyPr/>
        <a:lstStyle/>
        <a:p>
          <a:r>
            <a:rPr lang="en-US" dirty="0"/>
            <a:t>Ratify employment contracts when an employee’s duties change.</a:t>
          </a:r>
        </a:p>
      </dgm:t>
    </dgm:pt>
    <dgm:pt modelId="{BC428237-63C2-4E62-A5EC-BAAD238689AA}" type="parTrans" cxnId="{7B84D044-C003-45DB-9493-866A977EC1DD}">
      <dgm:prSet/>
      <dgm:spPr/>
      <dgm:t>
        <a:bodyPr/>
        <a:lstStyle/>
        <a:p>
          <a:endParaRPr lang="en-US"/>
        </a:p>
      </dgm:t>
    </dgm:pt>
    <dgm:pt modelId="{154E6FA0-DFB4-490D-94F8-E0626D2BCD96}" type="sibTrans" cxnId="{7B84D044-C003-45DB-9493-866A977EC1DD}">
      <dgm:prSet/>
      <dgm:spPr/>
      <dgm:t>
        <a:bodyPr/>
        <a:lstStyle/>
        <a:p>
          <a:endParaRPr lang="en-US"/>
        </a:p>
      </dgm:t>
    </dgm:pt>
    <dgm:pt modelId="{C3DA6132-D706-4DAB-B2B0-20929E205396}">
      <dgm:prSet/>
      <dgm:spPr/>
      <dgm:t>
        <a:bodyPr/>
        <a:lstStyle/>
        <a:p>
          <a:r>
            <a:rPr lang="en-US" dirty="0"/>
            <a:t>Approach promotions or changes to responsibilities in a considered and formalized manner.</a:t>
          </a:r>
        </a:p>
      </dgm:t>
    </dgm:pt>
    <dgm:pt modelId="{4E7CD6AC-AF64-4FF6-BF8C-43DC18CF9D52}" type="parTrans" cxnId="{002C5F37-D12F-4042-9CF1-312D14CD124C}">
      <dgm:prSet/>
      <dgm:spPr/>
      <dgm:t>
        <a:bodyPr/>
        <a:lstStyle/>
        <a:p>
          <a:endParaRPr lang="en-US"/>
        </a:p>
      </dgm:t>
    </dgm:pt>
    <dgm:pt modelId="{58E5941B-FF47-4D6E-8D7D-E02B29A96910}" type="sibTrans" cxnId="{002C5F37-D12F-4042-9CF1-312D14CD124C}">
      <dgm:prSet/>
      <dgm:spPr/>
      <dgm:t>
        <a:bodyPr/>
        <a:lstStyle/>
        <a:p>
          <a:endParaRPr lang="en-US"/>
        </a:p>
      </dgm:t>
    </dgm:pt>
    <dgm:pt modelId="{AACC3E50-EA5F-451A-8F45-FBE8772CE60A}" type="pres">
      <dgm:prSet presAssocID="{CB945EFA-1113-40A9-A4BC-0B3195994706}" presName="root" presStyleCnt="0">
        <dgm:presLayoutVars>
          <dgm:dir/>
          <dgm:resizeHandles val="exact"/>
        </dgm:presLayoutVars>
      </dgm:prSet>
      <dgm:spPr/>
    </dgm:pt>
    <dgm:pt modelId="{DFB5117A-1A06-4B5C-8568-A10B9961AEB7}" type="pres">
      <dgm:prSet presAssocID="{0116FCE8-777A-421E-A252-5C4027886467}" presName="compNode" presStyleCnt="0"/>
      <dgm:spPr/>
    </dgm:pt>
    <dgm:pt modelId="{326DFB00-F543-4809-89C5-CE693849F824}" type="pres">
      <dgm:prSet presAssocID="{0116FCE8-777A-421E-A252-5C4027886467}" presName="bgRect" presStyleLbl="bgShp" presStyleIdx="0" presStyleCnt="3"/>
      <dgm:spPr/>
    </dgm:pt>
    <dgm:pt modelId="{5C89C5F6-B630-4434-A44E-3BEC2F49F332}" type="pres">
      <dgm:prSet presAssocID="{0116FCE8-777A-421E-A252-5C402788646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5731BD1B-EE14-4B12-9195-AE9298FEE08C}" type="pres">
      <dgm:prSet presAssocID="{0116FCE8-777A-421E-A252-5C4027886467}" presName="spaceRect" presStyleCnt="0"/>
      <dgm:spPr/>
    </dgm:pt>
    <dgm:pt modelId="{7FCFAF10-E1CB-4814-B8D7-D14E187778DB}" type="pres">
      <dgm:prSet presAssocID="{0116FCE8-777A-421E-A252-5C4027886467}" presName="parTx" presStyleLbl="revTx" presStyleIdx="0" presStyleCnt="3">
        <dgm:presLayoutVars>
          <dgm:chMax val="0"/>
          <dgm:chPref val="0"/>
        </dgm:presLayoutVars>
      </dgm:prSet>
      <dgm:spPr/>
    </dgm:pt>
    <dgm:pt modelId="{A41C3ADC-D81E-4DEE-9722-F148780AA5E3}" type="pres">
      <dgm:prSet presAssocID="{D4452C33-3B23-4848-8FA6-8227ECCE49FE}" presName="sibTrans" presStyleCnt="0"/>
      <dgm:spPr/>
    </dgm:pt>
    <dgm:pt modelId="{AB3B47ED-7C6D-43BD-BAEB-E7B841100FE4}" type="pres">
      <dgm:prSet presAssocID="{F7C2692F-571B-444E-99F9-F5C6C885BA5F}" presName="compNode" presStyleCnt="0"/>
      <dgm:spPr/>
    </dgm:pt>
    <dgm:pt modelId="{E9AAB5C5-2DAF-468C-B264-5440CE6DBB0F}" type="pres">
      <dgm:prSet presAssocID="{F7C2692F-571B-444E-99F9-F5C6C885BA5F}" presName="bgRect" presStyleLbl="bgShp" presStyleIdx="1" presStyleCnt="3"/>
      <dgm:spPr/>
    </dgm:pt>
    <dgm:pt modelId="{5ED01536-4069-42AD-BE73-32ADFC63F977}" type="pres">
      <dgm:prSet presAssocID="{F7C2692F-571B-444E-99F9-F5C6C885BA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A7ADE26-18E7-4A2F-B423-03DDF3AC8517}" type="pres">
      <dgm:prSet presAssocID="{F7C2692F-571B-444E-99F9-F5C6C885BA5F}" presName="spaceRect" presStyleCnt="0"/>
      <dgm:spPr/>
    </dgm:pt>
    <dgm:pt modelId="{326EB0F6-A840-4E19-8172-22639BE93350}" type="pres">
      <dgm:prSet presAssocID="{F7C2692F-571B-444E-99F9-F5C6C885BA5F}" presName="parTx" presStyleLbl="revTx" presStyleIdx="1" presStyleCnt="3">
        <dgm:presLayoutVars>
          <dgm:chMax val="0"/>
          <dgm:chPref val="0"/>
        </dgm:presLayoutVars>
      </dgm:prSet>
      <dgm:spPr/>
    </dgm:pt>
    <dgm:pt modelId="{8552EE5E-C5D0-48EE-94CC-6CBCB85FE4F3}" type="pres">
      <dgm:prSet presAssocID="{154E6FA0-DFB4-490D-94F8-E0626D2BCD96}" presName="sibTrans" presStyleCnt="0"/>
      <dgm:spPr/>
    </dgm:pt>
    <dgm:pt modelId="{F40F4347-A796-4828-A607-F0302100D21F}" type="pres">
      <dgm:prSet presAssocID="{C3DA6132-D706-4DAB-B2B0-20929E205396}" presName="compNode" presStyleCnt="0"/>
      <dgm:spPr/>
    </dgm:pt>
    <dgm:pt modelId="{2B65D232-8F60-46D6-AD78-42A879E29E87}" type="pres">
      <dgm:prSet presAssocID="{C3DA6132-D706-4DAB-B2B0-20929E205396}" presName="bgRect" presStyleLbl="bgShp" presStyleIdx="2" presStyleCnt="3"/>
      <dgm:spPr/>
    </dgm:pt>
    <dgm:pt modelId="{0AFCD122-5692-4E92-AA33-2ADFB7A62CA7}" type="pres">
      <dgm:prSet presAssocID="{C3DA6132-D706-4DAB-B2B0-20929E20539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72750DC9-7880-4C17-868B-FFE5A6648194}" type="pres">
      <dgm:prSet presAssocID="{C3DA6132-D706-4DAB-B2B0-20929E205396}" presName="spaceRect" presStyleCnt="0"/>
      <dgm:spPr/>
    </dgm:pt>
    <dgm:pt modelId="{9CDBD53C-1C98-4A67-950A-35E824605FF0}" type="pres">
      <dgm:prSet presAssocID="{C3DA6132-D706-4DAB-B2B0-20929E205396}" presName="parTx" presStyleLbl="revTx" presStyleIdx="2" presStyleCnt="3">
        <dgm:presLayoutVars>
          <dgm:chMax val="0"/>
          <dgm:chPref val="0"/>
        </dgm:presLayoutVars>
      </dgm:prSet>
      <dgm:spPr/>
    </dgm:pt>
  </dgm:ptLst>
  <dgm:cxnLst>
    <dgm:cxn modelId="{002C5F37-D12F-4042-9CF1-312D14CD124C}" srcId="{CB945EFA-1113-40A9-A4BC-0B3195994706}" destId="{C3DA6132-D706-4DAB-B2B0-20929E205396}" srcOrd="2" destOrd="0" parTransId="{4E7CD6AC-AF64-4FF6-BF8C-43DC18CF9D52}" sibTransId="{58E5941B-FF47-4D6E-8D7D-E02B29A96910}"/>
    <dgm:cxn modelId="{7B84D044-C003-45DB-9493-866A977EC1DD}" srcId="{CB945EFA-1113-40A9-A4BC-0B3195994706}" destId="{F7C2692F-571B-444E-99F9-F5C6C885BA5F}" srcOrd="1" destOrd="0" parTransId="{BC428237-63C2-4E62-A5EC-BAAD238689AA}" sibTransId="{154E6FA0-DFB4-490D-94F8-E0626D2BCD96}"/>
    <dgm:cxn modelId="{54361C69-D163-4EAE-B820-21C88549BFB0}" type="presOf" srcId="{0116FCE8-777A-421E-A252-5C4027886467}" destId="{7FCFAF10-E1CB-4814-B8D7-D14E187778DB}" srcOrd="0" destOrd="0" presId="urn:microsoft.com/office/officeart/2018/2/layout/IconVerticalSolidList"/>
    <dgm:cxn modelId="{D925904C-50B5-4611-A515-2E65DA6BBCF1}" type="presOf" srcId="{F7C2692F-571B-444E-99F9-F5C6C885BA5F}" destId="{326EB0F6-A840-4E19-8172-22639BE93350}" srcOrd="0" destOrd="0" presId="urn:microsoft.com/office/officeart/2018/2/layout/IconVerticalSolidList"/>
    <dgm:cxn modelId="{2A67E581-C473-421F-B40D-291443C65AD4}" type="presOf" srcId="{C3DA6132-D706-4DAB-B2B0-20929E205396}" destId="{9CDBD53C-1C98-4A67-950A-35E824605FF0}" srcOrd="0" destOrd="0" presId="urn:microsoft.com/office/officeart/2018/2/layout/IconVerticalSolidList"/>
    <dgm:cxn modelId="{F41017C7-85A8-48E3-8861-23E68CA25485}" srcId="{CB945EFA-1113-40A9-A4BC-0B3195994706}" destId="{0116FCE8-777A-421E-A252-5C4027886467}" srcOrd="0" destOrd="0" parTransId="{69E740E8-706E-43A7-84B8-87510CE1DAAF}" sibTransId="{D4452C33-3B23-4848-8FA6-8227ECCE49FE}"/>
    <dgm:cxn modelId="{CC0120DE-285D-4D2B-9F5A-B372537F8754}" type="presOf" srcId="{CB945EFA-1113-40A9-A4BC-0B3195994706}" destId="{AACC3E50-EA5F-451A-8F45-FBE8772CE60A}" srcOrd="0" destOrd="0" presId="urn:microsoft.com/office/officeart/2018/2/layout/IconVerticalSolidList"/>
    <dgm:cxn modelId="{0393A4C3-0BA1-4EF9-B619-6478A773009C}" type="presParOf" srcId="{AACC3E50-EA5F-451A-8F45-FBE8772CE60A}" destId="{DFB5117A-1A06-4B5C-8568-A10B9961AEB7}" srcOrd="0" destOrd="0" presId="urn:microsoft.com/office/officeart/2018/2/layout/IconVerticalSolidList"/>
    <dgm:cxn modelId="{ECE6C869-2F7F-436B-8871-56466420A9CF}" type="presParOf" srcId="{DFB5117A-1A06-4B5C-8568-A10B9961AEB7}" destId="{326DFB00-F543-4809-89C5-CE693849F824}" srcOrd="0" destOrd="0" presId="urn:microsoft.com/office/officeart/2018/2/layout/IconVerticalSolidList"/>
    <dgm:cxn modelId="{05E85AA0-BD4E-4102-8F7D-FE6387F5CA94}" type="presParOf" srcId="{DFB5117A-1A06-4B5C-8568-A10B9961AEB7}" destId="{5C89C5F6-B630-4434-A44E-3BEC2F49F332}" srcOrd="1" destOrd="0" presId="urn:microsoft.com/office/officeart/2018/2/layout/IconVerticalSolidList"/>
    <dgm:cxn modelId="{5A8C1EF5-662E-4CDE-9164-FA6DF16F507B}" type="presParOf" srcId="{DFB5117A-1A06-4B5C-8568-A10B9961AEB7}" destId="{5731BD1B-EE14-4B12-9195-AE9298FEE08C}" srcOrd="2" destOrd="0" presId="urn:microsoft.com/office/officeart/2018/2/layout/IconVerticalSolidList"/>
    <dgm:cxn modelId="{580032A5-2757-4E30-BD04-C8D6F051D466}" type="presParOf" srcId="{DFB5117A-1A06-4B5C-8568-A10B9961AEB7}" destId="{7FCFAF10-E1CB-4814-B8D7-D14E187778DB}" srcOrd="3" destOrd="0" presId="urn:microsoft.com/office/officeart/2018/2/layout/IconVerticalSolidList"/>
    <dgm:cxn modelId="{6D98850F-CD59-4C24-A5B4-8055600A1E19}" type="presParOf" srcId="{AACC3E50-EA5F-451A-8F45-FBE8772CE60A}" destId="{A41C3ADC-D81E-4DEE-9722-F148780AA5E3}" srcOrd="1" destOrd="0" presId="urn:microsoft.com/office/officeart/2018/2/layout/IconVerticalSolidList"/>
    <dgm:cxn modelId="{8E1A8CE8-1FC6-40FA-AA03-156112DAB049}" type="presParOf" srcId="{AACC3E50-EA5F-451A-8F45-FBE8772CE60A}" destId="{AB3B47ED-7C6D-43BD-BAEB-E7B841100FE4}" srcOrd="2" destOrd="0" presId="urn:microsoft.com/office/officeart/2018/2/layout/IconVerticalSolidList"/>
    <dgm:cxn modelId="{A33BA917-DD9A-4DFF-82D1-5238B4E6B794}" type="presParOf" srcId="{AB3B47ED-7C6D-43BD-BAEB-E7B841100FE4}" destId="{E9AAB5C5-2DAF-468C-B264-5440CE6DBB0F}" srcOrd="0" destOrd="0" presId="urn:microsoft.com/office/officeart/2018/2/layout/IconVerticalSolidList"/>
    <dgm:cxn modelId="{55D25D30-DDA3-4A99-BB9B-A712F200A9FE}" type="presParOf" srcId="{AB3B47ED-7C6D-43BD-BAEB-E7B841100FE4}" destId="{5ED01536-4069-42AD-BE73-32ADFC63F977}" srcOrd="1" destOrd="0" presId="urn:microsoft.com/office/officeart/2018/2/layout/IconVerticalSolidList"/>
    <dgm:cxn modelId="{3EB82FA7-834C-48F8-966D-7F48C1A58108}" type="presParOf" srcId="{AB3B47ED-7C6D-43BD-BAEB-E7B841100FE4}" destId="{3A7ADE26-18E7-4A2F-B423-03DDF3AC8517}" srcOrd="2" destOrd="0" presId="urn:microsoft.com/office/officeart/2018/2/layout/IconVerticalSolidList"/>
    <dgm:cxn modelId="{F15A9AC2-1456-47B2-B275-19821BC5AD36}" type="presParOf" srcId="{AB3B47ED-7C6D-43BD-BAEB-E7B841100FE4}" destId="{326EB0F6-A840-4E19-8172-22639BE93350}" srcOrd="3" destOrd="0" presId="urn:microsoft.com/office/officeart/2018/2/layout/IconVerticalSolidList"/>
    <dgm:cxn modelId="{672C9E2A-8E7A-4DA1-84FD-0707F9DDC5E3}" type="presParOf" srcId="{AACC3E50-EA5F-451A-8F45-FBE8772CE60A}" destId="{8552EE5E-C5D0-48EE-94CC-6CBCB85FE4F3}" srcOrd="3" destOrd="0" presId="urn:microsoft.com/office/officeart/2018/2/layout/IconVerticalSolidList"/>
    <dgm:cxn modelId="{CE5EEC16-ED26-4650-861C-5CC186A5C911}" type="presParOf" srcId="{AACC3E50-EA5F-451A-8F45-FBE8772CE60A}" destId="{F40F4347-A796-4828-A607-F0302100D21F}" srcOrd="4" destOrd="0" presId="urn:microsoft.com/office/officeart/2018/2/layout/IconVerticalSolidList"/>
    <dgm:cxn modelId="{12F8B69F-4405-4042-B264-21D8C62E976A}" type="presParOf" srcId="{F40F4347-A796-4828-A607-F0302100D21F}" destId="{2B65D232-8F60-46D6-AD78-42A879E29E87}" srcOrd="0" destOrd="0" presId="urn:microsoft.com/office/officeart/2018/2/layout/IconVerticalSolidList"/>
    <dgm:cxn modelId="{ED2FECF6-1224-4B8E-A97A-2E6F8A3A0429}" type="presParOf" srcId="{F40F4347-A796-4828-A607-F0302100D21F}" destId="{0AFCD122-5692-4E92-AA33-2ADFB7A62CA7}" srcOrd="1" destOrd="0" presId="urn:microsoft.com/office/officeart/2018/2/layout/IconVerticalSolidList"/>
    <dgm:cxn modelId="{A91988FE-FEEA-4AAC-B6D2-B3701010FF2A}" type="presParOf" srcId="{F40F4347-A796-4828-A607-F0302100D21F}" destId="{72750DC9-7880-4C17-868B-FFE5A6648194}" srcOrd="2" destOrd="0" presId="urn:microsoft.com/office/officeart/2018/2/layout/IconVerticalSolidList"/>
    <dgm:cxn modelId="{F96141B1-D0F5-4AA7-A1F8-8595EDEACCCF}" type="presParOf" srcId="{F40F4347-A796-4828-A607-F0302100D21F}" destId="{9CDBD53C-1C98-4A67-950A-35E824605FF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31F122-084D-4D87-867B-0155A54EBFC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EEF709E-9ABC-41A7-A636-D7BFE37B33F3}">
      <dgm:prSet/>
      <dgm:spPr/>
      <dgm:t>
        <a:bodyPr/>
        <a:lstStyle/>
        <a:p>
          <a:r>
            <a:rPr lang="en-US"/>
            <a:t>Trade secrets</a:t>
          </a:r>
        </a:p>
      </dgm:t>
    </dgm:pt>
    <dgm:pt modelId="{753A39B8-8C36-4CEB-9802-6C48254D9179}" type="parTrans" cxnId="{669CE3B4-679B-4FCC-AB17-F88F3A7FF516}">
      <dgm:prSet/>
      <dgm:spPr/>
      <dgm:t>
        <a:bodyPr/>
        <a:lstStyle/>
        <a:p>
          <a:endParaRPr lang="en-US"/>
        </a:p>
      </dgm:t>
    </dgm:pt>
    <dgm:pt modelId="{3C300411-BCA8-461D-ADCB-1DCC7F80A597}" type="sibTrans" cxnId="{669CE3B4-679B-4FCC-AB17-F88F3A7FF516}">
      <dgm:prSet/>
      <dgm:spPr/>
      <dgm:t>
        <a:bodyPr/>
        <a:lstStyle/>
        <a:p>
          <a:endParaRPr lang="en-US"/>
        </a:p>
      </dgm:t>
    </dgm:pt>
    <dgm:pt modelId="{8F7D35A4-26CA-41AB-A50F-0BBAFE6867CA}">
      <dgm:prSet/>
      <dgm:spPr/>
      <dgm:t>
        <a:bodyPr/>
        <a:lstStyle/>
        <a:p>
          <a:r>
            <a:rPr lang="en-US"/>
            <a:t>Employees with sensitive business information joining competitors</a:t>
          </a:r>
        </a:p>
      </dgm:t>
    </dgm:pt>
    <dgm:pt modelId="{9330ADEE-D6ED-48A8-973E-11A4C1644E0E}" type="parTrans" cxnId="{06890998-A486-4AEA-9E83-A1D54B86789F}">
      <dgm:prSet/>
      <dgm:spPr/>
      <dgm:t>
        <a:bodyPr/>
        <a:lstStyle/>
        <a:p>
          <a:endParaRPr lang="en-US"/>
        </a:p>
      </dgm:t>
    </dgm:pt>
    <dgm:pt modelId="{7220D26F-D134-4A1E-AE11-F0FAFD8EB6D9}" type="sibTrans" cxnId="{06890998-A486-4AEA-9E83-A1D54B86789F}">
      <dgm:prSet/>
      <dgm:spPr/>
      <dgm:t>
        <a:bodyPr/>
        <a:lstStyle/>
        <a:p>
          <a:endParaRPr lang="en-US"/>
        </a:p>
      </dgm:t>
    </dgm:pt>
    <dgm:pt modelId="{AB318116-2FCF-476C-9D15-E9E4FE5AB221}">
      <dgm:prSet/>
      <dgm:spPr/>
      <dgm:t>
        <a:bodyPr/>
        <a:lstStyle/>
        <a:p>
          <a:r>
            <a:rPr lang="en-US"/>
            <a:t>Solicitation of key employees</a:t>
          </a:r>
        </a:p>
      </dgm:t>
    </dgm:pt>
    <dgm:pt modelId="{DBF67D18-2E04-46EB-985F-151100CE352A}" type="parTrans" cxnId="{C392F7B1-5EFA-46B7-85D6-12F0AC8EC0A7}">
      <dgm:prSet/>
      <dgm:spPr/>
      <dgm:t>
        <a:bodyPr/>
        <a:lstStyle/>
        <a:p>
          <a:endParaRPr lang="en-US"/>
        </a:p>
      </dgm:t>
    </dgm:pt>
    <dgm:pt modelId="{BFB40716-7120-43A6-85CB-287DC861E1E4}" type="sibTrans" cxnId="{C392F7B1-5EFA-46B7-85D6-12F0AC8EC0A7}">
      <dgm:prSet/>
      <dgm:spPr/>
      <dgm:t>
        <a:bodyPr/>
        <a:lstStyle/>
        <a:p>
          <a:endParaRPr lang="en-US"/>
        </a:p>
      </dgm:t>
    </dgm:pt>
    <dgm:pt modelId="{BD6EE61E-7356-4DFF-BE1B-9734EF53CEF7}">
      <dgm:prSet/>
      <dgm:spPr/>
      <dgm:t>
        <a:bodyPr/>
        <a:lstStyle/>
        <a:p>
          <a:r>
            <a:rPr lang="en-US"/>
            <a:t>Solicitation of customers or suppliers</a:t>
          </a:r>
        </a:p>
      </dgm:t>
    </dgm:pt>
    <dgm:pt modelId="{4E548E75-E5BE-4307-9E18-F428A62CC494}" type="parTrans" cxnId="{553B5E89-69B0-496D-9929-2BB6A8A80997}">
      <dgm:prSet/>
      <dgm:spPr/>
      <dgm:t>
        <a:bodyPr/>
        <a:lstStyle/>
        <a:p>
          <a:endParaRPr lang="en-US"/>
        </a:p>
      </dgm:t>
    </dgm:pt>
    <dgm:pt modelId="{C658B456-8891-4F71-9FCB-AD653877B9CF}" type="sibTrans" cxnId="{553B5E89-69B0-496D-9929-2BB6A8A80997}">
      <dgm:prSet/>
      <dgm:spPr/>
      <dgm:t>
        <a:bodyPr/>
        <a:lstStyle/>
        <a:p>
          <a:endParaRPr lang="en-US"/>
        </a:p>
      </dgm:t>
    </dgm:pt>
    <dgm:pt modelId="{07B57170-BB5F-4406-B071-6EFB3A24698A}">
      <dgm:prSet/>
      <dgm:spPr/>
      <dgm:t>
        <a:bodyPr/>
        <a:lstStyle/>
        <a:p>
          <a:r>
            <a:rPr lang="en-US"/>
            <a:t>Disputes over intellectual property (IP) ownership</a:t>
          </a:r>
        </a:p>
      </dgm:t>
    </dgm:pt>
    <dgm:pt modelId="{B7B7A8B6-16E3-4813-876A-70B7761C3576}" type="parTrans" cxnId="{0A8B1F22-75D4-4978-9477-3292E38CA34C}">
      <dgm:prSet/>
      <dgm:spPr/>
      <dgm:t>
        <a:bodyPr/>
        <a:lstStyle/>
        <a:p>
          <a:endParaRPr lang="en-US"/>
        </a:p>
      </dgm:t>
    </dgm:pt>
    <dgm:pt modelId="{2D82E963-F344-4A84-B7ED-4C324F180B87}" type="sibTrans" cxnId="{0A8B1F22-75D4-4978-9477-3292E38CA34C}">
      <dgm:prSet/>
      <dgm:spPr/>
      <dgm:t>
        <a:bodyPr/>
        <a:lstStyle/>
        <a:p>
          <a:endParaRPr lang="en-US"/>
        </a:p>
      </dgm:t>
    </dgm:pt>
    <dgm:pt modelId="{00A636D3-B197-4560-9A6A-F5B6AF1AE46A}" type="pres">
      <dgm:prSet presAssocID="{AA31F122-084D-4D87-867B-0155A54EBFCD}" presName="root" presStyleCnt="0">
        <dgm:presLayoutVars>
          <dgm:dir/>
          <dgm:resizeHandles val="exact"/>
        </dgm:presLayoutVars>
      </dgm:prSet>
      <dgm:spPr/>
    </dgm:pt>
    <dgm:pt modelId="{41270556-A5C7-47BC-A213-3DF7CF284566}" type="pres">
      <dgm:prSet presAssocID="{5EEF709E-9ABC-41A7-A636-D7BFE37B33F3}" presName="compNode" presStyleCnt="0"/>
      <dgm:spPr/>
    </dgm:pt>
    <dgm:pt modelId="{6A4A85B6-240F-4D55-838E-CCEA89564302}" type="pres">
      <dgm:prSet presAssocID="{5EEF709E-9ABC-41A7-A636-D7BFE37B33F3}" presName="bgRect" presStyleLbl="bgShp" presStyleIdx="0" presStyleCnt="5"/>
      <dgm:spPr/>
    </dgm:pt>
    <dgm:pt modelId="{4A64CCE8-86CE-4CF8-9220-F9B717C9A018}" type="pres">
      <dgm:prSet presAssocID="{5EEF709E-9ABC-41A7-A636-D7BFE37B33F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55ACAB00-9AA8-476A-A58D-5EECDA801B98}" type="pres">
      <dgm:prSet presAssocID="{5EEF709E-9ABC-41A7-A636-D7BFE37B33F3}" presName="spaceRect" presStyleCnt="0"/>
      <dgm:spPr/>
    </dgm:pt>
    <dgm:pt modelId="{05F9BE81-202B-4BA9-B0CB-B93BF9BB7392}" type="pres">
      <dgm:prSet presAssocID="{5EEF709E-9ABC-41A7-A636-D7BFE37B33F3}" presName="parTx" presStyleLbl="revTx" presStyleIdx="0" presStyleCnt="5">
        <dgm:presLayoutVars>
          <dgm:chMax val="0"/>
          <dgm:chPref val="0"/>
        </dgm:presLayoutVars>
      </dgm:prSet>
      <dgm:spPr/>
    </dgm:pt>
    <dgm:pt modelId="{3C2A47D7-0323-4878-98AC-CADFE5B08752}" type="pres">
      <dgm:prSet presAssocID="{3C300411-BCA8-461D-ADCB-1DCC7F80A597}" presName="sibTrans" presStyleCnt="0"/>
      <dgm:spPr/>
    </dgm:pt>
    <dgm:pt modelId="{1C388A8E-CDEF-4C3D-A060-B962A16BB5C7}" type="pres">
      <dgm:prSet presAssocID="{8F7D35A4-26CA-41AB-A50F-0BBAFE6867CA}" presName="compNode" presStyleCnt="0"/>
      <dgm:spPr/>
    </dgm:pt>
    <dgm:pt modelId="{3EF795BB-A8DA-4B8E-80AA-0C96A5809318}" type="pres">
      <dgm:prSet presAssocID="{8F7D35A4-26CA-41AB-A50F-0BBAFE6867CA}" presName="bgRect" presStyleLbl="bgShp" presStyleIdx="1" presStyleCnt="5"/>
      <dgm:spPr/>
    </dgm:pt>
    <dgm:pt modelId="{A747256E-9788-4F45-B900-DAF24F0E9129}" type="pres">
      <dgm:prSet presAssocID="{8F7D35A4-26CA-41AB-A50F-0BBAFE6867C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712B4E9D-8F7D-4C71-9193-137C207803A0}" type="pres">
      <dgm:prSet presAssocID="{8F7D35A4-26CA-41AB-A50F-0BBAFE6867CA}" presName="spaceRect" presStyleCnt="0"/>
      <dgm:spPr/>
    </dgm:pt>
    <dgm:pt modelId="{5EFFB795-2E49-43AC-B1A1-B4486C3EBC88}" type="pres">
      <dgm:prSet presAssocID="{8F7D35A4-26CA-41AB-A50F-0BBAFE6867CA}" presName="parTx" presStyleLbl="revTx" presStyleIdx="1" presStyleCnt="5">
        <dgm:presLayoutVars>
          <dgm:chMax val="0"/>
          <dgm:chPref val="0"/>
        </dgm:presLayoutVars>
      </dgm:prSet>
      <dgm:spPr/>
    </dgm:pt>
    <dgm:pt modelId="{39DA2A75-1DD5-4D30-A504-454BCAA58732}" type="pres">
      <dgm:prSet presAssocID="{7220D26F-D134-4A1E-AE11-F0FAFD8EB6D9}" presName="sibTrans" presStyleCnt="0"/>
      <dgm:spPr/>
    </dgm:pt>
    <dgm:pt modelId="{1798ABD6-5FB4-4489-B5C8-3D23E9A5DB91}" type="pres">
      <dgm:prSet presAssocID="{AB318116-2FCF-476C-9D15-E9E4FE5AB221}" presName="compNode" presStyleCnt="0"/>
      <dgm:spPr/>
    </dgm:pt>
    <dgm:pt modelId="{E797A4B9-5C85-4B65-BBE3-E9D3EC2591D4}" type="pres">
      <dgm:prSet presAssocID="{AB318116-2FCF-476C-9D15-E9E4FE5AB221}" presName="bgRect" presStyleLbl="bgShp" presStyleIdx="2" presStyleCnt="5"/>
      <dgm:spPr/>
    </dgm:pt>
    <dgm:pt modelId="{2DF22A1D-C0AF-479A-8EB7-5654C31B5895}" type="pres">
      <dgm:prSet presAssocID="{AB318116-2FCF-476C-9D15-E9E4FE5AB22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138A9353-7E7A-495E-93C7-C415002A3479}" type="pres">
      <dgm:prSet presAssocID="{AB318116-2FCF-476C-9D15-E9E4FE5AB221}" presName="spaceRect" presStyleCnt="0"/>
      <dgm:spPr/>
    </dgm:pt>
    <dgm:pt modelId="{C7780E43-65D2-4C76-B3C6-5565AE3759BC}" type="pres">
      <dgm:prSet presAssocID="{AB318116-2FCF-476C-9D15-E9E4FE5AB221}" presName="parTx" presStyleLbl="revTx" presStyleIdx="2" presStyleCnt="5">
        <dgm:presLayoutVars>
          <dgm:chMax val="0"/>
          <dgm:chPref val="0"/>
        </dgm:presLayoutVars>
      </dgm:prSet>
      <dgm:spPr/>
    </dgm:pt>
    <dgm:pt modelId="{F68F9F73-443B-4B7C-A7E8-44052E22DC2A}" type="pres">
      <dgm:prSet presAssocID="{BFB40716-7120-43A6-85CB-287DC861E1E4}" presName="sibTrans" presStyleCnt="0"/>
      <dgm:spPr/>
    </dgm:pt>
    <dgm:pt modelId="{39AAAB5A-841D-4E5F-8B99-7010C1CE4E8B}" type="pres">
      <dgm:prSet presAssocID="{BD6EE61E-7356-4DFF-BE1B-9734EF53CEF7}" presName="compNode" presStyleCnt="0"/>
      <dgm:spPr/>
    </dgm:pt>
    <dgm:pt modelId="{BD8BE39E-5E76-4386-AFD5-8A5B1F442137}" type="pres">
      <dgm:prSet presAssocID="{BD6EE61E-7356-4DFF-BE1B-9734EF53CEF7}" presName="bgRect" presStyleLbl="bgShp" presStyleIdx="3" presStyleCnt="5"/>
      <dgm:spPr/>
    </dgm:pt>
    <dgm:pt modelId="{4CAE33AC-A3A7-4344-A534-AF0C771D8B27}" type="pres">
      <dgm:prSet presAssocID="{BD6EE61E-7356-4DFF-BE1B-9734EF53CEF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m"/>
        </a:ext>
      </dgm:extLst>
    </dgm:pt>
    <dgm:pt modelId="{CB976C21-5262-4D40-BC5E-68D670D33916}" type="pres">
      <dgm:prSet presAssocID="{BD6EE61E-7356-4DFF-BE1B-9734EF53CEF7}" presName="spaceRect" presStyleCnt="0"/>
      <dgm:spPr/>
    </dgm:pt>
    <dgm:pt modelId="{7F353AFD-2DF6-4841-B135-47A1ECEAA0AE}" type="pres">
      <dgm:prSet presAssocID="{BD6EE61E-7356-4DFF-BE1B-9734EF53CEF7}" presName="parTx" presStyleLbl="revTx" presStyleIdx="3" presStyleCnt="5">
        <dgm:presLayoutVars>
          <dgm:chMax val="0"/>
          <dgm:chPref val="0"/>
        </dgm:presLayoutVars>
      </dgm:prSet>
      <dgm:spPr/>
    </dgm:pt>
    <dgm:pt modelId="{E6691B6D-A9F9-4C19-9878-E91861EFA429}" type="pres">
      <dgm:prSet presAssocID="{C658B456-8891-4F71-9FCB-AD653877B9CF}" presName="sibTrans" presStyleCnt="0"/>
      <dgm:spPr/>
    </dgm:pt>
    <dgm:pt modelId="{B1E8DFAA-A8C4-4E40-AEE2-18B3B252F175}" type="pres">
      <dgm:prSet presAssocID="{07B57170-BB5F-4406-B071-6EFB3A24698A}" presName="compNode" presStyleCnt="0"/>
      <dgm:spPr/>
    </dgm:pt>
    <dgm:pt modelId="{BDE03904-F170-41B6-B86E-ACC056A7BDED}" type="pres">
      <dgm:prSet presAssocID="{07B57170-BB5F-4406-B071-6EFB3A24698A}" presName="bgRect" presStyleLbl="bgShp" presStyleIdx="4" presStyleCnt="5"/>
      <dgm:spPr/>
    </dgm:pt>
    <dgm:pt modelId="{A1E06046-BAB3-4FE8-8B44-C425D61CCEB7}" type="pres">
      <dgm:prSet presAssocID="{07B57170-BB5F-4406-B071-6EFB3A24698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Judge"/>
        </a:ext>
      </dgm:extLst>
    </dgm:pt>
    <dgm:pt modelId="{8C4D556C-4E56-4478-BBBE-D73026FC9585}" type="pres">
      <dgm:prSet presAssocID="{07B57170-BB5F-4406-B071-6EFB3A24698A}" presName="spaceRect" presStyleCnt="0"/>
      <dgm:spPr/>
    </dgm:pt>
    <dgm:pt modelId="{7CBF7B38-8D58-4B56-B9E1-E62E1F87E873}" type="pres">
      <dgm:prSet presAssocID="{07B57170-BB5F-4406-B071-6EFB3A24698A}" presName="parTx" presStyleLbl="revTx" presStyleIdx="4" presStyleCnt="5">
        <dgm:presLayoutVars>
          <dgm:chMax val="0"/>
          <dgm:chPref val="0"/>
        </dgm:presLayoutVars>
      </dgm:prSet>
      <dgm:spPr/>
    </dgm:pt>
  </dgm:ptLst>
  <dgm:cxnLst>
    <dgm:cxn modelId="{E4991B02-E33B-4F0F-8A7F-20C8B09CD8FA}" type="presOf" srcId="{07B57170-BB5F-4406-B071-6EFB3A24698A}" destId="{7CBF7B38-8D58-4B56-B9E1-E62E1F87E873}" srcOrd="0" destOrd="0" presId="urn:microsoft.com/office/officeart/2018/2/layout/IconVerticalSolidList"/>
    <dgm:cxn modelId="{0A8B1F22-75D4-4978-9477-3292E38CA34C}" srcId="{AA31F122-084D-4D87-867B-0155A54EBFCD}" destId="{07B57170-BB5F-4406-B071-6EFB3A24698A}" srcOrd="4" destOrd="0" parTransId="{B7B7A8B6-16E3-4813-876A-70B7761C3576}" sibTransId="{2D82E963-F344-4A84-B7ED-4C324F180B87}"/>
    <dgm:cxn modelId="{CC0EE872-07DE-42F0-87E6-02B733A8E4E8}" type="presOf" srcId="{AA31F122-084D-4D87-867B-0155A54EBFCD}" destId="{00A636D3-B197-4560-9A6A-F5B6AF1AE46A}" srcOrd="0" destOrd="0" presId="urn:microsoft.com/office/officeart/2018/2/layout/IconVerticalSolidList"/>
    <dgm:cxn modelId="{553B5E89-69B0-496D-9929-2BB6A8A80997}" srcId="{AA31F122-084D-4D87-867B-0155A54EBFCD}" destId="{BD6EE61E-7356-4DFF-BE1B-9734EF53CEF7}" srcOrd="3" destOrd="0" parTransId="{4E548E75-E5BE-4307-9E18-F428A62CC494}" sibTransId="{C658B456-8891-4F71-9FCB-AD653877B9CF}"/>
    <dgm:cxn modelId="{49BAAC90-9088-471B-B859-A921E513F9F7}" type="presOf" srcId="{5EEF709E-9ABC-41A7-A636-D7BFE37B33F3}" destId="{05F9BE81-202B-4BA9-B0CB-B93BF9BB7392}" srcOrd="0" destOrd="0" presId="urn:microsoft.com/office/officeart/2018/2/layout/IconVerticalSolidList"/>
    <dgm:cxn modelId="{06890998-A486-4AEA-9E83-A1D54B86789F}" srcId="{AA31F122-084D-4D87-867B-0155A54EBFCD}" destId="{8F7D35A4-26CA-41AB-A50F-0BBAFE6867CA}" srcOrd="1" destOrd="0" parTransId="{9330ADEE-D6ED-48A8-973E-11A4C1644E0E}" sibTransId="{7220D26F-D134-4A1E-AE11-F0FAFD8EB6D9}"/>
    <dgm:cxn modelId="{AAE40DA3-B315-46EB-AB74-D98D54BA018C}" type="presOf" srcId="{8F7D35A4-26CA-41AB-A50F-0BBAFE6867CA}" destId="{5EFFB795-2E49-43AC-B1A1-B4486C3EBC88}" srcOrd="0" destOrd="0" presId="urn:microsoft.com/office/officeart/2018/2/layout/IconVerticalSolidList"/>
    <dgm:cxn modelId="{A337FEA5-3C4C-4427-A154-3AA09473A6C1}" type="presOf" srcId="{AB318116-2FCF-476C-9D15-E9E4FE5AB221}" destId="{C7780E43-65D2-4C76-B3C6-5565AE3759BC}" srcOrd="0" destOrd="0" presId="urn:microsoft.com/office/officeart/2018/2/layout/IconVerticalSolidList"/>
    <dgm:cxn modelId="{C392F7B1-5EFA-46B7-85D6-12F0AC8EC0A7}" srcId="{AA31F122-084D-4D87-867B-0155A54EBFCD}" destId="{AB318116-2FCF-476C-9D15-E9E4FE5AB221}" srcOrd="2" destOrd="0" parTransId="{DBF67D18-2E04-46EB-985F-151100CE352A}" sibTransId="{BFB40716-7120-43A6-85CB-287DC861E1E4}"/>
    <dgm:cxn modelId="{669CE3B4-679B-4FCC-AB17-F88F3A7FF516}" srcId="{AA31F122-084D-4D87-867B-0155A54EBFCD}" destId="{5EEF709E-9ABC-41A7-A636-D7BFE37B33F3}" srcOrd="0" destOrd="0" parTransId="{753A39B8-8C36-4CEB-9802-6C48254D9179}" sibTransId="{3C300411-BCA8-461D-ADCB-1DCC7F80A597}"/>
    <dgm:cxn modelId="{89A307D9-E774-4B1D-B2BD-428BEB5F16A8}" type="presOf" srcId="{BD6EE61E-7356-4DFF-BE1B-9734EF53CEF7}" destId="{7F353AFD-2DF6-4841-B135-47A1ECEAA0AE}" srcOrd="0" destOrd="0" presId="urn:microsoft.com/office/officeart/2018/2/layout/IconVerticalSolidList"/>
    <dgm:cxn modelId="{D3DA6CE2-9842-4E28-8EED-7D5C53A9C849}" type="presParOf" srcId="{00A636D3-B197-4560-9A6A-F5B6AF1AE46A}" destId="{41270556-A5C7-47BC-A213-3DF7CF284566}" srcOrd="0" destOrd="0" presId="urn:microsoft.com/office/officeart/2018/2/layout/IconVerticalSolidList"/>
    <dgm:cxn modelId="{312523A2-9FC9-4A40-B0D6-56547916BBDF}" type="presParOf" srcId="{41270556-A5C7-47BC-A213-3DF7CF284566}" destId="{6A4A85B6-240F-4D55-838E-CCEA89564302}" srcOrd="0" destOrd="0" presId="urn:microsoft.com/office/officeart/2018/2/layout/IconVerticalSolidList"/>
    <dgm:cxn modelId="{02E1D2D5-0734-4E90-B6DB-34438DEB1B67}" type="presParOf" srcId="{41270556-A5C7-47BC-A213-3DF7CF284566}" destId="{4A64CCE8-86CE-4CF8-9220-F9B717C9A018}" srcOrd="1" destOrd="0" presId="urn:microsoft.com/office/officeart/2018/2/layout/IconVerticalSolidList"/>
    <dgm:cxn modelId="{F69A05A3-761A-493B-A643-D456C3CDE43C}" type="presParOf" srcId="{41270556-A5C7-47BC-A213-3DF7CF284566}" destId="{55ACAB00-9AA8-476A-A58D-5EECDA801B98}" srcOrd="2" destOrd="0" presId="urn:microsoft.com/office/officeart/2018/2/layout/IconVerticalSolidList"/>
    <dgm:cxn modelId="{C8B46E7D-AC1E-4BA0-9AC0-E64354B7C6AE}" type="presParOf" srcId="{41270556-A5C7-47BC-A213-3DF7CF284566}" destId="{05F9BE81-202B-4BA9-B0CB-B93BF9BB7392}" srcOrd="3" destOrd="0" presId="urn:microsoft.com/office/officeart/2018/2/layout/IconVerticalSolidList"/>
    <dgm:cxn modelId="{35D601FB-1D32-42BA-BEB5-310FC0CCD2B6}" type="presParOf" srcId="{00A636D3-B197-4560-9A6A-F5B6AF1AE46A}" destId="{3C2A47D7-0323-4878-98AC-CADFE5B08752}" srcOrd="1" destOrd="0" presId="urn:microsoft.com/office/officeart/2018/2/layout/IconVerticalSolidList"/>
    <dgm:cxn modelId="{60FF60FD-AA7E-4353-B4EF-5C0D72FA1359}" type="presParOf" srcId="{00A636D3-B197-4560-9A6A-F5B6AF1AE46A}" destId="{1C388A8E-CDEF-4C3D-A060-B962A16BB5C7}" srcOrd="2" destOrd="0" presId="urn:microsoft.com/office/officeart/2018/2/layout/IconVerticalSolidList"/>
    <dgm:cxn modelId="{16725550-0EEC-4AB4-8894-959FAE6F355C}" type="presParOf" srcId="{1C388A8E-CDEF-4C3D-A060-B962A16BB5C7}" destId="{3EF795BB-A8DA-4B8E-80AA-0C96A5809318}" srcOrd="0" destOrd="0" presId="urn:microsoft.com/office/officeart/2018/2/layout/IconVerticalSolidList"/>
    <dgm:cxn modelId="{69ECA96B-1F84-417C-97F9-1F5F819FC579}" type="presParOf" srcId="{1C388A8E-CDEF-4C3D-A060-B962A16BB5C7}" destId="{A747256E-9788-4F45-B900-DAF24F0E9129}" srcOrd="1" destOrd="0" presId="urn:microsoft.com/office/officeart/2018/2/layout/IconVerticalSolidList"/>
    <dgm:cxn modelId="{64AC5C27-4EB9-49EE-9C93-9FB419B7DA30}" type="presParOf" srcId="{1C388A8E-CDEF-4C3D-A060-B962A16BB5C7}" destId="{712B4E9D-8F7D-4C71-9193-137C207803A0}" srcOrd="2" destOrd="0" presId="urn:microsoft.com/office/officeart/2018/2/layout/IconVerticalSolidList"/>
    <dgm:cxn modelId="{8DA615B1-1681-4D91-8FA5-28D81F2F5707}" type="presParOf" srcId="{1C388A8E-CDEF-4C3D-A060-B962A16BB5C7}" destId="{5EFFB795-2E49-43AC-B1A1-B4486C3EBC88}" srcOrd="3" destOrd="0" presId="urn:microsoft.com/office/officeart/2018/2/layout/IconVerticalSolidList"/>
    <dgm:cxn modelId="{7DF0AE5E-65DA-4131-B472-1144E289D3B6}" type="presParOf" srcId="{00A636D3-B197-4560-9A6A-F5B6AF1AE46A}" destId="{39DA2A75-1DD5-4D30-A504-454BCAA58732}" srcOrd="3" destOrd="0" presId="urn:microsoft.com/office/officeart/2018/2/layout/IconVerticalSolidList"/>
    <dgm:cxn modelId="{016A6A72-5506-4CED-B4FE-7283EED00BA6}" type="presParOf" srcId="{00A636D3-B197-4560-9A6A-F5B6AF1AE46A}" destId="{1798ABD6-5FB4-4489-B5C8-3D23E9A5DB91}" srcOrd="4" destOrd="0" presId="urn:microsoft.com/office/officeart/2018/2/layout/IconVerticalSolidList"/>
    <dgm:cxn modelId="{11A9C252-5586-4186-93F3-7C1FFCE1837B}" type="presParOf" srcId="{1798ABD6-5FB4-4489-B5C8-3D23E9A5DB91}" destId="{E797A4B9-5C85-4B65-BBE3-E9D3EC2591D4}" srcOrd="0" destOrd="0" presId="urn:microsoft.com/office/officeart/2018/2/layout/IconVerticalSolidList"/>
    <dgm:cxn modelId="{9115C6AD-5BB1-4148-8AEC-BF1D94ADD040}" type="presParOf" srcId="{1798ABD6-5FB4-4489-B5C8-3D23E9A5DB91}" destId="{2DF22A1D-C0AF-479A-8EB7-5654C31B5895}" srcOrd="1" destOrd="0" presId="urn:microsoft.com/office/officeart/2018/2/layout/IconVerticalSolidList"/>
    <dgm:cxn modelId="{F4BAC66F-5E96-44AA-97E1-6CA3C9DEADEE}" type="presParOf" srcId="{1798ABD6-5FB4-4489-B5C8-3D23E9A5DB91}" destId="{138A9353-7E7A-495E-93C7-C415002A3479}" srcOrd="2" destOrd="0" presId="urn:microsoft.com/office/officeart/2018/2/layout/IconVerticalSolidList"/>
    <dgm:cxn modelId="{8A543C8C-645C-482D-A300-7DA183C2C914}" type="presParOf" srcId="{1798ABD6-5FB4-4489-B5C8-3D23E9A5DB91}" destId="{C7780E43-65D2-4C76-B3C6-5565AE3759BC}" srcOrd="3" destOrd="0" presId="urn:microsoft.com/office/officeart/2018/2/layout/IconVerticalSolidList"/>
    <dgm:cxn modelId="{26270008-8943-42A1-8C02-F614730E668F}" type="presParOf" srcId="{00A636D3-B197-4560-9A6A-F5B6AF1AE46A}" destId="{F68F9F73-443B-4B7C-A7E8-44052E22DC2A}" srcOrd="5" destOrd="0" presId="urn:microsoft.com/office/officeart/2018/2/layout/IconVerticalSolidList"/>
    <dgm:cxn modelId="{78173442-0F36-4327-BCD7-810ADBA62CBC}" type="presParOf" srcId="{00A636D3-B197-4560-9A6A-F5B6AF1AE46A}" destId="{39AAAB5A-841D-4E5F-8B99-7010C1CE4E8B}" srcOrd="6" destOrd="0" presId="urn:microsoft.com/office/officeart/2018/2/layout/IconVerticalSolidList"/>
    <dgm:cxn modelId="{8BAF5F3C-DB5C-4411-8BF4-029EB25609BA}" type="presParOf" srcId="{39AAAB5A-841D-4E5F-8B99-7010C1CE4E8B}" destId="{BD8BE39E-5E76-4386-AFD5-8A5B1F442137}" srcOrd="0" destOrd="0" presId="urn:microsoft.com/office/officeart/2018/2/layout/IconVerticalSolidList"/>
    <dgm:cxn modelId="{BD4AA70B-2D11-4D0E-A700-1328F09BB9F8}" type="presParOf" srcId="{39AAAB5A-841D-4E5F-8B99-7010C1CE4E8B}" destId="{4CAE33AC-A3A7-4344-A534-AF0C771D8B27}" srcOrd="1" destOrd="0" presId="urn:microsoft.com/office/officeart/2018/2/layout/IconVerticalSolidList"/>
    <dgm:cxn modelId="{FC83BD36-3B84-437E-8D83-9BC06E48DBC0}" type="presParOf" srcId="{39AAAB5A-841D-4E5F-8B99-7010C1CE4E8B}" destId="{CB976C21-5262-4D40-BC5E-68D670D33916}" srcOrd="2" destOrd="0" presId="urn:microsoft.com/office/officeart/2018/2/layout/IconVerticalSolidList"/>
    <dgm:cxn modelId="{4C5A9077-1920-4955-B49B-86A7B400606F}" type="presParOf" srcId="{39AAAB5A-841D-4E5F-8B99-7010C1CE4E8B}" destId="{7F353AFD-2DF6-4841-B135-47A1ECEAA0AE}" srcOrd="3" destOrd="0" presId="urn:microsoft.com/office/officeart/2018/2/layout/IconVerticalSolidList"/>
    <dgm:cxn modelId="{23D7555D-6680-4B78-AFF9-36448162D552}" type="presParOf" srcId="{00A636D3-B197-4560-9A6A-F5B6AF1AE46A}" destId="{E6691B6D-A9F9-4C19-9878-E91861EFA429}" srcOrd="7" destOrd="0" presId="urn:microsoft.com/office/officeart/2018/2/layout/IconVerticalSolidList"/>
    <dgm:cxn modelId="{6E881284-32EA-4B1D-A75D-E058B28066AF}" type="presParOf" srcId="{00A636D3-B197-4560-9A6A-F5B6AF1AE46A}" destId="{B1E8DFAA-A8C4-4E40-AEE2-18B3B252F175}" srcOrd="8" destOrd="0" presId="urn:microsoft.com/office/officeart/2018/2/layout/IconVerticalSolidList"/>
    <dgm:cxn modelId="{4A3792A3-6924-446A-8C0A-B8DCDF2F6494}" type="presParOf" srcId="{B1E8DFAA-A8C4-4E40-AEE2-18B3B252F175}" destId="{BDE03904-F170-41B6-B86E-ACC056A7BDED}" srcOrd="0" destOrd="0" presId="urn:microsoft.com/office/officeart/2018/2/layout/IconVerticalSolidList"/>
    <dgm:cxn modelId="{150751A1-6CEB-40FD-8C8E-3BB8CAD10941}" type="presParOf" srcId="{B1E8DFAA-A8C4-4E40-AEE2-18B3B252F175}" destId="{A1E06046-BAB3-4FE8-8B44-C425D61CCEB7}" srcOrd="1" destOrd="0" presId="urn:microsoft.com/office/officeart/2018/2/layout/IconVerticalSolidList"/>
    <dgm:cxn modelId="{E3F8E5EB-5A1D-4BD6-A5C4-1DA075B97EFC}" type="presParOf" srcId="{B1E8DFAA-A8C4-4E40-AEE2-18B3B252F175}" destId="{8C4D556C-4E56-4478-BBBE-D73026FC9585}" srcOrd="2" destOrd="0" presId="urn:microsoft.com/office/officeart/2018/2/layout/IconVerticalSolidList"/>
    <dgm:cxn modelId="{62039941-E9F5-4505-B0FF-71EC4C190FEE}" type="presParOf" srcId="{B1E8DFAA-A8C4-4E40-AEE2-18B3B252F175}" destId="{7CBF7B38-8D58-4B56-B9E1-E62E1F87E87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800B08-7CD4-4D41-8127-AACD2F1505D3}"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A02AE375-77B6-44EB-BEC6-6D51F619D44E}">
      <dgm:prSet custT="1"/>
      <dgm:spPr/>
      <dgm:t>
        <a:bodyPr/>
        <a:lstStyle/>
        <a:p>
          <a:r>
            <a:rPr lang="en-US" sz="2800" i="1" dirty="0"/>
            <a:t>Diamond Delivery Inc. v Calder, </a:t>
          </a:r>
          <a:r>
            <a:rPr lang="en-US" sz="2800" dirty="0"/>
            <a:t>2023 BCSC 194</a:t>
          </a:r>
        </a:p>
      </dgm:t>
    </dgm:pt>
    <dgm:pt modelId="{F773FE05-B590-49E5-8077-AB96CC9F0237}" type="parTrans" cxnId="{D6537D6F-1DFD-4349-9D0D-F112672B6567}">
      <dgm:prSet/>
      <dgm:spPr/>
      <dgm:t>
        <a:bodyPr/>
        <a:lstStyle/>
        <a:p>
          <a:endParaRPr lang="en-US"/>
        </a:p>
      </dgm:t>
    </dgm:pt>
    <dgm:pt modelId="{5C696F1C-B804-4C8E-B9E9-AFE829132CC9}" type="sibTrans" cxnId="{D6537D6F-1DFD-4349-9D0D-F112672B6567}">
      <dgm:prSet/>
      <dgm:spPr/>
      <dgm:t>
        <a:bodyPr/>
        <a:lstStyle/>
        <a:p>
          <a:endParaRPr lang="en-US"/>
        </a:p>
      </dgm:t>
    </dgm:pt>
    <dgm:pt modelId="{25BA5177-806E-41C7-8ED3-D15B2C206F6D}">
      <dgm:prSet custT="1"/>
      <dgm:spPr/>
      <dgm:t>
        <a:bodyPr/>
        <a:lstStyle/>
        <a:p>
          <a:r>
            <a:rPr lang="en-US" sz="2400" dirty="0"/>
            <a:t>5-year injunction.</a:t>
          </a:r>
        </a:p>
      </dgm:t>
    </dgm:pt>
    <dgm:pt modelId="{A047914D-63D9-4957-BF51-1D0D189FBA71}" type="parTrans" cxnId="{C239DDD6-2FC0-483A-9E5E-F05AF333326A}">
      <dgm:prSet/>
      <dgm:spPr/>
      <dgm:t>
        <a:bodyPr/>
        <a:lstStyle/>
        <a:p>
          <a:endParaRPr lang="en-US"/>
        </a:p>
      </dgm:t>
    </dgm:pt>
    <dgm:pt modelId="{59721E42-88EA-4B93-A0C2-EA895465E1BD}" type="sibTrans" cxnId="{C239DDD6-2FC0-483A-9E5E-F05AF333326A}">
      <dgm:prSet/>
      <dgm:spPr/>
      <dgm:t>
        <a:bodyPr/>
        <a:lstStyle/>
        <a:p>
          <a:endParaRPr lang="en-US"/>
        </a:p>
      </dgm:t>
    </dgm:pt>
    <dgm:pt modelId="{5B88FBF3-2A90-421A-A821-2DA6E709060C}">
      <dgm:prSet custT="1"/>
      <dgm:spPr/>
      <dgm:t>
        <a:bodyPr/>
        <a:lstStyle/>
        <a:p>
          <a:r>
            <a:rPr lang="en-US" sz="2800" i="1" dirty="0"/>
            <a:t>Forward Signs Inc. v. </a:t>
          </a:r>
          <a:r>
            <a:rPr lang="en-US" sz="2800" i="1" dirty="0" err="1"/>
            <a:t>Philcan</a:t>
          </a:r>
          <a:r>
            <a:rPr lang="en-US" sz="2800" i="1" dirty="0"/>
            <a:t> Group Inc., </a:t>
          </a:r>
          <a:r>
            <a:rPr lang="en-US" sz="2800" dirty="0"/>
            <a:t>2022 ONSC 5593</a:t>
          </a:r>
        </a:p>
      </dgm:t>
    </dgm:pt>
    <dgm:pt modelId="{A6AFA0EF-63F7-4FFF-B244-58519AA34593}" type="parTrans" cxnId="{7818EBEE-6FFF-40D5-9D4B-6864A3764F1B}">
      <dgm:prSet/>
      <dgm:spPr/>
      <dgm:t>
        <a:bodyPr/>
        <a:lstStyle/>
        <a:p>
          <a:endParaRPr lang="en-US"/>
        </a:p>
      </dgm:t>
    </dgm:pt>
    <dgm:pt modelId="{239FB581-C46F-4855-8F9D-A562F3518BD4}" type="sibTrans" cxnId="{7818EBEE-6FFF-40D5-9D4B-6864A3764F1B}">
      <dgm:prSet/>
      <dgm:spPr/>
      <dgm:t>
        <a:bodyPr/>
        <a:lstStyle/>
        <a:p>
          <a:endParaRPr lang="en-US"/>
        </a:p>
      </dgm:t>
    </dgm:pt>
    <dgm:pt modelId="{5AC8385A-BCCA-4317-8B91-FB0DD1618F92}">
      <dgm:prSet custT="1"/>
      <dgm:spPr/>
      <dgm:t>
        <a:bodyPr/>
        <a:lstStyle/>
        <a:p>
          <a:r>
            <a:rPr lang="en-US" sz="2400" dirty="0"/>
            <a:t>12-month injunction.</a:t>
          </a:r>
        </a:p>
      </dgm:t>
    </dgm:pt>
    <dgm:pt modelId="{61F02499-287E-42A9-B504-A7D9A26D15AD}" type="parTrans" cxnId="{4AFC3DB4-BAC4-407C-A6D1-A4F8C9D0B034}">
      <dgm:prSet/>
      <dgm:spPr/>
      <dgm:t>
        <a:bodyPr/>
        <a:lstStyle/>
        <a:p>
          <a:endParaRPr lang="en-US"/>
        </a:p>
      </dgm:t>
    </dgm:pt>
    <dgm:pt modelId="{5DBA664E-3DEF-4D08-A880-CF0FBD39B7CF}" type="sibTrans" cxnId="{4AFC3DB4-BAC4-407C-A6D1-A4F8C9D0B034}">
      <dgm:prSet/>
      <dgm:spPr/>
      <dgm:t>
        <a:bodyPr/>
        <a:lstStyle/>
        <a:p>
          <a:endParaRPr lang="en-US"/>
        </a:p>
      </dgm:t>
    </dgm:pt>
    <dgm:pt modelId="{4558694B-2949-4602-9A9E-8DE9A72C2145}">
      <dgm:prSet custT="1"/>
      <dgm:spPr/>
      <dgm:t>
        <a:bodyPr/>
        <a:lstStyle/>
        <a:p>
          <a:r>
            <a:rPr lang="en-US" sz="2400" dirty="0"/>
            <a:t>Court refused to extend – expected efforts to contact customers or try to retain employees during the period of protection afforded by the injunction.</a:t>
          </a:r>
        </a:p>
      </dgm:t>
    </dgm:pt>
    <dgm:pt modelId="{1782CDDB-85E5-4C78-B054-39F6D3CCFC71}" type="parTrans" cxnId="{2A330300-F8B6-4DDA-A527-8EAA96E3257E}">
      <dgm:prSet/>
      <dgm:spPr/>
      <dgm:t>
        <a:bodyPr/>
        <a:lstStyle/>
        <a:p>
          <a:endParaRPr lang="en-US"/>
        </a:p>
      </dgm:t>
    </dgm:pt>
    <dgm:pt modelId="{6B73F7F3-7928-4C49-8A56-ABEA51519ECD}" type="sibTrans" cxnId="{2A330300-F8B6-4DDA-A527-8EAA96E3257E}">
      <dgm:prSet/>
      <dgm:spPr/>
      <dgm:t>
        <a:bodyPr/>
        <a:lstStyle/>
        <a:p>
          <a:endParaRPr lang="en-US"/>
        </a:p>
      </dgm:t>
    </dgm:pt>
    <dgm:pt modelId="{02367806-1C70-4803-8051-5BF36533F7C2}">
      <dgm:prSet custT="1"/>
      <dgm:spPr/>
      <dgm:t>
        <a:bodyPr/>
        <a:lstStyle/>
        <a:p>
          <a:endParaRPr lang="en-US" sz="2400" dirty="0"/>
        </a:p>
      </dgm:t>
    </dgm:pt>
    <dgm:pt modelId="{E0C2B7EF-144B-44E8-9F31-DEF0B179A564}" type="parTrans" cxnId="{9EEF28B5-E7EA-4167-93D0-F5F254127BC9}">
      <dgm:prSet/>
      <dgm:spPr/>
      <dgm:t>
        <a:bodyPr/>
        <a:lstStyle/>
        <a:p>
          <a:endParaRPr lang="en-US"/>
        </a:p>
      </dgm:t>
    </dgm:pt>
    <dgm:pt modelId="{6965083B-0BFB-4E54-BA68-83E359330610}" type="sibTrans" cxnId="{9EEF28B5-E7EA-4167-93D0-F5F254127BC9}">
      <dgm:prSet/>
      <dgm:spPr/>
      <dgm:t>
        <a:bodyPr/>
        <a:lstStyle/>
        <a:p>
          <a:endParaRPr lang="en-US"/>
        </a:p>
      </dgm:t>
    </dgm:pt>
    <dgm:pt modelId="{288CB9D2-A412-46AC-8DE4-B37F06DFF422}">
      <dgm:prSet custT="1"/>
      <dgm:spPr/>
      <dgm:t>
        <a:bodyPr/>
        <a:lstStyle/>
        <a:p>
          <a:r>
            <a:rPr lang="en-US" sz="2400" dirty="0"/>
            <a:t>Vendor of a trucking company, Sonic Transport Ltd., from competing for a period of five years past the ending of his employment with the purchaser.</a:t>
          </a:r>
        </a:p>
      </dgm:t>
    </dgm:pt>
    <dgm:pt modelId="{A46402A7-0626-4445-A7DC-F336DE71EB95}" type="parTrans" cxnId="{3F9D4AC8-82CD-4B3D-91FD-DA57233BF3EF}">
      <dgm:prSet/>
      <dgm:spPr/>
      <dgm:t>
        <a:bodyPr/>
        <a:lstStyle/>
        <a:p>
          <a:endParaRPr lang="en-US"/>
        </a:p>
      </dgm:t>
    </dgm:pt>
    <dgm:pt modelId="{679ECB74-BFF8-434A-A9B3-868B5428ED32}" type="sibTrans" cxnId="{3F9D4AC8-82CD-4B3D-91FD-DA57233BF3EF}">
      <dgm:prSet/>
      <dgm:spPr/>
      <dgm:t>
        <a:bodyPr/>
        <a:lstStyle/>
        <a:p>
          <a:endParaRPr lang="en-US"/>
        </a:p>
      </dgm:t>
    </dgm:pt>
    <dgm:pt modelId="{EE442D4C-2CF4-41FD-889A-78DDF0CF7F91}">
      <dgm:prSet custT="1"/>
      <dgm:spPr/>
      <dgm:t>
        <a:bodyPr/>
        <a:lstStyle/>
        <a:p>
          <a:endParaRPr lang="en-US" sz="2400" dirty="0"/>
        </a:p>
      </dgm:t>
    </dgm:pt>
    <dgm:pt modelId="{F8FCD31B-0EFF-43DC-8660-662CBACBAA42}" type="parTrans" cxnId="{9C6A6786-D4AE-48FA-9BF6-2E9EC60A9EB7}">
      <dgm:prSet/>
      <dgm:spPr/>
      <dgm:t>
        <a:bodyPr/>
        <a:lstStyle/>
        <a:p>
          <a:endParaRPr lang="en-US"/>
        </a:p>
      </dgm:t>
    </dgm:pt>
    <dgm:pt modelId="{573CD08E-1CDC-488C-A7AC-4CA1EEA9EF72}" type="sibTrans" cxnId="{9C6A6786-D4AE-48FA-9BF6-2E9EC60A9EB7}">
      <dgm:prSet/>
      <dgm:spPr/>
      <dgm:t>
        <a:bodyPr/>
        <a:lstStyle/>
        <a:p>
          <a:endParaRPr lang="en-US"/>
        </a:p>
      </dgm:t>
    </dgm:pt>
    <dgm:pt modelId="{D128FD64-443C-4909-B698-7EFC5622B4CB}" type="pres">
      <dgm:prSet presAssocID="{23800B08-7CD4-4D41-8127-AACD2F1505D3}" presName="Name0" presStyleCnt="0">
        <dgm:presLayoutVars>
          <dgm:dir/>
          <dgm:animLvl val="lvl"/>
          <dgm:resizeHandles val="exact"/>
        </dgm:presLayoutVars>
      </dgm:prSet>
      <dgm:spPr/>
    </dgm:pt>
    <dgm:pt modelId="{E09BA166-7AAB-4B08-B0A4-A99C3A4EC2F5}" type="pres">
      <dgm:prSet presAssocID="{A02AE375-77B6-44EB-BEC6-6D51F619D44E}" presName="composite" presStyleCnt="0"/>
      <dgm:spPr/>
    </dgm:pt>
    <dgm:pt modelId="{08483D8A-989F-4EF4-A7C2-6495C3CE44A5}" type="pres">
      <dgm:prSet presAssocID="{A02AE375-77B6-44EB-BEC6-6D51F619D44E}" presName="parTx" presStyleLbl="alignNode1" presStyleIdx="0" presStyleCnt="2">
        <dgm:presLayoutVars>
          <dgm:chMax val="0"/>
          <dgm:chPref val="0"/>
          <dgm:bulletEnabled val="1"/>
        </dgm:presLayoutVars>
      </dgm:prSet>
      <dgm:spPr/>
    </dgm:pt>
    <dgm:pt modelId="{5DB847B8-4B4D-4D3C-9FD5-74CD2D8694A5}" type="pres">
      <dgm:prSet presAssocID="{A02AE375-77B6-44EB-BEC6-6D51F619D44E}" presName="desTx" presStyleLbl="alignAccFollowNode1" presStyleIdx="0" presStyleCnt="2">
        <dgm:presLayoutVars>
          <dgm:bulletEnabled val="1"/>
        </dgm:presLayoutVars>
      </dgm:prSet>
      <dgm:spPr/>
    </dgm:pt>
    <dgm:pt modelId="{2B39C309-DED1-4A11-A6E2-96A3D8B095E0}" type="pres">
      <dgm:prSet presAssocID="{5C696F1C-B804-4C8E-B9E9-AFE829132CC9}" presName="space" presStyleCnt="0"/>
      <dgm:spPr/>
    </dgm:pt>
    <dgm:pt modelId="{514131B2-2C34-4C59-A3E4-7B58E5D66657}" type="pres">
      <dgm:prSet presAssocID="{5B88FBF3-2A90-421A-A821-2DA6E709060C}" presName="composite" presStyleCnt="0"/>
      <dgm:spPr/>
    </dgm:pt>
    <dgm:pt modelId="{12E407F8-27A1-4886-ADA1-D8048BFAEAFF}" type="pres">
      <dgm:prSet presAssocID="{5B88FBF3-2A90-421A-A821-2DA6E709060C}" presName="parTx" presStyleLbl="alignNode1" presStyleIdx="1" presStyleCnt="2">
        <dgm:presLayoutVars>
          <dgm:chMax val="0"/>
          <dgm:chPref val="0"/>
          <dgm:bulletEnabled val="1"/>
        </dgm:presLayoutVars>
      </dgm:prSet>
      <dgm:spPr/>
    </dgm:pt>
    <dgm:pt modelId="{A0571C1B-44C3-4D16-B660-B4E481DA432C}" type="pres">
      <dgm:prSet presAssocID="{5B88FBF3-2A90-421A-A821-2DA6E709060C}" presName="desTx" presStyleLbl="alignAccFollowNode1" presStyleIdx="1" presStyleCnt="2">
        <dgm:presLayoutVars>
          <dgm:bulletEnabled val="1"/>
        </dgm:presLayoutVars>
      </dgm:prSet>
      <dgm:spPr/>
    </dgm:pt>
  </dgm:ptLst>
  <dgm:cxnLst>
    <dgm:cxn modelId="{2A330300-F8B6-4DDA-A527-8EAA96E3257E}" srcId="{5B88FBF3-2A90-421A-A821-2DA6E709060C}" destId="{4558694B-2949-4602-9A9E-8DE9A72C2145}" srcOrd="1" destOrd="0" parTransId="{1782CDDB-85E5-4C78-B054-39F6D3CCFC71}" sibTransId="{6B73F7F3-7928-4C49-8A56-ABEA51519ECD}"/>
    <dgm:cxn modelId="{C9DD6E02-720C-466A-B4E6-D155FE74F7EE}" type="presOf" srcId="{5AC8385A-BCCA-4317-8B91-FB0DD1618F92}" destId="{A0571C1B-44C3-4D16-B660-B4E481DA432C}" srcOrd="0" destOrd="0" presId="urn:microsoft.com/office/officeart/2005/8/layout/hList1"/>
    <dgm:cxn modelId="{92E06B1E-A793-4229-BDB3-1A88F4CB7DAB}" type="presOf" srcId="{A02AE375-77B6-44EB-BEC6-6D51F619D44E}" destId="{08483D8A-989F-4EF4-A7C2-6495C3CE44A5}" srcOrd="0" destOrd="0" presId="urn:microsoft.com/office/officeart/2005/8/layout/hList1"/>
    <dgm:cxn modelId="{03C08326-D6F9-47CF-B88C-B336BA96F8C2}" type="presOf" srcId="{EE442D4C-2CF4-41FD-889A-78DDF0CF7F91}" destId="{5DB847B8-4B4D-4D3C-9FD5-74CD2D8694A5}" srcOrd="0" destOrd="2" presId="urn:microsoft.com/office/officeart/2005/8/layout/hList1"/>
    <dgm:cxn modelId="{D6537D6F-1DFD-4349-9D0D-F112672B6567}" srcId="{23800B08-7CD4-4D41-8127-AACD2F1505D3}" destId="{A02AE375-77B6-44EB-BEC6-6D51F619D44E}" srcOrd="0" destOrd="0" parTransId="{F773FE05-B590-49E5-8077-AB96CC9F0237}" sibTransId="{5C696F1C-B804-4C8E-B9E9-AFE829132CC9}"/>
    <dgm:cxn modelId="{9C6A6786-D4AE-48FA-9BF6-2E9EC60A9EB7}" srcId="{A02AE375-77B6-44EB-BEC6-6D51F619D44E}" destId="{EE442D4C-2CF4-41FD-889A-78DDF0CF7F91}" srcOrd="2" destOrd="0" parTransId="{F8FCD31B-0EFF-43DC-8660-662CBACBAA42}" sibTransId="{573CD08E-1CDC-488C-A7AC-4CA1EEA9EF72}"/>
    <dgm:cxn modelId="{DB77CF8C-B063-4D33-8586-C2AB5F3974B0}" type="presOf" srcId="{4558694B-2949-4602-9A9E-8DE9A72C2145}" destId="{A0571C1B-44C3-4D16-B660-B4E481DA432C}" srcOrd="0" destOrd="1" presId="urn:microsoft.com/office/officeart/2005/8/layout/hList1"/>
    <dgm:cxn modelId="{4C124491-FDC1-4A2B-9DFC-FE742987FF49}" type="presOf" srcId="{288CB9D2-A412-46AC-8DE4-B37F06DFF422}" destId="{5DB847B8-4B4D-4D3C-9FD5-74CD2D8694A5}" srcOrd="0" destOrd="1" presId="urn:microsoft.com/office/officeart/2005/8/layout/hList1"/>
    <dgm:cxn modelId="{9B4E2096-ECDD-4A7D-A771-A16FDDD6400E}" type="presOf" srcId="{25BA5177-806E-41C7-8ED3-D15B2C206F6D}" destId="{5DB847B8-4B4D-4D3C-9FD5-74CD2D8694A5}" srcOrd="0" destOrd="0" presId="urn:microsoft.com/office/officeart/2005/8/layout/hList1"/>
    <dgm:cxn modelId="{1775EB97-B8FD-4689-8F17-B3D202B6B05A}" type="presOf" srcId="{02367806-1C70-4803-8051-5BF36533F7C2}" destId="{A0571C1B-44C3-4D16-B660-B4E481DA432C}" srcOrd="0" destOrd="2" presId="urn:microsoft.com/office/officeart/2005/8/layout/hList1"/>
    <dgm:cxn modelId="{FA4DF5A0-A007-4B13-9DA5-E5E0D0637576}" type="presOf" srcId="{23800B08-7CD4-4D41-8127-AACD2F1505D3}" destId="{D128FD64-443C-4909-B698-7EFC5622B4CB}" srcOrd="0" destOrd="0" presId="urn:microsoft.com/office/officeart/2005/8/layout/hList1"/>
    <dgm:cxn modelId="{4AFC3DB4-BAC4-407C-A6D1-A4F8C9D0B034}" srcId="{5B88FBF3-2A90-421A-A821-2DA6E709060C}" destId="{5AC8385A-BCCA-4317-8B91-FB0DD1618F92}" srcOrd="0" destOrd="0" parTransId="{61F02499-287E-42A9-B504-A7D9A26D15AD}" sibTransId="{5DBA664E-3DEF-4D08-A880-CF0FBD39B7CF}"/>
    <dgm:cxn modelId="{9EEF28B5-E7EA-4167-93D0-F5F254127BC9}" srcId="{5B88FBF3-2A90-421A-A821-2DA6E709060C}" destId="{02367806-1C70-4803-8051-5BF36533F7C2}" srcOrd="2" destOrd="0" parTransId="{E0C2B7EF-144B-44E8-9F31-DEF0B179A564}" sibTransId="{6965083B-0BFB-4E54-BA68-83E359330610}"/>
    <dgm:cxn modelId="{3F9D4AC8-82CD-4B3D-91FD-DA57233BF3EF}" srcId="{A02AE375-77B6-44EB-BEC6-6D51F619D44E}" destId="{288CB9D2-A412-46AC-8DE4-B37F06DFF422}" srcOrd="1" destOrd="0" parTransId="{A46402A7-0626-4445-A7DC-F336DE71EB95}" sibTransId="{679ECB74-BFF8-434A-A9B3-868B5428ED32}"/>
    <dgm:cxn modelId="{C239DDD6-2FC0-483A-9E5E-F05AF333326A}" srcId="{A02AE375-77B6-44EB-BEC6-6D51F619D44E}" destId="{25BA5177-806E-41C7-8ED3-D15B2C206F6D}" srcOrd="0" destOrd="0" parTransId="{A047914D-63D9-4957-BF51-1D0D189FBA71}" sibTransId="{59721E42-88EA-4B93-A0C2-EA895465E1BD}"/>
    <dgm:cxn modelId="{B21FECDE-A528-4511-8778-6768E695C7F3}" type="presOf" srcId="{5B88FBF3-2A90-421A-A821-2DA6E709060C}" destId="{12E407F8-27A1-4886-ADA1-D8048BFAEAFF}" srcOrd="0" destOrd="0" presId="urn:microsoft.com/office/officeart/2005/8/layout/hList1"/>
    <dgm:cxn modelId="{7818EBEE-6FFF-40D5-9D4B-6864A3764F1B}" srcId="{23800B08-7CD4-4D41-8127-AACD2F1505D3}" destId="{5B88FBF3-2A90-421A-A821-2DA6E709060C}" srcOrd="1" destOrd="0" parTransId="{A6AFA0EF-63F7-4FFF-B244-58519AA34593}" sibTransId="{239FB581-C46F-4855-8F9D-A562F3518BD4}"/>
    <dgm:cxn modelId="{1549D660-7799-46D7-96F7-0E48B379BB90}" type="presParOf" srcId="{D128FD64-443C-4909-B698-7EFC5622B4CB}" destId="{E09BA166-7AAB-4B08-B0A4-A99C3A4EC2F5}" srcOrd="0" destOrd="0" presId="urn:microsoft.com/office/officeart/2005/8/layout/hList1"/>
    <dgm:cxn modelId="{2EF8FB4B-9ABA-42F1-8A86-17D613FC54AD}" type="presParOf" srcId="{E09BA166-7AAB-4B08-B0A4-A99C3A4EC2F5}" destId="{08483D8A-989F-4EF4-A7C2-6495C3CE44A5}" srcOrd="0" destOrd="0" presId="urn:microsoft.com/office/officeart/2005/8/layout/hList1"/>
    <dgm:cxn modelId="{90D62DD1-EC46-41B2-8615-17FA748357B1}" type="presParOf" srcId="{E09BA166-7AAB-4B08-B0A4-A99C3A4EC2F5}" destId="{5DB847B8-4B4D-4D3C-9FD5-74CD2D8694A5}" srcOrd="1" destOrd="0" presId="urn:microsoft.com/office/officeart/2005/8/layout/hList1"/>
    <dgm:cxn modelId="{0BE2A0D5-18EA-4E02-B6DB-EAFC6B5D4AC4}" type="presParOf" srcId="{D128FD64-443C-4909-B698-7EFC5622B4CB}" destId="{2B39C309-DED1-4A11-A6E2-96A3D8B095E0}" srcOrd="1" destOrd="0" presId="urn:microsoft.com/office/officeart/2005/8/layout/hList1"/>
    <dgm:cxn modelId="{7160FA93-B0CC-40D1-95B0-24C85B84D86C}" type="presParOf" srcId="{D128FD64-443C-4909-B698-7EFC5622B4CB}" destId="{514131B2-2C34-4C59-A3E4-7B58E5D66657}" srcOrd="2" destOrd="0" presId="urn:microsoft.com/office/officeart/2005/8/layout/hList1"/>
    <dgm:cxn modelId="{9561CEA2-F56B-44A7-A7B1-EEF2BEF058E3}" type="presParOf" srcId="{514131B2-2C34-4C59-A3E4-7B58E5D66657}" destId="{12E407F8-27A1-4886-ADA1-D8048BFAEAFF}" srcOrd="0" destOrd="0" presId="urn:microsoft.com/office/officeart/2005/8/layout/hList1"/>
    <dgm:cxn modelId="{4FA8DA2F-239A-486B-9218-5229EC412E0C}" type="presParOf" srcId="{514131B2-2C34-4C59-A3E4-7B58E5D66657}" destId="{A0571C1B-44C3-4D16-B660-B4E481DA432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421066-9C2E-470E-B852-7AC3B681050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7CBA6EE-995B-457D-89BE-EBC5D099BAD2}">
      <dgm:prSet/>
      <dgm:spPr/>
      <dgm:t>
        <a:bodyPr/>
        <a:lstStyle/>
        <a:p>
          <a:r>
            <a:rPr lang="en-US" dirty="0"/>
            <a:t>Determine the legitimate proprietary interests that you are trying to protect.</a:t>
          </a:r>
        </a:p>
      </dgm:t>
    </dgm:pt>
    <dgm:pt modelId="{85BFCBAE-6524-4ACB-94AC-C2D2BA9D0C5F}" type="parTrans" cxnId="{9C3B3455-A39E-4486-88F8-E0551F0CB5C0}">
      <dgm:prSet/>
      <dgm:spPr/>
      <dgm:t>
        <a:bodyPr/>
        <a:lstStyle/>
        <a:p>
          <a:endParaRPr lang="en-US"/>
        </a:p>
      </dgm:t>
    </dgm:pt>
    <dgm:pt modelId="{6F3A659B-5D80-49C1-AF65-486693BDB18C}" type="sibTrans" cxnId="{9C3B3455-A39E-4486-88F8-E0551F0CB5C0}">
      <dgm:prSet/>
      <dgm:spPr/>
      <dgm:t>
        <a:bodyPr/>
        <a:lstStyle/>
        <a:p>
          <a:endParaRPr lang="en-US"/>
        </a:p>
      </dgm:t>
    </dgm:pt>
    <dgm:pt modelId="{338CF119-FF10-41D6-AA8A-955D6E3E1804}">
      <dgm:prSet/>
      <dgm:spPr/>
      <dgm:t>
        <a:bodyPr/>
        <a:lstStyle/>
        <a:p>
          <a:r>
            <a:rPr lang="en-US" dirty="0"/>
            <a:t>Consider the employment relationship in question.</a:t>
          </a:r>
        </a:p>
      </dgm:t>
    </dgm:pt>
    <dgm:pt modelId="{EC43C946-0231-43E3-9DB3-09F736EE8CA7}" type="parTrans" cxnId="{D01EA3D6-9D61-41B2-8B8C-51155ECCCB7A}">
      <dgm:prSet/>
      <dgm:spPr/>
      <dgm:t>
        <a:bodyPr/>
        <a:lstStyle/>
        <a:p>
          <a:endParaRPr lang="en-US"/>
        </a:p>
      </dgm:t>
    </dgm:pt>
    <dgm:pt modelId="{0046E80E-EE20-43BF-903C-74F9DEEDA439}" type="sibTrans" cxnId="{D01EA3D6-9D61-41B2-8B8C-51155ECCCB7A}">
      <dgm:prSet/>
      <dgm:spPr/>
      <dgm:t>
        <a:bodyPr/>
        <a:lstStyle/>
        <a:p>
          <a:endParaRPr lang="en-US"/>
        </a:p>
      </dgm:t>
    </dgm:pt>
    <dgm:pt modelId="{EA4D19AE-313A-4E7B-9468-4830480D4249}">
      <dgm:prSet/>
      <dgm:spPr/>
      <dgm:t>
        <a:bodyPr/>
        <a:lstStyle/>
        <a:p>
          <a:r>
            <a:rPr lang="en-US" dirty="0"/>
            <a:t>Choose the lesser covenant that will reasonably protect the interests.</a:t>
          </a:r>
        </a:p>
      </dgm:t>
    </dgm:pt>
    <dgm:pt modelId="{D7BB095F-6770-49F9-BD55-C74BCA985E41}" type="parTrans" cxnId="{457FAA6E-DE04-4480-B16E-9DDC23431415}">
      <dgm:prSet/>
      <dgm:spPr/>
      <dgm:t>
        <a:bodyPr/>
        <a:lstStyle/>
        <a:p>
          <a:endParaRPr lang="en-US"/>
        </a:p>
      </dgm:t>
    </dgm:pt>
    <dgm:pt modelId="{C7D506CB-5373-4FA8-98F8-7E3A500B9B4E}" type="sibTrans" cxnId="{457FAA6E-DE04-4480-B16E-9DDC23431415}">
      <dgm:prSet/>
      <dgm:spPr/>
      <dgm:t>
        <a:bodyPr/>
        <a:lstStyle/>
        <a:p>
          <a:endParaRPr lang="en-US"/>
        </a:p>
      </dgm:t>
    </dgm:pt>
    <dgm:pt modelId="{DC077DFB-6196-4968-8807-45DEA49F2711}" type="pres">
      <dgm:prSet presAssocID="{23421066-9C2E-470E-B852-7AC3B6810501}" presName="root" presStyleCnt="0">
        <dgm:presLayoutVars>
          <dgm:dir/>
          <dgm:resizeHandles val="exact"/>
        </dgm:presLayoutVars>
      </dgm:prSet>
      <dgm:spPr/>
    </dgm:pt>
    <dgm:pt modelId="{70270B9A-BFA4-46E8-B79F-4A63A991CEB4}" type="pres">
      <dgm:prSet presAssocID="{C7CBA6EE-995B-457D-89BE-EBC5D099BAD2}" presName="compNode" presStyleCnt="0"/>
      <dgm:spPr/>
    </dgm:pt>
    <dgm:pt modelId="{510D47FC-B6B7-4A47-AA00-29DCD47B2948}" type="pres">
      <dgm:prSet presAssocID="{C7CBA6EE-995B-457D-89BE-EBC5D099BAD2}" presName="bgRect" presStyleLbl="bgShp" presStyleIdx="0" presStyleCnt="3"/>
      <dgm:spPr/>
    </dgm:pt>
    <dgm:pt modelId="{10E93E7D-B51E-4D49-8422-B8706C11EDC4}" type="pres">
      <dgm:prSet presAssocID="{C7CBA6EE-995B-457D-89BE-EBC5D099BAD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ock with solid fill"/>
        </a:ext>
      </dgm:extLst>
    </dgm:pt>
    <dgm:pt modelId="{7FEC2C7B-3853-4E90-A07F-FFB535B77B9B}" type="pres">
      <dgm:prSet presAssocID="{C7CBA6EE-995B-457D-89BE-EBC5D099BAD2}" presName="spaceRect" presStyleCnt="0"/>
      <dgm:spPr/>
    </dgm:pt>
    <dgm:pt modelId="{5CC8D101-1420-40C5-8F97-9184796A6DFF}" type="pres">
      <dgm:prSet presAssocID="{C7CBA6EE-995B-457D-89BE-EBC5D099BAD2}" presName="parTx" presStyleLbl="revTx" presStyleIdx="0" presStyleCnt="3">
        <dgm:presLayoutVars>
          <dgm:chMax val="0"/>
          <dgm:chPref val="0"/>
        </dgm:presLayoutVars>
      </dgm:prSet>
      <dgm:spPr/>
    </dgm:pt>
    <dgm:pt modelId="{3BD228F6-F041-459F-990D-1C72FFD9F2E9}" type="pres">
      <dgm:prSet presAssocID="{6F3A659B-5D80-49C1-AF65-486693BDB18C}" presName="sibTrans" presStyleCnt="0"/>
      <dgm:spPr/>
    </dgm:pt>
    <dgm:pt modelId="{8B7843C4-623E-46D6-9A76-012E3F028EA1}" type="pres">
      <dgm:prSet presAssocID="{338CF119-FF10-41D6-AA8A-955D6E3E1804}" presName="compNode" presStyleCnt="0"/>
      <dgm:spPr/>
    </dgm:pt>
    <dgm:pt modelId="{E686A630-41DA-412C-A0D1-5DC193BCF5D4}" type="pres">
      <dgm:prSet presAssocID="{338CF119-FF10-41D6-AA8A-955D6E3E1804}" presName="bgRect" presStyleLbl="bgShp" presStyleIdx="1" presStyleCnt="3"/>
      <dgm:spPr/>
    </dgm:pt>
    <dgm:pt modelId="{451398BA-B73D-480F-911D-E3850B03FDC8}" type="pres">
      <dgm:prSet presAssocID="{338CF119-FF10-41D6-AA8A-955D6E3E180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6B98BA26-FCEE-4297-B850-CFA916611D80}" type="pres">
      <dgm:prSet presAssocID="{338CF119-FF10-41D6-AA8A-955D6E3E1804}" presName="spaceRect" presStyleCnt="0"/>
      <dgm:spPr/>
    </dgm:pt>
    <dgm:pt modelId="{24D50C99-C208-43C0-90F9-1197AE89826B}" type="pres">
      <dgm:prSet presAssocID="{338CF119-FF10-41D6-AA8A-955D6E3E1804}" presName="parTx" presStyleLbl="revTx" presStyleIdx="1" presStyleCnt="3">
        <dgm:presLayoutVars>
          <dgm:chMax val="0"/>
          <dgm:chPref val="0"/>
        </dgm:presLayoutVars>
      </dgm:prSet>
      <dgm:spPr/>
    </dgm:pt>
    <dgm:pt modelId="{AB293E4A-7E16-4062-921E-811DEAECD78F}" type="pres">
      <dgm:prSet presAssocID="{0046E80E-EE20-43BF-903C-74F9DEEDA439}" presName="sibTrans" presStyleCnt="0"/>
      <dgm:spPr/>
    </dgm:pt>
    <dgm:pt modelId="{475B47FA-D719-4F9F-83A2-24BC8976FB76}" type="pres">
      <dgm:prSet presAssocID="{EA4D19AE-313A-4E7B-9468-4830480D4249}" presName="compNode" presStyleCnt="0"/>
      <dgm:spPr/>
    </dgm:pt>
    <dgm:pt modelId="{62AB57AE-B5C8-4252-B7D7-419AB94B6367}" type="pres">
      <dgm:prSet presAssocID="{EA4D19AE-313A-4E7B-9468-4830480D4249}" presName="bgRect" presStyleLbl="bgShp" presStyleIdx="2" presStyleCnt="3"/>
      <dgm:spPr/>
    </dgm:pt>
    <dgm:pt modelId="{E84B98A0-6F7D-4952-83C2-F3C421B52288}" type="pres">
      <dgm:prSet presAssocID="{EA4D19AE-313A-4E7B-9468-4830480D42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ecklist with solid fill"/>
        </a:ext>
      </dgm:extLst>
    </dgm:pt>
    <dgm:pt modelId="{4198201A-C85F-4256-A1B5-132ABBC590B4}" type="pres">
      <dgm:prSet presAssocID="{EA4D19AE-313A-4E7B-9468-4830480D4249}" presName="spaceRect" presStyleCnt="0"/>
      <dgm:spPr/>
    </dgm:pt>
    <dgm:pt modelId="{F5C04A7F-5DBD-4CC9-92AF-90C835028B28}" type="pres">
      <dgm:prSet presAssocID="{EA4D19AE-313A-4E7B-9468-4830480D4249}" presName="parTx" presStyleLbl="revTx" presStyleIdx="2" presStyleCnt="3">
        <dgm:presLayoutVars>
          <dgm:chMax val="0"/>
          <dgm:chPref val="0"/>
        </dgm:presLayoutVars>
      </dgm:prSet>
      <dgm:spPr/>
    </dgm:pt>
  </dgm:ptLst>
  <dgm:cxnLst>
    <dgm:cxn modelId="{9C6CAB3F-5123-40DE-9983-8F5E154F4BF0}" type="presOf" srcId="{C7CBA6EE-995B-457D-89BE-EBC5D099BAD2}" destId="{5CC8D101-1420-40C5-8F97-9184796A6DFF}" srcOrd="0" destOrd="0" presId="urn:microsoft.com/office/officeart/2018/2/layout/IconVerticalSolidList"/>
    <dgm:cxn modelId="{457FAA6E-DE04-4480-B16E-9DDC23431415}" srcId="{23421066-9C2E-470E-B852-7AC3B6810501}" destId="{EA4D19AE-313A-4E7B-9468-4830480D4249}" srcOrd="2" destOrd="0" parTransId="{D7BB095F-6770-49F9-BD55-C74BCA985E41}" sibTransId="{C7D506CB-5373-4FA8-98F8-7E3A500B9B4E}"/>
    <dgm:cxn modelId="{9C3B3455-A39E-4486-88F8-E0551F0CB5C0}" srcId="{23421066-9C2E-470E-B852-7AC3B6810501}" destId="{C7CBA6EE-995B-457D-89BE-EBC5D099BAD2}" srcOrd="0" destOrd="0" parTransId="{85BFCBAE-6524-4ACB-94AC-C2D2BA9D0C5F}" sibTransId="{6F3A659B-5D80-49C1-AF65-486693BDB18C}"/>
    <dgm:cxn modelId="{647BC3AD-AC33-4487-ABC4-E4EFA0DDD051}" type="presOf" srcId="{23421066-9C2E-470E-B852-7AC3B6810501}" destId="{DC077DFB-6196-4968-8807-45DEA49F2711}" srcOrd="0" destOrd="0" presId="urn:microsoft.com/office/officeart/2018/2/layout/IconVerticalSolidList"/>
    <dgm:cxn modelId="{9B6526B2-7081-4840-A439-1923A04C03E4}" type="presOf" srcId="{338CF119-FF10-41D6-AA8A-955D6E3E1804}" destId="{24D50C99-C208-43C0-90F9-1197AE89826B}" srcOrd="0" destOrd="0" presId="urn:microsoft.com/office/officeart/2018/2/layout/IconVerticalSolidList"/>
    <dgm:cxn modelId="{D01EA3D6-9D61-41B2-8B8C-51155ECCCB7A}" srcId="{23421066-9C2E-470E-B852-7AC3B6810501}" destId="{338CF119-FF10-41D6-AA8A-955D6E3E1804}" srcOrd="1" destOrd="0" parTransId="{EC43C946-0231-43E3-9DB3-09F736EE8CA7}" sibTransId="{0046E80E-EE20-43BF-903C-74F9DEEDA439}"/>
    <dgm:cxn modelId="{B4E66DF6-9551-494D-8CEB-DEC2980E71AF}" type="presOf" srcId="{EA4D19AE-313A-4E7B-9468-4830480D4249}" destId="{F5C04A7F-5DBD-4CC9-92AF-90C835028B28}" srcOrd="0" destOrd="0" presId="urn:microsoft.com/office/officeart/2018/2/layout/IconVerticalSolidList"/>
    <dgm:cxn modelId="{9718FE31-0DCD-47D8-B459-720D2980B236}" type="presParOf" srcId="{DC077DFB-6196-4968-8807-45DEA49F2711}" destId="{70270B9A-BFA4-46E8-B79F-4A63A991CEB4}" srcOrd="0" destOrd="0" presId="urn:microsoft.com/office/officeart/2018/2/layout/IconVerticalSolidList"/>
    <dgm:cxn modelId="{87301388-E199-4670-9F8B-A3CEFF68FA47}" type="presParOf" srcId="{70270B9A-BFA4-46E8-B79F-4A63A991CEB4}" destId="{510D47FC-B6B7-4A47-AA00-29DCD47B2948}" srcOrd="0" destOrd="0" presId="urn:microsoft.com/office/officeart/2018/2/layout/IconVerticalSolidList"/>
    <dgm:cxn modelId="{F3408FD0-F7BC-4592-B426-DF7B4171CCBB}" type="presParOf" srcId="{70270B9A-BFA4-46E8-B79F-4A63A991CEB4}" destId="{10E93E7D-B51E-4D49-8422-B8706C11EDC4}" srcOrd="1" destOrd="0" presId="urn:microsoft.com/office/officeart/2018/2/layout/IconVerticalSolidList"/>
    <dgm:cxn modelId="{4F108F93-6475-4218-BC6F-C5EE29968428}" type="presParOf" srcId="{70270B9A-BFA4-46E8-B79F-4A63A991CEB4}" destId="{7FEC2C7B-3853-4E90-A07F-FFB535B77B9B}" srcOrd="2" destOrd="0" presId="urn:microsoft.com/office/officeart/2018/2/layout/IconVerticalSolidList"/>
    <dgm:cxn modelId="{B2436A3D-EA97-4CC3-8589-BB8C5B20620F}" type="presParOf" srcId="{70270B9A-BFA4-46E8-B79F-4A63A991CEB4}" destId="{5CC8D101-1420-40C5-8F97-9184796A6DFF}" srcOrd="3" destOrd="0" presId="urn:microsoft.com/office/officeart/2018/2/layout/IconVerticalSolidList"/>
    <dgm:cxn modelId="{DFBF1520-8EF6-4797-981E-DC64641BA2F0}" type="presParOf" srcId="{DC077DFB-6196-4968-8807-45DEA49F2711}" destId="{3BD228F6-F041-459F-990D-1C72FFD9F2E9}" srcOrd="1" destOrd="0" presId="urn:microsoft.com/office/officeart/2018/2/layout/IconVerticalSolidList"/>
    <dgm:cxn modelId="{50D03359-D6E8-4BF2-A2B7-D0CE538C9E76}" type="presParOf" srcId="{DC077DFB-6196-4968-8807-45DEA49F2711}" destId="{8B7843C4-623E-46D6-9A76-012E3F028EA1}" srcOrd="2" destOrd="0" presId="urn:microsoft.com/office/officeart/2018/2/layout/IconVerticalSolidList"/>
    <dgm:cxn modelId="{A5A569BD-951D-4778-BE2E-F09DDF9CC814}" type="presParOf" srcId="{8B7843C4-623E-46D6-9A76-012E3F028EA1}" destId="{E686A630-41DA-412C-A0D1-5DC193BCF5D4}" srcOrd="0" destOrd="0" presId="urn:microsoft.com/office/officeart/2018/2/layout/IconVerticalSolidList"/>
    <dgm:cxn modelId="{E78ADDD5-ABFF-4ED4-AA05-8D06D86EDFA2}" type="presParOf" srcId="{8B7843C4-623E-46D6-9A76-012E3F028EA1}" destId="{451398BA-B73D-480F-911D-E3850B03FDC8}" srcOrd="1" destOrd="0" presId="urn:microsoft.com/office/officeart/2018/2/layout/IconVerticalSolidList"/>
    <dgm:cxn modelId="{A25EC591-BEB4-4202-AA81-3A7D00C4881A}" type="presParOf" srcId="{8B7843C4-623E-46D6-9A76-012E3F028EA1}" destId="{6B98BA26-FCEE-4297-B850-CFA916611D80}" srcOrd="2" destOrd="0" presId="urn:microsoft.com/office/officeart/2018/2/layout/IconVerticalSolidList"/>
    <dgm:cxn modelId="{E4211863-5CC7-43A2-A9CD-43054E5677CD}" type="presParOf" srcId="{8B7843C4-623E-46D6-9A76-012E3F028EA1}" destId="{24D50C99-C208-43C0-90F9-1197AE89826B}" srcOrd="3" destOrd="0" presId="urn:microsoft.com/office/officeart/2018/2/layout/IconVerticalSolidList"/>
    <dgm:cxn modelId="{C9DCFDCB-49D6-48D0-8BC1-C8F0FEEB80BC}" type="presParOf" srcId="{DC077DFB-6196-4968-8807-45DEA49F2711}" destId="{AB293E4A-7E16-4062-921E-811DEAECD78F}" srcOrd="3" destOrd="0" presId="urn:microsoft.com/office/officeart/2018/2/layout/IconVerticalSolidList"/>
    <dgm:cxn modelId="{1CF73507-B6D4-4B0F-8F00-C313C47180A7}" type="presParOf" srcId="{DC077DFB-6196-4968-8807-45DEA49F2711}" destId="{475B47FA-D719-4F9F-83A2-24BC8976FB76}" srcOrd="4" destOrd="0" presId="urn:microsoft.com/office/officeart/2018/2/layout/IconVerticalSolidList"/>
    <dgm:cxn modelId="{85F54E06-383E-4DFD-AFE2-B87E28495532}" type="presParOf" srcId="{475B47FA-D719-4F9F-83A2-24BC8976FB76}" destId="{62AB57AE-B5C8-4252-B7D7-419AB94B6367}" srcOrd="0" destOrd="0" presId="urn:microsoft.com/office/officeart/2018/2/layout/IconVerticalSolidList"/>
    <dgm:cxn modelId="{9055B0F2-4F97-45E3-AA2A-C2992A55283A}" type="presParOf" srcId="{475B47FA-D719-4F9F-83A2-24BC8976FB76}" destId="{E84B98A0-6F7D-4952-83C2-F3C421B52288}" srcOrd="1" destOrd="0" presId="urn:microsoft.com/office/officeart/2018/2/layout/IconVerticalSolidList"/>
    <dgm:cxn modelId="{EE72190A-89B1-4935-AC89-6ADADBF9AC28}" type="presParOf" srcId="{475B47FA-D719-4F9F-83A2-24BC8976FB76}" destId="{4198201A-C85F-4256-A1B5-132ABBC590B4}" srcOrd="2" destOrd="0" presId="urn:microsoft.com/office/officeart/2018/2/layout/IconVerticalSolidList"/>
    <dgm:cxn modelId="{15EE3D3B-7626-46C4-9F3C-9CE7208E6ACE}" type="presParOf" srcId="{475B47FA-D719-4F9F-83A2-24BC8976FB76}" destId="{F5C04A7F-5DBD-4CC9-92AF-90C835028B2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421066-9C2E-470E-B852-7AC3B681050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7CBA6EE-995B-457D-89BE-EBC5D099BAD2}">
      <dgm:prSet/>
      <dgm:spPr/>
      <dgm:t>
        <a:bodyPr/>
        <a:lstStyle/>
        <a:p>
          <a:pPr>
            <a:lnSpc>
              <a:spcPct val="100000"/>
            </a:lnSpc>
          </a:pPr>
          <a:r>
            <a:rPr lang="en-US" dirty="0"/>
            <a:t>Avoid Ambiguity</a:t>
          </a:r>
        </a:p>
      </dgm:t>
    </dgm:pt>
    <dgm:pt modelId="{85BFCBAE-6524-4ACB-94AC-C2D2BA9D0C5F}" type="parTrans" cxnId="{9C3B3455-A39E-4486-88F8-E0551F0CB5C0}">
      <dgm:prSet/>
      <dgm:spPr/>
      <dgm:t>
        <a:bodyPr/>
        <a:lstStyle/>
        <a:p>
          <a:endParaRPr lang="en-US"/>
        </a:p>
      </dgm:t>
    </dgm:pt>
    <dgm:pt modelId="{6F3A659B-5D80-49C1-AF65-486693BDB18C}" type="sibTrans" cxnId="{9C3B3455-A39E-4486-88F8-E0551F0CB5C0}">
      <dgm:prSet/>
      <dgm:spPr/>
      <dgm:t>
        <a:bodyPr/>
        <a:lstStyle/>
        <a:p>
          <a:endParaRPr lang="en-US"/>
        </a:p>
      </dgm:t>
    </dgm:pt>
    <dgm:pt modelId="{338CF119-FF10-41D6-AA8A-955D6E3E1804}">
      <dgm:prSet/>
      <dgm:spPr/>
      <dgm:t>
        <a:bodyPr/>
        <a:lstStyle/>
        <a:p>
          <a:pPr>
            <a:lnSpc>
              <a:spcPct val="100000"/>
            </a:lnSpc>
          </a:pPr>
          <a:r>
            <a:rPr lang="en-US" dirty="0"/>
            <a:t>Reasonableness (justifiable?)</a:t>
          </a:r>
        </a:p>
      </dgm:t>
    </dgm:pt>
    <dgm:pt modelId="{EC43C946-0231-43E3-9DB3-09F736EE8CA7}" type="parTrans" cxnId="{D01EA3D6-9D61-41B2-8B8C-51155ECCCB7A}">
      <dgm:prSet/>
      <dgm:spPr/>
      <dgm:t>
        <a:bodyPr/>
        <a:lstStyle/>
        <a:p>
          <a:endParaRPr lang="en-US"/>
        </a:p>
      </dgm:t>
    </dgm:pt>
    <dgm:pt modelId="{0046E80E-EE20-43BF-903C-74F9DEEDA439}" type="sibTrans" cxnId="{D01EA3D6-9D61-41B2-8B8C-51155ECCCB7A}">
      <dgm:prSet/>
      <dgm:spPr/>
      <dgm:t>
        <a:bodyPr/>
        <a:lstStyle/>
        <a:p>
          <a:endParaRPr lang="en-US"/>
        </a:p>
      </dgm:t>
    </dgm:pt>
    <dgm:pt modelId="{EA4D19AE-313A-4E7B-9468-4830480D4249}">
      <dgm:prSet/>
      <dgm:spPr/>
      <dgm:t>
        <a:bodyPr/>
        <a:lstStyle/>
        <a:p>
          <a:pPr>
            <a:lnSpc>
              <a:spcPct val="100000"/>
            </a:lnSpc>
          </a:pPr>
          <a:r>
            <a:rPr lang="en-US" dirty="0"/>
            <a:t>Focus on the particular proprietary interests worthy of protection</a:t>
          </a:r>
        </a:p>
      </dgm:t>
    </dgm:pt>
    <dgm:pt modelId="{D7BB095F-6770-49F9-BD55-C74BCA985E41}" type="parTrans" cxnId="{457FAA6E-DE04-4480-B16E-9DDC23431415}">
      <dgm:prSet/>
      <dgm:spPr/>
      <dgm:t>
        <a:bodyPr/>
        <a:lstStyle/>
        <a:p>
          <a:endParaRPr lang="en-US"/>
        </a:p>
      </dgm:t>
    </dgm:pt>
    <dgm:pt modelId="{C7D506CB-5373-4FA8-98F8-7E3A500B9B4E}" type="sibTrans" cxnId="{457FAA6E-DE04-4480-B16E-9DDC23431415}">
      <dgm:prSet/>
      <dgm:spPr/>
      <dgm:t>
        <a:bodyPr/>
        <a:lstStyle/>
        <a:p>
          <a:endParaRPr lang="en-US"/>
        </a:p>
      </dgm:t>
    </dgm:pt>
    <dgm:pt modelId="{FB1DEE73-19F7-4E01-9181-46541B1E4A75}">
      <dgm:prSet/>
      <dgm:spPr/>
      <dgm:t>
        <a:bodyPr/>
        <a:lstStyle/>
        <a:p>
          <a:pPr>
            <a:lnSpc>
              <a:spcPct val="100000"/>
            </a:lnSpc>
          </a:pPr>
          <a:r>
            <a:rPr lang="en-US" dirty="0"/>
            <a:t>Draft narrowly; avoid overly broad language and blanket prohibitions</a:t>
          </a:r>
        </a:p>
      </dgm:t>
    </dgm:pt>
    <dgm:pt modelId="{A7950591-521B-470C-BE1D-831E74D2B2C3}" type="parTrans" cxnId="{4C39EAFB-FC30-4360-BD29-A71F2C1AADE9}">
      <dgm:prSet/>
      <dgm:spPr/>
      <dgm:t>
        <a:bodyPr/>
        <a:lstStyle/>
        <a:p>
          <a:endParaRPr lang="en-US"/>
        </a:p>
      </dgm:t>
    </dgm:pt>
    <dgm:pt modelId="{CC3CD115-0EBD-4DAB-898E-5504E7B2EE79}" type="sibTrans" cxnId="{4C39EAFB-FC30-4360-BD29-A71F2C1AADE9}">
      <dgm:prSet/>
      <dgm:spPr/>
      <dgm:t>
        <a:bodyPr/>
        <a:lstStyle/>
        <a:p>
          <a:endParaRPr lang="en-US"/>
        </a:p>
      </dgm:t>
    </dgm:pt>
    <dgm:pt modelId="{DC077DFB-6196-4968-8807-45DEA49F2711}" type="pres">
      <dgm:prSet presAssocID="{23421066-9C2E-470E-B852-7AC3B6810501}" presName="root" presStyleCnt="0">
        <dgm:presLayoutVars>
          <dgm:dir/>
          <dgm:resizeHandles val="exact"/>
        </dgm:presLayoutVars>
      </dgm:prSet>
      <dgm:spPr/>
    </dgm:pt>
    <dgm:pt modelId="{70270B9A-BFA4-46E8-B79F-4A63A991CEB4}" type="pres">
      <dgm:prSet presAssocID="{C7CBA6EE-995B-457D-89BE-EBC5D099BAD2}" presName="compNode" presStyleCnt="0"/>
      <dgm:spPr/>
    </dgm:pt>
    <dgm:pt modelId="{510D47FC-B6B7-4A47-AA00-29DCD47B2948}" type="pres">
      <dgm:prSet presAssocID="{C7CBA6EE-995B-457D-89BE-EBC5D099BAD2}" presName="bgRect" presStyleLbl="bgShp" presStyleIdx="0" presStyleCnt="4"/>
      <dgm:spPr/>
    </dgm:pt>
    <dgm:pt modelId="{10E93E7D-B51E-4D49-8422-B8706C11EDC4}" type="pres">
      <dgm:prSet presAssocID="{C7CBA6EE-995B-457D-89BE-EBC5D099BAD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No sign with solid fill"/>
        </a:ext>
      </dgm:extLst>
    </dgm:pt>
    <dgm:pt modelId="{7FEC2C7B-3853-4E90-A07F-FFB535B77B9B}" type="pres">
      <dgm:prSet presAssocID="{C7CBA6EE-995B-457D-89BE-EBC5D099BAD2}" presName="spaceRect" presStyleCnt="0"/>
      <dgm:spPr/>
    </dgm:pt>
    <dgm:pt modelId="{5CC8D101-1420-40C5-8F97-9184796A6DFF}" type="pres">
      <dgm:prSet presAssocID="{C7CBA6EE-995B-457D-89BE-EBC5D099BAD2}" presName="parTx" presStyleLbl="revTx" presStyleIdx="0" presStyleCnt="4">
        <dgm:presLayoutVars>
          <dgm:chMax val="0"/>
          <dgm:chPref val="0"/>
        </dgm:presLayoutVars>
      </dgm:prSet>
      <dgm:spPr/>
    </dgm:pt>
    <dgm:pt modelId="{3BD228F6-F041-459F-990D-1C72FFD9F2E9}" type="pres">
      <dgm:prSet presAssocID="{6F3A659B-5D80-49C1-AF65-486693BDB18C}" presName="sibTrans" presStyleCnt="0"/>
      <dgm:spPr/>
    </dgm:pt>
    <dgm:pt modelId="{8B7843C4-623E-46D6-9A76-012E3F028EA1}" type="pres">
      <dgm:prSet presAssocID="{338CF119-FF10-41D6-AA8A-955D6E3E1804}" presName="compNode" presStyleCnt="0"/>
      <dgm:spPr/>
    </dgm:pt>
    <dgm:pt modelId="{E686A630-41DA-412C-A0D1-5DC193BCF5D4}" type="pres">
      <dgm:prSet presAssocID="{338CF119-FF10-41D6-AA8A-955D6E3E1804}" presName="bgRect" presStyleLbl="bgShp" presStyleIdx="1" presStyleCnt="4"/>
      <dgm:spPr/>
    </dgm:pt>
    <dgm:pt modelId="{451398BA-B73D-480F-911D-E3850B03FDC8}" type="pres">
      <dgm:prSet presAssocID="{338CF119-FF10-41D6-AA8A-955D6E3E180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cales of justice with solid fill"/>
        </a:ext>
      </dgm:extLst>
    </dgm:pt>
    <dgm:pt modelId="{6B98BA26-FCEE-4297-B850-CFA916611D80}" type="pres">
      <dgm:prSet presAssocID="{338CF119-FF10-41D6-AA8A-955D6E3E1804}" presName="spaceRect" presStyleCnt="0"/>
      <dgm:spPr/>
    </dgm:pt>
    <dgm:pt modelId="{24D50C99-C208-43C0-90F9-1197AE89826B}" type="pres">
      <dgm:prSet presAssocID="{338CF119-FF10-41D6-AA8A-955D6E3E1804}" presName="parTx" presStyleLbl="revTx" presStyleIdx="1" presStyleCnt="4">
        <dgm:presLayoutVars>
          <dgm:chMax val="0"/>
          <dgm:chPref val="0"/>
        </dgm:presLayoutVars>
      </dgm:prSet>
      <dgm:spPr/>
    </dgm:pt>
    <dgm:pt modelId="{AB293E4A-7E16-4062-921E-811DEAECD78F}" type="pres">
      <dgm:prSet presAssocID="{0046E80E-EE20-43BF-903C-74F9DEEDA439}" presName="sibTrans" presStyleCnt="0"/>
      <dgm:spPr/>
    </dgm:pt>
    <dgm:pt modelId="{475B47FA-D719-4F9F-83A2-24BC8976FB76}" type="pres">
      <dgm:prSet presAssocID="{EA4D19AE-313A-4E7B-9468-4830480D4249}" presName="compNode" presStyleCnt="0"/>
      <dgm:spPr/>
    </dgm:pt>
    <dgm:pt modelId="{62AB57AE-B5C8-4252-B7D7-419AB94B6367}" type="pres">
      <dgm:prSet presAssocID="{EA4D19AE-313A-4E7B-9468-4830480D4249}" presName="bgRect" presStyleLbl="bgShp" presStyleIdx="2" presStyleCnt="4"/>
      <dgm:spPr/>
    </dgm:pt>
    <dgm:pt modelId="{E84B98A0-6F7D-4952-83C2-F3C421B52288}" type="pres">
      <dgm:prSet presAssocID="{EA4D19AE-313A-4E7B-9468-4830480D4249}" presName="iconRect" presStyleLbl="node1" presStyleIdx="2" presStyleCnt="4" custScaleY="8479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a:ln>
          <a:noFill/>
        </a:ln>
      </dgm:spPr>
      <dgm:extLst>
        <a:ext uri="{E40237B7-FDA0-4F09-8148-C483321AD2D9}">
          <dgm14:cNvPr xmlns:dgm14="http://schemas.microsoft.com/office/drawing/2010/diagram" id="0" name="" descr="Magnifying glass with solid fill"/>
        </a:ext>
      </dgm:extLst>
    </dgm:pt>
    <dgm:pt modelId="{4198201A-C85F-4256-A1B5-132ABBC590B4}" type="pres">
      <dgm:prSet presAssocID="{EA4D19AE-313A-4E7B-9468-4830480D4249}" presName="spaceRect" presStyleCnt="0"/>
      <dgm:spPr/>
    </dgm:pt>
    <dgm:pt modelId="{F5C04A7F-5DBD-4CC9-92AF-90C835028B28}" type="pres">
      <dgm:prSet presAssocID="{EA4D19AE-313A-4E7B-9468-4830480D4249}" presName="parTx" presStyleLbl="revTx" presStyleIdx="2" presStyleCnt="4">
        <dgm:presLayoutVars>
          <dgm:chMax val="0"/>
          <dgm:chPref val="0"/>
        </dgm:presLayoutVars>
      </dgm:prSet>
      <dgm:spPr/>
    </dgm:pt>
    <dgm:pt modelId="{422C1EAC-04B8-4805-B0C4-746366734ED1}" type="pres">
      <dgm:prSet presAssocID="{C7D506CB-5373-4FA8-98F8-7E3A500B9B4E}" presName="sibTrans" presStyleCnt="0"/>
      <dgm:spPr/>
    </dgm:pt>
    <dgm:pt modelId="{96A63420-0C21-4CB7-9EFE-E10B9C221500}" type="pres">
      <dgm:prSet presAssocID="{FB1DEE73-19F7-4E01-9181-46541B1E4A75}" presName="compNode" presStyleCnt="0"/>
      <dgm:spPr/>
    </dgm:pt>
    <dgm:pt modelId="{88C028E0-2E2C-4057-AEE9-3A3DA099B483}" type="pres">
      <dgm:prSet presAssocID="{FB1DEE73-19F7-4E01-9181-46541B1E4A75}" presName="bgRect" presStyleLbl="bgShp" presStyleIdx="3" presStyleCnt="4"/>
      <dgm:spPr/>
    </dgm:pt>
    <dgm:pt modelId="{3905E8D5-BD00-4E3A-9093-2C0BB9D49960}" type="pres">
      <dgm:prSet presAssocID="{FB1DEE73-19F7-4E01-9181-46541B1E4A75}" presName="iconRect" presStyleLbl="node1" presStyleIdx="3" presStyleCnt="4" custLinFactNeighborX="3087" custLinFactNeighborY="-22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ontract with solid fill"/>
        </a:ext>
      </dgm:extLst>
    </dgm:pt>
    <dgm:pt modelId="{113DD622-288C-499D-9FC4-33E8789E0D4E}" type="pres">
      <dgm:prSet presAssocID="{FB1DEE73-19F7-4E01-9181-46541B1E4A75}" presName="spaceRect" presStyleCnt="0"/>
      <dgm:spPr/>
    </dgm:pt>
    <dgm:pt modelId="{703E4FD3-090B-4A4B-8B60-8FCB7C46B98A}" type="pres">
      <dgm:prSet presAssocID="{FB1DEE73-19F7-4E01-9181-46541B1E4A75}" presName="parTx" presStyleLbl="revTx" presStyleIdx="3" presStyleCnt="4">
        <dgm:presLayoutVars>
          <dgm:chMax val="0"/>
          <dgm:chPref val="0"/>
        </dgm:presLayoutVars>
      </dgm:prSet>
      <dgm:spPr/>
    </dgm:pt>
  </dgm:ptLst>
  <dgm:cxnLst>
    <dgm:cxn modelId="{525AC627-467E-4480-AA52-11AAE8957F01}" type="presOf" srcId="{FB1DEE73-19F7-4E01-9181-46541B1E4A75}" destId="{703E4FD3-090B-4A4B-8B60-8FCB7C46B98A}" srcOrd="0" destOrd="0" presId="urn:microsoft.com/office/officeart/2018/2/layout/IconVerticalSolidList"/>
    <dgm:cxn modelId="{9C6CAB3F-5123-40DE-9983-8F5E154F4BF0}" type="presOf" srcId="{C7CBA6EE-995B-457D-89BE-EBC5D099BAD2}" destId="{5CC8D101-1420-40C5-8F97-9184796A6DFF}" srcOrd="0" destOrd="0" presId="urn:microsoft.com/office/officeart/2018/2/layout/IconVerticalSolidList"/>
    <dgm:cxn modelId="{457FAA6E-DE04-4480-B16E-9DDC23431415}" srcId="{23421066-9C2E-470E-B852-7AC3B6810501}" destId="{EA4D19AE-313A-4E7B-9468-4830480D4249}" srcOrd="2" destOrd="0" parTransId="{D7BB095F-6770-49F9-BD55-C74BCA985E41}" sibTransId="{C7D506CB-5373-4FA8-98F8-7E3A500B9B4E}"/>
    <dgm:cxn modelId="{9C3B3455-A39E-4486-88F8-E0551F0CB5C0}" srcId="{23421066-9C2E-470E-B852-7AC3B6810501}" destId="{C7CBA6EE-995B-457D-89BE-EBC5D099BAD2}" srcOrd="0" destOrd="0" parTransId="{85BFCBAE-6524-4ACB-94AC-C2D2BA9D0C5F}" sibTransId="{6F3A659B-5D80-49C1-AF65-486693BDB18C}"/>
    <dgm:cxn modelId="{647BC3AD-AC33-4487-ABC4-E4EFA0DDD051}" type="presOf" srcId="{23421066-9C2E-470E-B852-7AC3B6810501}" destId="{DC077DFB-6196-4968-8807-45DEA49F2711}" srcOrd="0" destOrd="0" presId="urn:microsoft.com/office/officeart/2018/2/layout/IconVerticalSolidList"/>
    <dgm:cxn modelId="{9B6526B2-7081-4840-A439-1923A04C03E4}" type="presOf" srcId="{338CF119-FF10-41D6-AA8A-955D6E3E1804}" destId="{24D50C99-C208-43C0-90F9-1197AE89826B}" srcOrd="0" destOrd="0" presId="urn:microsoft.com/office/officeart/2018/2/layout/IconVerticalSolidList"/>
    <dgm:cxn modelId="{D01EA3D6-9D61-41B2-8B8C-51155ECCCB7A}" srcId="{23421066-9C2E-470E-B852-7AC3B6810501}" destId="{338CF119-FF10-41D6-AA8A-955D6E3E1804}" srcOrd="1" destOrd="0" parTransId="{EC43C946-0231-43E3-9DB3-09F736EE8CA7}" sibTransId="{0046E80E-EE20-43BF-903C-74F9DEEDA439}"/>
    <dgm:cxn modelId="{B4E66DF6-9551-494D-8CEB-DEC2980E71AF}" type="presOf" srcId="{EA4D19AE-313A-4E7B-9468-4830480D4249}" destId="{F5C04A7F-5DBD-4CC9-92AF-90C835028B28}" srcOrd="0" destOrd="0" presId="urn:microsoft.com/office/officeart/2018/2/layout/IconVerticalSolidList"/>
    <dgm:cxn modelId="{4C39EAFB-FC30-4360-BD29-A71F2C1AADE9}" srcId="{23421066-9C2E-470E-B852-7AC3B6810501}" destId="{FB1DEE73-19F7-4E01-9181-46541B1E4A75}" srcOrd="3" destOrd="0" parTransId="{A7950591-521B-470C-BE1D-831E74D2B2C3}" sibTransId="{CC3CD115-0EBD-4DAB-898E-5504E7B2EE79}"/>
    <dgm:cxn modelId="{9718FE31-0DCD-47D8-B459-720D2980B236}" type="presParOf" srcId="{DC077DFB-6196-4968-8807-45DEA49F2711}" destId="{70270B9A-BFA4-46E8-B79F-4A63A991CEB4}" srcOrd="0" destOrd="0" presId="urn:microsoft.com/office/officeart/2018/2/layout/IconVerticalSolidList"/>
    <dgm:cxn modelId="{87301388-E199-4670-9F8B-A3CEFF68FA47}" type="presParOf" srcId="{70270B9A-BFA4-46E8-B79F-4A63A991CEB4}" destId="{510D47FC-B6B7-4A47-AA00-29DCD47B2948}" srcOrd="0" destOrd="0" presId="urn:microsoft.com/office/officeart/2018/2/layout/IconVerticalSolidList"/>
    <dgm:cxn modelId="{F3408FD0-F7BC-4592-B426-DF7B4171CCBB}" type="presParOf" srcId="{70270B9A-BFA4-46E8-B79F-4A63A991CEB4}" destId="{10E93E7D-B51E-4D49-8422-B8706C11EDC4}" srcOrd="1" destOrd="0" presId="urn:microsoft.com/office/officeart/2018/2/layout/IconVerticalSolidList"/>
    <dgm:cxn modelId="{4F108F93-6475-4218-BC6F-C5EE29968428}" type="presParOf" srcId="{70270B9A-BFA4-46E8-B79F-4A63A991CEB4}" destId="{7FEC2C7B-3853-4E90-A07F-FFB535B77B9B}" srcOrd="2" destOrd="0" presId="urn:microsoft.com/office/officeart/2018/2/layout/IconVerticalSolidList"/>
    <dgm:cxn modelId="{B2436A3D-EA97-4CC3-8589-BB8C5B20620F}" type="presParOf" srcId="{70270B9A-BFA4-46E8-B79F-4A63A991CEB4}" destId="{5CC8D101-1420-40C5-8F97-9184796A6DFF}" srcOrd="3" destOrd="0" presId="urn:microsoft.com/office/officeart/2018/2/layout/IconVerticalSolidList"/>
    <dgm:cxn modelId="{DFBF1520-8EF6-4797-981E-DC64641BA2F0}" type="presParOf" srcId="{DC077DFB-6196-4968-8807-45DEA49F2711}" destId="{3BD228F6-F041-459F-990D-1C72FFD9F2E9}" srcOrd="1" destOrd="0" presId="urn:microsoft.com/office/officeart/2018/2/layout/IconVerticalSolidList"/>
    <dgm:cxn modelId="{50D03359-D6E8-4BF2-A2B7-D0CE538C9E76}" type="presParOf" srcId="{DC077DFB-6196-4968-8807-45DEA49F2711}" destId="{8B7843C4-623E-46D6-9A76-012E3F028EA1}" srcOrd="2" destOrd="0" presId="urn:microsoft.com/office/officeart/2018/2/layout/IconVerticalSolidList"/>
    <dgm:cxn modelId="{A5A569BD-951D-4778-BE2E-F09DDF9CC814}" type="presParOf" srcId="{8B7843C4-623E-46D6-9A76-012E3F028EA1}" destId="{E686A630-41DA-412C-A0D1-5DC193BCF5D4}" srcOrd="0" destOrd="0" presId="urn:microsoft.com/office/officeart/2018/2/layout/IconVerticalSolidList"/>
    <dgm:cxn modelId="{E78ADDD5-ABFF-4ED4-AA05-8D06D86EDFA2}" type="presParOf" srcId="{8B7843C4-623E-46D6-9A76-012E3F028EA1}" destId="{451398BA-B73D-480F-911D-E3850B03FDC8}" srcOrd="1" destOrd="0" presId="urn:microsoft.com/office/officeart/2018/2/layout/IconVerticalSolidList"/>
    <dgm:cxn modelId="{A25EC591-BEB4-4202-AA81-3A7D00C4881A}" type="presParOf" srcId="{8B7843C4-623E-46D6-9A76-012E3F028EA1}" destId="{6B98BA26-FCEE-4297-B850-CFA916611D80}" srcOrd="2" destOrd="0" presId="urn:microsoft.com/office/officeart/2018/2/layout/IconVerticalSolidList"/>
    <dgm:cxn modelId="{E4211863-5CC7-43A2-A9CD-43054E5677CD}" type="presParOf" srcId="{8B7843C4-623E-46D6-9A76-012E3F028EA1}" destId="{24D50C99-C208-43C0-90F9-1197AE89826B}" srcOrd="3" destOrd="0" presId="urn:microsoft.com/office/officeart/2018/2/layout/IconVerticalSolidList"/>
    <dgm:cxn modelId="{C9DCFDCB-49D6-48D0-8BC1-C8F0FEEB80BC}" type="presParOf" srcId="{DC077DFB-6196-4968-8807-45DEA49F2711}" destId="{AB293E4A-7E16-4062-921E-811DEAECD78F}" srcOrd="3" destOrd="0" presId="urn:microsoft.com/office/officeart/2018/2/layout/IconVerticalSolidList"/>
    <dgm:cxn modelId="{1CF73507-B6D4-4B0F-8F00-C313C47180A7}" type="presParOf" srcId="{DC077DFB-6196-4968-8807-45DEA49F2711}" destId="{475B47FA-D719-4F9F-83A2-24BC8976FB76}" srcOrd="4" destOrd="0" presId="urn:microsoft.com/office/officeart/2018/2/layout/IconVerticalSolidList"/>
    <dgm:cxn modelId="{85F54E06-383E-4DFD-AFE2-B87E28495532}" type="presParOf" srcId="{475B47FA-D719-4F9F-83A2-24BC8976FB76}" destId="{62AB57AE-B5C8-4252-B7D7-419AB94B6367}" srcOrd="0" destOrd="0" presId="urn:microsoft.com/office/officeart/2018/2/layout/IconVerticalSolidList"/>
    <dgm:cxn modelId="{9055B0F2-4F97-45E3-AA2A-C2992A55283A}" type="presParOf" srcId="{475B47FA-D719-4F9F-83A2-24BC8976FB76}" destId="{E84B98A0-6F7D-4952-83C2-F3C421B52288}" srcOrd="1" destOrd="0" presId="urn:microsoft.com/office/officeart/2018/2/layout/IconVerticalSolidList"/>
    <dgm:cxn modelId="{EE72190A-89B1-4935-AC89-6ADADBF9AC28}" type="presParOf" srcId="{475B47FA-D719-4F9F-83A2-24BC8976FB76}" destId="{4198201A-C85F-4256-A1B5-132ABBC590B4}" srcOrd="2" destOrd="0" presId="urn:microsoft.com/office/officeart/2018/2/layout/IconVerticalSolidList"/>
    <dgm:cxn modelId="{15EE3D3B-7626-46C4-9F3C-9CE7208E6ACE}" type="presParOf" srcId="{475B47FA-D719-4F9F-83A2-24BC8976FB76}" destId="{F5C04A7F-5DBD-4CC9-92AF-90C835028B28}" srcOrd="3" destOrd="0" presId="urn:microsoft.com/office/officeart/2018/2/layout/IconVerticalSolidList"/>
    <dgm:cxn modelId="{C0E3EB3B-5678-4366-A332-1C9E7CF50138}" type="presParOf" srcId="{DC077DFB-6196-4968-8807-45DEA49F2711}" destId="{422C1EAC-04B8-4805-B0C4-746366734ED1}" srcOrd="5" destOrd="0" presId="urn:microsoft.com/office/officeart/2018/2/layout/IconVerticalSolidList"/>
    <dgm:cxn modelId="{9AA3F16E-CFC7-49F7-98E2-D10BD3BC6B6C}" type="presParOf" srcId="{DC077DFB-6196-4968-8807-45DEA49F2711}" destId="{96A63420-0C21-4CB7-9EFE-E10B9C221500}" srcOrd="6" destOrd="0" presId="urn:microsoft.com/office/officeart/2018/2/layout/IconVerticalSolidList"/>
    <dgm:cxn modelId="{53CD5DC4-A9A4-41C0-9298-4768F0DF7FEB}" type="presParOf" srcId="{96A63420-0C21-4CB7-9EFE-E10B9C221500}" destId="{88C028E0-2E2C-4057-AEE9-3A3DA099B483}" srcOrd="0" destOrd="0" presId="urn:microsoft.com/office/officeart/2018/2/layout/IconVerticalSolidList"/>
    <dgm:cxn modelId="{D264F4C1-6695-4516-A89B-2DE4E28612A9}" type="presParOf" srcId="{96A63420-0C21-4CB7-9EFE-E10B9C221500}" destId="{3905E8D5-BD00-4E3A-9093-2C0BB9D49960}" srcOrd="1" destOrd="0" presId="urn:microsoft.com/office/officeart/2018/2/layout/IconVerticalSolidList"/>
    <dgm:cxn modelId="{52B7B45E-588C-45B5-A76D-40F950431004}" type="presParOf" srcId="{96A63420-0C21-4CB7-9EFE-E10B9C221500}" destId="{113DD622-288C-499D-9FC4-33E8789E0D4E}" srcOrd="2" destOrd="0" presId="urn:microsoft.com/office/officeart/2018/2/layout/IconVerticalSolidList"/>
    <dgm:cxn modelId="{21981A00-C039-4A62-8E82-FDB0EA7FD6D7}" type="presParOf" srcId="{96A63420-0C21-4CB7-9EFE-E10B9C221500}" destId="{703E4FD3-090B-4A4B-8B60-8FCB7C46B9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DFB00-F543-4809-89C5-CE693849F824}">
      <dsp:nvSpPr>
        <dsp:cNvPr id="0" name=""/>
        <dsp:cNvSpPr/>
      </dsp:nvSpPr>
      <dsp:spPr>
        <a:xfrm>
          <a:off x="0" y="533"/>
          <a:ext cx="10969943" cy="12492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89C5F6-B630-4434-A44E-3BEC2F49F332}">
      <dsp:nvSpPr>
        <dsp:cNvPr id="0" name=""/>
        <dsp:cNvSpPr/>
      </dsp:nvSpPr>
      <dsp:spPr>
        <a:xfrm>
          <a:off x="377908" y="281622"/>
          <a:ext cx="687106" cy="6871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CFAF10-E1CB-4814-B8D7-D14E187778DB}">
      <dsp:nvSpPr>
        <dsp:cNvPr id="0" name=""/>
        <dsp:cNvSpPr/>
      </dsp:nvSpPr>
      <dsp:spPr>
        <a:xfrm>
          <a:off x="1442923" y="533"/>
          <a:ext cx="9527019" cy="124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216" tIns="132216" rIns="132216" bIns="132216" numCol="1" spcCol="1270" anchor="ctr" anchorCtr="0">
          <a:noAutofit/>
        </a:bodyPr>
        <a:lstStyle/>
        <a:p>
          <a:pPr marL="0" lvl="0" indent="0" algn="l" defTabSz="1111250">
            <a:lnSpc>
              <a:spcPct val="90000"/>
            </a:lnSpc>
            <a:spcBef>
              <a:spcPct val="0"/>
            </a:spcBef>
            <a:spcAft>
              <a:spcPct val="35000"/>
            </a:spcAft>
            <a:buNone/>
          </a:pPr>
          <a:r>
            <a:rPr lang="en-US" sz="2500" kern="1200" dirty="0"/>
            <a:t>Draft employment contracts with the Doctrine in mind.</a:t>
          </a:r>
        </a:p>
      </dsp:txBody>
      <dsp:txXfrm>
        <a:off x="1442923" y="533"/>
        <a:ext cx="9527019" cy="1249284"/>
      </dsp:txXfrm>
    </dsp:sp>
    <dsp:sp modelId="{E9AAB5C5-2DAF-468C-B264-5440CE6DBB0F}">
      <dsp:nvSpPr>
        <dsp:cNvPr id="0" name=""/>
        <dsp:cNvSpPr/>
      </dsp:nvSpPr>
      <dsp:spPr>
        <a:xfrm>
          <a:off x="0" y="1562139"/>
          <a:ext cx="10969943" cy="12492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D01536-4069-42AD-BE73-32ADFC63F977}">
      <dsp:nvSpPr>
        <dsp:cNvPr id="0" name=""/>
        <dsp:cNvSpPr/>
      </dsp:nvSpPr>
      <dsp:spPr>
        <a:xfrm>
          <a:off x="377908" y="1843228"/>
          <a:ext cx="687106" cy="6871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6EB0F6-A840-4E19-8172-22639BE93350}">
      <dsp:nvSpPr>
        <dsp:cNvPr id="0" name=""/>
        <dsp:cNvSpPr/>
      </dsp:nvSpPr>
      <dsp:spPr>
        <a:xfrm>
          <a:off x="1442923" y="1562139"/>
          <a:ext cx="9527019" cy="124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216" tIns="132216" rIns="132216" bIns="132216" numCol="1" spcCol="1270" anchor="ctr" anchorCtr="0">
          <a:noAutofit/>
        </a:bodyPr>
        <a:lstStyle/>
        <a:p>
          <a:pPr marL="0" lvl="0" indent="0" algn="l" defTabSz="1111250">
            <a:lnSpc>
              <a:spcPct val="90000"/>
            </a:lnSpc>
            <a:spcBef>
              <a:spcPct val="0"/>
            </a:spcBef>
            <a:spcAft>
              <a:spcPct val="35000"/>
            </a:spcAft>
            <a:buNone/>
          </a:pPr>
          <a:r>
            <a:rPr lang="en-US" sz="2500" kern="1200" dirty="0"/>
            <a:t>Ratify employment contracts when an employee’s duties change.</a:t>
          </a:r>
        </a:p>
      </dsp:txBody>
      <dsp:txXfrm>
        <a:off x="1442923" y="1562139"/>
        <a:ext cx="9527019" cy="1249284"/>
      </dsp:txXfrm>
    </dsp:sp>
    <dsp:sp modelId="{2B65D232-8F60-46D6-AD78-42A879E29E87}">
      <dsp:nvSpPr>
        <dsp:cNvPr id="0" name=""/>
        <dsp:cNvSpPr/>
      </dsp:nvSpPr>
      <dsp:spPr>
        <a:xfrm>
          <a:off x="0" y="3123744"/>
          <a:ext cx="10969943" cy="12492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CD122-5692-4E92-AA33-2ADFB7A62CA7}">
      <dsp:nvSpPr>
        <dsp:cNvPr id="0" name=""/>
        <dsp:cNvSpPr/>
      </dsp:nvSpPr>
      <dsp:spPr>
        <a:xfrm>
          <a:off x="377908" y="3404833"/>
          <a:ext cx="687106" cy="6871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DBD53C-1C98-4A67-950A-35E824605FF0}">
      <dsp:nvSpPr>
        <dsp:cNvPr id="0" name=""/>
        <dsp:cNvSpPr/>
      </dsp:nvSpPr>
      <dsp:spPr>
        <a:xfrm>
          <a:off x="1442923" y="3123744"/>
          <a:ext cx="9527019" cy="124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216" tIns="132216" rIns="132216" bIns="132216" numCol="1" spcCol="1270" anchor="ctr" anchorCtr="0">
          <a:noAutofit/>
        </a:bodyPr>
        <a:lstStyle/>
        <a:p>
          <a:pPr marL="0" lvl="0" indent="0" algn="l" defTabSz="1111250">
            <a:lnSpc>
              <a:spcPct val="90000"/>
            </a:lnSpc>
            <a:spcBef>
              <a:spcPct val="0"/>
            </a:spcBef>
            <a:spcAft>
              <a:spcPct val="35000"/>
            </a:spcAft>
            <a:buNone/>
          </a:pPr>
          <a:r>
            <a:rPr lang="en-US" sz="2500" kern="1200" dirty="0"/>
            <a:t>Approach promotions or changes to responsibilities in a considered and formalized manner.</a:t>
          </a:r>
        </a:p>
      </dsp:txBody>
      <dsp:txXfrm>
        <a:off x="1442923" y="3123744"/>
        <a:ext cx="9527019" cy="1249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A85B6-240F-4D55-838E-CCEA89564302}">
      <dsp:nvSpPr>
        <dsp:cNvPr id="0" name=""/>
        <dsp:cNvSpPr/>
      </dsp:nvSpPr>
      <dsp:spPr>
        <a:xfrm>
          <a:off x="0" y="3416"/>
          <a:ext cx="10969943" cy="72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64CCE8-86CE-4CF8-9220-F9B717C9A018}">
      <dsp:nvSpPr>
        <dsp:cNvPr id="0" name=""/>
        <dsp:cNvSpPr/>
      </dsp:nvSpPr>
      <dsp:spPr>
        <a:xfrm>
          <a:off x="220155" y="167169"/>
          <a:ext cx="400283" cy="4002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F9BE81-202B-4BA9-B0CB-B93BF9BB7392}">
      <dsp:nvSpPr>
        <dsp:cNvPr id="0" name=""/>
        <dsp:cNvSpPr/>
      </dsp:nvSpPr>
      <dsp:spPr>
        <a:xfrm>
          <a:off x="840595" y="3416"/>
          <a:ext cx="10129347" cy="72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024" tIns="77024" rIns="77024" bIns="77024" numCol="1" spcCol="1270" anchor="ctr" anchorCtr="0">
          <a:noAutofit/>
        </a:bodyPr>
        <a:lstStyle/>
        <a:p>
          <a:pPr marL="0" lvl="0" indent="0" algn="l" defTabSz="844550">
            <a:lnSpc>
              <a:spcPct val="90000"/>
            </a:lnSpc>
            <a:spcBef>
              <a:spcPct val="0"/>
            </a:spcBef>
            <a:spcAft>
              <a:spcPct val="35000"/>
            </a:spcAft>
            <a:buNone/>
          </a:pPr>
          <a:r>
            <a:rPr lang="en-US" sz="1900" kern="1200"/>
            <a:t>Trade secrets</a:t>
          </a:r>
        </a:p>
      </dsp:txBody>
      <dsp:txXfrm>
        <a:off x="840595" y="3416"/>
        <a:ext cx="10129347" cy="727788"/>
      </dsp:txXfrm>
    </dsp:sp>
    <dsp:sp modelId="{3EF795BB-A8DA-4B8E-80AA-0C96A5809318}">
      <dsp:nvSpPr>
        <dsp:cNvPr id="0" name=""/>
        <dsp:cNvSpPr/>
      </dsp:nvSpPr>
      <dsp:spPr>
        <a:xfrm>
          <a:off x="0" y="913152"/>
          <a:ext cx="10969943" cy="72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47256E-9788-4F45-B900-DAF24F0E9129}">
      <dsp:nvSpPr>
        <dsp:cNvPr id="0" name=""/>
        <dsp:cNvSpPr/>
      </dsp:nvSpPr>
      <dsp:spPr>
        <a:xfrm>
          <a:off x="220155" y="1076904"/>
          <a:ext cx="400283" cy="4002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FFB795-2E49-43AC-B1A1-B4486C3EBC88}">
      <dsp:nvSpPr>
        <dsp:cNvPr id="0" name=""/>
        <dsp:cNvSpPr/>
      </dsp:nvSpPr>
      <dsp:spPr>
        <a:xfrm>
          <a:off x="840595" y="913152"/>
          <a:ext cx="10129347" cy="72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024" tIns="77024" rIns="77024" bIns="77024" numCol="1" spcCol="1270" anchor="ctr" anchorCtr="0">
          <a:noAutofit/>
        </a:bodyPr>
        <a:lstStyle/>
        <a:p>
          <a:pPr marL="0" lvl="0" indent="0" algn="l" defTabSz="844550">
            <a:lnSpc>
              <a:spcPct val="90000"/>
            </a:lnSpc>
            <a:spcBef>
              <a:spcPct val="0"/>
            </a:spcBef>
            <a:spcAft>
              <a:spcPct val="35000"/>
            </a:spcAft>
            <a:buNone/>
          </a:pPr>
          <a:r>
            <a:rPr lang="en-US" sz="1900" kern="1200"/>
            <a:t>Employees with sensitive business information joining competitors</a:t>
          </a:r>
        </a:p>
      </dsp:txBody>
      <dsp:txXfrm>
        <a:off x="840595" y="913152"/>
        <a:ext cx="10129347" cy="727788"/>
      </dsp:txXfrm>
    </dsp:sp>
    <dsp:sp modelId="{E797A4B9-5C85-4B65-BBE3-E9D3EC2591D4}">
      <dsp:nvSpPr>
        <dsp:cNvPr id="0" name=""/>
        <dsp:cNvSpPr/>
      </dsp:nvSpPr>
      <dsp:spPr>
        <a:xfrm>
          <a:off x="0" y="1822887"/>
          <a:ext cx="10969943" cy="72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F22A1D-C0AF-479A-8EB7-5654C31B5895}">
      <dsp:nvSpPr>
        <dsp:cNvPr id="0" name=""/>
        <dsp:cNvSpPr/>
      </dsp:nvSpPr>
      <dsp:spPr>
        <a:xfrm>
          <a:off x="220155" y="1986639"/>
          <a:ext cx="400283" cy="4002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780E43-65D2-4C76-B3C6-5565AE3759BC}">
      <dsp:nvSpPr>
        <dsp:cNvPr id="0" name=""/>
        <dsp:cNvSpPr/>
      </dsp:nvSpPr>
      <dsp:spPr>
        <a:xfrm>
          <a:off x="840595" y="1822887"/>
          <a:ext cx="10129347" cy="72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024" tIns="77024" rIns="77024" bIns="77024" numCol="1" spcCol="1270" anchor="ctr" anchorCtr="0">
          <a:noAutofit/>
        </a:bodyPr>
        <a:lstStyle/>
        <a:p>
          <a:pPr marL="0" lvl="0" indent="0" algn="l" defTabSz="844550">
            <a:lnSpc>
              <a:spcPct val="90000"/>
            </a:lnSpc>
            <a:spcBef>
              <a:spcPct val="0"/>
            </a:spcBef>
            <a:spcAft>
              <a:spcPct val="35000"/>
            </a:spcAft>
            <a:buNone/>
          </a:pPr>
          <a:r>
            <a:rPr lang="en-US" sz="1900" kern="1200"/>
            <a:t>Solicitation of key employees</a:t>
          </a:r>
        </a:p>
      </dsp:txBody>
      <dsp:txXfrm>
        <a:off x="840595" y="1822887"/>
        <a:ext cx="10129347" cy="727788"/>
      </dsp:txXfrm>
    </dsp:sp>
    <dsp:sp modelId="{BD8BE39E-5E76-4386-AFD5-8A5B1F442137}">
      <dsp:nvSpPr>
        <dsp:cNvPr id="0" name=""/>
        <dsp:cNvSpPr/>
      </dsp:nvSpPr>
      <dsp:spPr>
        <a:xfrm>
          <a:off x="0" y="2732622"/>
          <a:ext cx="10969943" cy="72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AE33AC-A3A7-4344-A534-AF0C771D8B27}">
      <dsp:nvSpPr>
        <dsp:cNvPr id="0" name=""/>
        <dsp:cNvSpPr/>
      </dsp:nvSpPr>
      <dsp:spPr>
        <a:xfrm>
          <a:off x="220155" y="2896375"/>
          <a:ext cx="400283" cy="4002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353AFD-2DF6-4841-B135-47A1ECEAA0AE}">
      <dsp:nvSpPr>
        <dsp:cNvPr id="0" name=""/>
        <dsp:cNvSpPr/>
      </dsp:nvSpPr>
      <dsp:spPr>
        <a:xfrm>
          <a:off x="840595" y="2732622"/>
          <a:ext cx="10129347" cy="72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024" tIns="77024" rIns="77024" bIns="77024" numCol="1" spcCol="1270" anchor="ctr" anchorCtr="0">
          <a:noAutofit/>
        </a:bodyPr>
        <a:lstStyle/>
        <a:p>
          <a:pPr marL="0" lvl="0" indent="0" algn="l" defTabSz="844550">
            <a:lnSpc>
              <a:spcPct val="90000"/>
            </a:lnSpc>
            <a:spcBef>
              <a:spcPct val="0"/>
            </a:spcBef>
            <a:spcAft>
              <a:spcPct val="35000"/>
            </a:spcAft>
            <a:buNone/>
          </a:pPr>
          <a:r>
            <a:rPr lang="en-US" sz="1900" kern="1200"/>
            <a:t>Solicitation of customers or suppliers</a:t>
          </a:r>
        </a:p>
      </dsp:txBody>
      <dsp:txXfrm>
        <a:off x="840595" y="2732622"/>
        <a:ext cx="10129347" cy="727788"/>
      </dsp:txXfrm>
    </dsp:sp>
    <dsp:sp modelId="{BDE03904-F170-41B6-B86E-ACC056A7BDED}">
      <dsp:nvSpPr>
        <dsp:cNvPr id="0" name=""/>
        <dsp:cNvSpPr/>
      </dsp:nvSpPr>
      <dsp:spPr>
        <a:xfrm>
          <a:off x="0" y="3642357"/>
          <a:ext cx="10969943" cy="72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E06046-BAB3-4FE8-8B44-C425D61CCEB7}">
      <dsp:nvSpPr>
        <dsp:cNvPr id="0" name=""/>
        <dsp:cNvSpPr/>
      </dsp:nvSpPr>
      <dsp:spPr>
        <a:xfrm>
          <a:off x="220155" y="3806110"/>
          <a:ext cx="400283" cy="4002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BF7B38-8D58-4B56-B9E1-E62E1F87E873}">
      <dsp:nvSpPr>
        <dsp:cNvPr id="0" name=""/>
        <dsp:cNvSpPr/>
      </dsp:nvSpPr>
      <dsp:spPr>
        <a:xfrm>
          <a:off x="840595" y="3642357"/>
          <a:ext cx="10129347" cy="72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024" tIns="77024" rIns="77024" bIns="77024" numCol="1" spcCol="1270" anchor="ctr" anchorCtr="0">
          <a:noAutofit/>
        </a:bodyPr>
        <a:lstStyle/>
        <a:p>
          <a:pPr marL="0" lvl="0" indent="0" algn="l" defTabSz="844550">
            <a:lnSpc>
              <a:spcPct val="90000"/>
            </a:lnSpc>
            <a:spcBef>
              <a:spcPct val="0"/>
            </a:spcBef>
            <a:spcAft>
              <a:spcPct val="35000"/>
            </a:spcAft>
            <a:buNone/>
          </a:pPr>
          <a:r>
            <a:rPr lang="en-US" sz="1900" kern="1200"/>
            <a:t>Disputes over intellectual property (IP) ownership</a:t>
          </a:r>
        </a:p>
      </dsp:txBody>
      <dsp:txXfrm>
        <a:off x="840595" y="3642357"/>
        <a:ext cx="10129347" cy="727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83D8A-989F-4EF4-A7C2-6495C3CE44A5}">
      <dsp:nvSpPr>
        <dsp:cNvPr id="0" name=""/>
        <dsp:cNvSpPr/>
      </dsp:nvSpPr>
      <dsp:spPr>
        <a:xfrm>
          <a:off x="53" y="13281"/>
          <a:ext cx="5126091" cy="13824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i="1" kern="1200" dirty="0"/>
            <a:t>Diamond Delivery Inc. v Calder, </a:t>
          </a:r>
          <a:r>
            <a:rPr lang="en-US" sz="2800" kern="1200" dirty="0"/>
            <a:t>2023 BCSC 194</a:t>
          </a:r>
        </a:p>
      </dsp:txBody>
      <dsp:txXfrm>
        <a:off x="53" y="13281"/>
        <a:ext cx="5126091" cy="1382400"/>
      </dsp:txXfrm>
    </dsp:sp>
    <dsp:sp modelId="{5DB847B8-4B4D-4D3C-9FD5-74CD2D8694A5}">
      <dsp:nvSpPr>
        <dsp:cNvPr id="0" name=""/>
        <dsp:cNvSpPr/>
      </dsp:nvSpPr>
      <dsp:spPr>
        <a:xfrm>
          <a:off x="53" y="1395681"/>
          <a:ext cx="5126091" cy="29646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5-year injunction.</a:t>
          </a:r>
        </a:p>
        <a:p>
          <a:pPr marL="228600" lvl="1" indent="-228600" algn="l" defTabSz="1066800">
            <a:lnSpc>
              <a:spcPct val="90000"/>
            </a:lnSpc>
            <a:spcBef>
              <a:spcPct val="0"/>
            </a:spcBef>
            <a:spcAft>
              <a:spcPct val="15000"/>
            </a:spcAft>
            <a:buChar char="•"/>
          </a:pPr>
          <a:r>
            <a:rPr lang="en-US" sz="2400" kern="1200" dirty="0"/>
            <a:t>Vendor of a trucking company, Sonic Transport Ltd., from competing for a period of five years past the ending of his employment with the purchaser.</a:t>
          </a:r>
        </a:p>
        <a:p>
          <a:pPr marL="228600" lvl="1" indent="-228600" algn="l" defTabSz="1066800">
            <a:lnSpc>
              <a:spcPct val="90000"/>
            </a:lnSpc>
            <a:spcBef>
              <a:spcPct val="0"/>
            </a:spcBef>
            <a:spcAft>
              <a:spcPct val="15000"/>
            </a:spcAft>
            <a:buChar char="•"/>
          </a:pPr>
          <a:endParaRPr lang="en-US" sz="2400" kern="1200" dirty="0"/>
        </a:p>
      </dsp:txBody>
      <dsp:txXfrm>
        <a:off x="53" y="1395681"/>
        <a:ext cx="5126091" cy="2964600"/>
      </dsp:txXfrm>
    </dsp:sp>
    <dsp:sp modelId="{12E407F8-27A1-4886-ADA1-D8048BFAEAFF}">
      <dsp:nvSpPr>
        <dsp:cNvPr id="0" name=""/>
        <dsp:cNvSpPr/>
      </dsp:nvSpPr>
      <dsp:spPr>
        <a:xfrm>
          <a:off x="5843797" y="13281"/>
          <a:ext cx="5126091" cy="13824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i="1" kern="1200" dirty="0"/>
            <a:t>Forward Signs Inc. v. </a:t>
          </a:r>
          <a:r>
            <a:rPr lang="en-US" sz="2800" i="1" kern="1200" dirty="0" err="1"/>
            <a:t>Philcan</a:t>
          </a:r>
          <a:r>
            <a:rPr lang="en-US" sz="2800" i="1" kern="1200" dirty="0"/>
            <a:t> Group Inc., </a:t>
          </a:r>
          <a:r>
            <a:rPr lang="en-US" sz="2800" kern="1200" dirty="0"/>
            <a:t>2022 ONSC 5593</a:t>
          </a:r>
        </a:p>
      </dsp:txBody>
      <dsp:txXfrm>
        <a:off x="5843797" y="13281"/>
        <a:ext cx="5126091" cy="1382400"/>
      </dsp:txXfrm>
    </dsp:sp>
    <dsp:sp modelId="{A0571C1B-44C3-4D16-B660-B4E481DA432C}">
      <dsp:nvSpPr>
        <dsp:cNvPr id="0" name=""/>
        <dsp:cNvSpPr/>
      </dsp:nvSpPr>
      <dsp:spPr>
        <a:xfrm>
          <a:off x="5843797" y="1395681"/>
          <a:ext cx="5126091" cy="29646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12-month injunction.</a:t>
          </a:r>
        </a:p>
        <a:p>
          <a:pPr marL="228600" lvl="1" indent="-228600" algn="l" defTabSz="1066800">
            <a:lnSpc>
              <a:spcPct val="90000"/>
            </a:lnSpc>
            <a:spcBef>
              <a:spcPct val="0"/>
            </a:spcBef>
            <a:spcAft>
              <a:spcPct val="15000"/>
            </a:spcAft>
            <a:buChar char="•"/>
          </a:pPr>
          <a:r>
            <a:rPr lang="en-US" sz="2400" kern="1200" dirty="0"/>
            <a:t>Court refused to extend – expected efforts to contact customers or try to retain employees during the period of protection afforded by the injunction.</a:t>
          </a:r>
        </a:p>
        <a:p>
          <a:pPr marL="228600" lvl="1" indent="-228600" algn="l" defTabSz="1066800">
            <a:lnSpc>
              <a:spcPct val="90000"/>
            </a:lnSpc>
            <a:spcBef>
              <a:spcPct val="0"/>
            </a:spcBef>
            <a:spcAft>
              <a:spcPct val="15000"/>
            </a:spcAft>
            <a:buChar char="•"/>
          </a:pPr>
          <a:endParaRPr lang="en-US" sz="2400" kern="1200" dirty="0"/>
        </a:p>
      </dsp:txBody>
      <dsp:txXfrm>
        <a:off x="5843797" y="1395681"/>
        <a:ext cx="5126091" cy="2964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D47FC-B6B7-4A47-AA00-29DCD47B2948}">
      <dsp:nvSpPr>
        <dsp:cNvPr id="0" name=""/>
        <dsp:cNvSpPr/>
      </dsp:nvSpPr>
      <dsp:spPr>
        <a:xfrm>
          <a:off x="0" y="533"/>
          <a:ext cx="10969943" cy="12492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93E7D-B51E-4D49-8422-B8706C11EDC4}">
      <dsp:nvSpPr>
        <dsp:cNvPr id="0" name=""/>
        <dsp:cNvSpPr/>
      </dsp:nvSpPr>
      <dsp:spPr>
        <a:xfrm>
          <a:off x="377908" y="281622"/>
          <a:ext cx="687106" cy="6871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C8D101-1420-40C5-8F97-9184796A6DFF}">
      <dsp:nvSpPr>
        <dsp:cNvPr id="0" name=""/>
        <dsp:cNvSpPr/>
      </dsp:nvSpPr>
      <dsp:spPr>
        <a:xfrm>
          <a:off x="1442923" y="533"/>
          <a:ext cx="9527019" cy="124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216" tIns="132216" rIns="132216" bIns="132216" numCol="1" spcCol="1270" anchor="ctr" anchorCtr="0">
          <a:noAutofit/>
        </a:bodyPr>
        <a:lstStyle/>
        <a:p>
          <a:pPr marL="0" lvl="0" indent="0" algn="l" defTabSz="1111250">
            <a:lnSpc>
              <a:spcPct val="90000"/>
            </a:lnSpc>
            <a:spcBef>
              <a:spcPct val="0"/>
            </a:spcBef>
            <a:spcAft>
              <a:spcPct val="35000"/>
            </a:spcAft>
            <a:buNone/>
          </a:pPr>
          <a:r>
            <a:rPr lang="en-US" sz="2500" kern="1200" dirty="0"/>
            <a:t>Determine the legitimate proprietary interests that you are trying to protect.</a:t>
          </a:r>
        </a:p>
      </dsp:txBody>
      <dsp:txXfrm>
        <a:off x="1442923" y="533"/>
        <a:ext cx="9527019" cy="1249284"/>
      </dsp:txXfrm>
    </dsp:sp>
    <dsp:sp modelId="{E686A630-41DA-412C-A0D1-5DC193BCF5D4}">
      <dsp:nvSpPr>
        <dsp:cNvPr id="0" name=""/>
        <dsp:cNvSpPr/>
      </dsp:nvSpPr>
      <dsp:spPr>
        <a:xfrm>
          <a:off x="0" y="1562139"/>
          <a:ext cx="10969943" cy="12492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1398BA-B73D-480F-911D-E3850B03FDC8}">
      <dsp:nvSpPr>
        <dsp:cNvPr id="0" name=""/>
        <dsp:cNvSpPr/>
      </dsp:nvSpPr>
      <dsp:spPr>
        <a:xfrm>
          <a:off x="377908" y="1843228"/>
          <a:ext cx="687106" cy="6871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D50C99-C208-43C0-90F9-1197AE89826B}">
      <dsp:nvSpPr>
        <dsp:cNvPr id="0" name=""/>
        <dsp:cNvSpPr/>
      </dsp:nvSpPr>
      <dsp:spPr>
        <a:xfrm>
          <a:off x="1442923" y="1562139"/>
          <a:ext cx="9527019" cy="124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216" tIns="132216" rIns="132216" bIns="132216" numCol="1" spcCol="1270" anchor="ctr" anchorCtr="0">
          <a:noAutofit/>
        </a:bodyPr>
        <a:lstStyle/>
        <a:p>
          <a:pPr marL="0" lvl="0" indent="0" algn="l" defTabSz="1111250">
            <a:lnSpc>
              <a:spcPct val="90000"/>
            </a:lnSpc>
            <a:spcBef>
              <a:spcPct val="0"/>
            </a:spcBef>
            <a:spcAft>
              <a:spcPct val="35000"/>
            </a:spcAft>
            <a:buNone/>
          </a:pPr>
          <a:r>
            <a:rPr lang="en-US" sz="2500" kern="1200" dirty="0"/>
            <a:t>Consider the employment relationship in question.</a:t>
          </a:r>
        </a:p>
      </dsp:txBody>
      <dsp:txXfrm>
        <a:off x="1442923" y="1562139"/>
        <a:ext cx="9527019" cy="1249284"/>
      </dsp:txXfrm>
    </dsp:sp>
    <dsp:sp modelId="{62AB57AE-B5C8-4252-B7D7-419AB94B6367}">
      <dsp:nvSpPr>
        <dsp:cNvPr id="0" name=""/>
        <dsp:cNvSpPr/>
      </dsp:nvSpPr>
      <dsp:spPr>
        <a:xfrm>
          <a:off x="0" y="3123744"/>
          <a:ext cx="10969943" cy="12492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4B98A0-6F7D-4952-83C2-F3C421B52288}">
      <dsp:nvSpPr>
        <dsp:cNvPr id="0" name=""/>
        <dsp:cNvSpPr/>
      </dsp:nvSpPr>
      <dsp:spPr>
        <a:xfrm>
          <a:off x="377908" y="3404833"/>
          <a:ext cx="687106" cy="6871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C04A7F-5DBD-4CC9-92AF-90C835028B28}">
      <dsp:nvSpPr>
        <dsp:cNvPr id="0" name=""/>
        <dsp:cNvSpPr/>
      </dsp:nvSpPr>
      <dsp:spPr>
        <a:xfrm>
          <a:off x="1442923" y="3123744"/>
          <a:ext cx="9527019" cy="124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216" tIns="132216" rIns="132216" bIns="132216" numCol="1" spcCol="1270" anchor="ctr" anchorCtr="0">
          <a:noAutofit/>
        </a:bodyPr>
        <a:lstStyle/>
        <a:p>
          <a:pPr marL="0" lvl="0" indent="0" algn="l" defTabSz="1111250">
            <a:lnSpc>
              <a:spcPct val="90000"/>
            </a:lnSpc>
            <a:spcBef>
              <a:spcPct val="0"/>
            </a:spcBef>
            <a:spcAft>
              <a:spcPct val="35000"/>
            </a:spcAft>
            <a:buNone/>
          </a:pPr>
          <a:r>
            <a:rPr lang="en-US" sz="2500" kern="1200" dirty="0"/>
            <a:t>Choose the lesser covenant that will reasonably protect the interests.</a:t>
          </a:r>
        </a:p>
      </dsp:txBody>
      <dsp:txXfrm>
        <a:off x="1442923" y="3123744"/>
        <a:ext cx="9527019" cy="12492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D47FC-B6B7-4A47-AA00-29DCD47B2948}">
      <dsp:nvSpPr>
        <dsp:cNvPr id="0" name=""/>
        <dsp:cNvSpPr/>
      </dsp:nvSpPr>
      <dsp:spPr>
        <a:xfrm>
          <a:off x="0" y="1815"/>
          <a:ext cx="10969943" cy="91998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93E7D-B51E-4D49-8422-B8706C11EDC4}">
      <dsp:nvSpPr>
        <dsp:cNvPr id="0" name=""/>
        <dsp:cNvSpPr/>
      </dsp:nvSpPr>
      <dsp:spPr>
        <a:xfrm>
          <a:off x="278295" y="208812"/>
          <a:ext cx="505992" cy="5059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C8D101-1420-40C5-8F97-9184796A6DFF}">
      <dsp:nvSpPr>
        <dsp:cNvPr id="0" name=""/>
        <dsp:cNvSpPr/>
      </dsp:nvSpPr>
      <dsp:spPr>
        <a:xfrm>
          <a:off x="1062583" y="1815"/>
          <a:ext cx="9907359" cy="919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365" tIns="97365" rIns="97365" bIns="97365" numCol="1" spcCol="1270" anchor="ctr" anchorCtr="0">
          <a:noAutofit/>
        </a:bodyPr>
        <a:lstStyle/>
        <a:p>
          <a:pPr marL="0" lvl="0" indent="0" algn="l" defTabSz="977900">
            <a:lnSpc>
              <a:spcPct val="100000"/>
            </a:lnSpc>
            <a:spcBef>
              <a:spcPct val="0"/>
            </a:spcBef>
            <a:spcAft>
              <a:spcPct val="35000"/>
            </a:spcAft>
            <a:buNone/>
          </a:pPr>
          <a:r>
            <a:rPr lang="en-US" sz="2200" kern="1200" dirty="0"/>
            <a:t>Avoid Ambiguity</a:t>
          </a:r>
        </a:p>
      </dsp:txBody>
      <dsp:txXfrm>
        <a:off x="1062583" y="1815"/>
        <a:ext cx="9907359" cy="919985"/>
      </dsp:txXfrm>
    </dsp:sp>
    <dsp:sp modelId="{E686A630-41DA-412C-A0D1-5DC193BCF5D4}">
      <dsp:nvSpPr>
        <dsp:cNvPr id="0" name=""/>
        <dsp:cNvSpPr/>
      </dsp:nvSpPr>
      <dsp:spPr>
        <a:xfrm>
          <a:off x="0" y="1151797"/>
          <a:ext cx="10969943" cy="91998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1398BA-B73D-480F-911D-E3850B03FDC8}">
      <dsp:nvSpPr>
        <dsp:cNvPr id="0" name=""/>
        <dsp:cNvSpPr/>
      </dsp:nvSpPr>
      <dsp:spPr>
        <a:xfrm>
          <a:off x="278295" y="1358794"/>
          <a:ext cx="505992" cy="5059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D50C99-C208-43C0-90F9-1197AE89826B}">
      <dsp:nvSpPr>
        <dsp:cNvPr id="0" name=""/>
        <dsp:cNvSpPr/>
      </dsp:nvSpPr>
      <dsp:spPr>
        <a:xfrm>
          <a:off x="1062583" y="1151797"/>
          <a:ext cx="9907359" cy="919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365" tIns="97365" rIns="97365" bIns="97365" numCol="1" spcCol="1270" anchor="ctr" anchorCtr="0">
          <a:noAutofit/>
        </a:bodyPr>
        <a:lstStyle/>
        <a:p>
          <a:pPr marL="0" lvl="0" indent="0" algn="l" defTabSz="977900">
            <a:lnSpc>
              <a:spcPct val="100000"/>
            </a:lnSpc>
            <a:spcBef>
              <a:spcPct val="0"/>
            </a:spcBef>
            <a:spcAft>
              <a:spcPct val="35000"/>
            </a:spcAft>
            <a:buNone/>
          </a:pPr>
          <a:r>
            <a:rPr lang="en-US" sz="2200" kern="1200" dirty="0"/>
            <a:t>Reasonableness (justifiable?)</a:t>
          </a:r>
        </a:p>
      </dsp:txBody>
      <dsp:txXfrm>
        <a:off x="1062583" y="1151797"/>
        <a:ext cx="9907359" cy="919985"/>
      </dsp:txXfrm>
    </dsp:sp>
    <dsp:sp modelId="{62AB57AE-B5C8-4252-B7D7-419AB94B6367}">
      <dsp:nvSpPr>
        <dsp:cNvPr id="0" name=""/>
        <dsp:cNvSpPr/>
      </dsp:nvSpPr>
      <dsp:spPr>
        <a:xfrm>
          <a:off x="0" y="2301779"/>
          <a:ext cx="10969943" cy="91998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4B98A0-6F7D-4952-83C2-F3C421B52288}">
      <dsp:nvSpPr>
        <dsp:cNvPr id="0" name=""/>
        <dsp:cNvSpPr/>
      </dsp:nvSpPr>
      <dsp:spPr>
        <a:xfrm>
          <a:off x="278295" y="2547257"/>
          <a:ext cx="505992" cy="4290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C04A7F-5DBD-4CC9-92AF-90C835028B28}">
      <dsp:nvSpPr>
        <dsp:cNvPr id="0" name=""/>
        <dsp:cNvSpPr/>
      </dsp:nvSpPr>
      <dsp:spPr>
        <a:xfrm>
          <a:off x="1062583" y="2301779"/>
          <a:ext cx="9907359" cy="919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365" tIns="97365" rIns="97365" bIns="97365" numCol="1" spcCol="1270" anchor="ctr" anchorCtr="0">
          <a:noAutofit/>
        </a:bodyPr>
        <a:lstStyle/>
        <a:p>
          <a:pPr marL="0" lvl="0" indent="0" algn="l" defTabSz="977900">
            <a:lnSpc>
              <a:spcPct val="100000"/>
            </a:lnSpc>
            <a:spcBef>
              <a:spcPct val="0"/>
            </a:spcBef>
            <a:spcAft>
              <a:spcPct val="35000"/>
            </a:spcAft>
            <a:buNone/>
          </a:pPr>
          <a:r>
            <a:rPr lang="en-US" sz="2200" kern="1200" dirty="0"/>
            <a:t>Focus on the particular proprietary interests worthy of protection</a:t>
          </a:r>
        </a:p>
      </dsp:txBody>
      <dsp:txXfrm>
        <a:off x="1062583" y="2301779"/>
        <a:ext cx="9907359" cy="919985"/>
      </dsp:txXfrm>
    </dsp:sp>
    <dsp:sp modelId="{88C028E0-2E2C-4057-AEE9-3A3DA099B483}">
      <dsp:nvSpPr>
        <dsp:cNvPr id="0" name=""/>
        <dsp:cNvSpPr/>
      </dsp:nvSpPr>
      <dsp:spPr>
        <a:xfrm>
          <a:off x="0" y="3451761"/>
          <a:ext cx="10969943" cy="91998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05E8D5-BD00-4E3A-9093-2C0BB9D49960}">
      <dsp:nvSpPr>
        <dsp:cNvPr id="0" name=""/>
        <dsp:cNvSpPr/>
      </dsp:nvSpPr>
      <dsp:spPr>
        <a:xfrm>
          <a:off x="293915" y="3657600"/>
          <a:ext cx="505992" cy="5059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3E4FD3-090B-4A4B-8B60-8FCB7C46B98A}">
      <dsp:nvSpPr>
        <dsp:cNvPr id="0" name=""/>
        <dsp:cNvSpPr/>
      </dsp:nvSpPr>
      <dsp:spPr>
        <a:xfrm>
          <a:off x="1062583" y="3451761"/>
          <a:ext cx="9907359" cy="919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365" tIns="97365" rIns="97365" bIns="97365" numCol="1" spcCol="1270" anchor="ctr" anchorCtr="0">
          <a:noAutofit/>
        </a:bodyPr>
        <a:lstStyle/>
        <a:p>
          <a:pPr marL="0" lvl="0" indent="0" algn="l" defTabSz="977900">
            <a:lnSpc>
              <a:spcPct val="100000"/>
            </a:lnSpc>
            <a:spcBef>
              <a:spcPct val="0"/>
            </a:spcBef>
            <a:spcAft>
              <a:spcPct val="35000"/>
            </a:spcAft>
            <a:buNone/>
          </a:pPr>
          <a:r>
            <a:rPr lang="en-US" sz="2200" kern="1200" dirty="0"/>
            <a:t>Draft narrowly; avoid overly broad language and blanket prohibitions</a:t>
          </a:r>
        </a:p>
      </dsp:txBody>
      <dsp:txXfrm>
        <a:off x="1062583" y="3451761"/>
        <a:ext cx="9907359" cy="91998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B3DEAF2-98C2-43D8-8330-DB9333705FF5}" type="datetimeFigureOut">
              <a:rPr lang="en-US" smtClean="0"/>
              <a:t>5/31/2023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6366D1E-DF6D-486E-A701-CA814E70B0D1}" type="slidenum">
              <a:rPr lang="en-US" smtClean="0"/>
              <a:t>‹#›</a:t>
            </a:fld>
            <a:endParaRPr lang="en-US"/>
          </a:p>
        </p:txBody>
      </p:sp>
    </p:spTree>
    <p:extLst>
      <p:ext uri="{BB962C8B-B14F-4D97-AF65-F5344CB8AC3E}">
        <p14:creationId xmlns:p14="http://schemas.microsoft.com/office/powerpoint/2010/main" val="1536884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97061F0-BAFA-4611-AFD4-5D5DE117EFAC}" type="datetimeFigureOut">
              <a:rPr lang="en-US"/>
              <a:pPr>
                <a:defRPr/>
              </a:pPr>
              <a:t>5/31/2023</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D7254584-9B07-4010-A9E3-974B812A0F61}" type="slidenum">
              <a:rPr lang="en-US"/>
              <a:pPr>
                <a:defRPr/>
              </a:pPr>
              <a:t>‹#›</a:t>
            </a:fld>
            <a:endParaRPr lang="en-US"/>
          </a:p>
        </p:txBody>
      </p:sp>
    </p:spTree>
    <p:extLst>
      <p:ext uri="{BB962C8B-B14F-4D97-AF65-F5344CB8AC3E}">
        <p14:creationId xmlns:p14="http://schemas.microsoft.com/office/powerpoint/2010/main" val="18622338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a:t>
            </a:fld>
            <a:endParaRPr lang="en-US"/>
          </a:p>
        </p:txBody>
      </p:sp>
    </p:spTree>
    <p:extLst>
      <p:ext uri="{BB962C8B-B14F-4D97-AF65-F5344CB8AC3E}">
        <p14:creationId xmlns:p14="http://schemas.microsoft.com/office/powerpoint/2010/main" val="1702124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23</a:t>
            </a:fld>
            <a:endParaRPr lang="en-US"/>
          </a:p>
        </p:txBody>
      </p:sp>
    </p:spTree>
    <p:extLst>
      <p:ext uri="{BB962C8B-B14F-4D97-AF65-F5344CB8AC3E}">
        <p14:creationId xmlns:p14="http://schemas.microsoft.com/office/powerpoint/2010/main" val="2495324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24</a:t>
            </a:fld>
            <a:endParaRPr lang="en-US"/>
          </a:p>
        </p:txBody>
      </p:sp>
    </p:spTree>
    <p:extLst>
      <p:ext uri="{BB962C8B-B14F-4D97-AF65-F5344CB8AC3E}">
        <p14:creationId xmlns:p14="http://schemas.microsoft.com/office/powerpoint/2010/main" val="1786408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25</a:t>
            </a:fld>
            <a:endParaRPr lang="en-US"/>
          </a:p>
        </p:txBody>
      </p:sp>
    </p:spTree>
    <p:extLst>
      <p:ext uri="{BB962C8B-B14F-4D97-AF65-F5344CB8AC3E}">
        <p14:creationId xmlns:p14="http://schemas.microsoft.com/office/powerpoint/2010/main" val="2704444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26</a:t>
            </a:fld>
            <a:endParaRPr lang="en-US"/>
          </a:p>
        </p:txBody>
      </p:sp>
    </p:spTree>
    <p:extLst>
      <p:ext uri="{BB962C8B-B14F-4D97-AF65-F5344CB8AC3E}">
        <p14:creationId xmlns:p14="http://schemas.microsoft.com/office/powerpoint/2010/main" val="3643702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27</a:t>
            </a:fld>
            <a:endParaRPr lang="en-US"/>
          </a:p>
        </p:txBody>
      </p:sp>
    </p:spTree>
    <p:extLst>
      <p:ext uri="{BB962C8B-B14F-4D97-AF65-F5344CB8AC3E}">
        <p14:creationId xmlns:p14="http://schemas.microsoft.com/office/powerpoint/2010/main" val="2522917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28</a:t>
            </a:fld>
            <a:endParaRPr lang="en-US"/>
          </a:p>
        </p:txBody>
      </p:sp>
    </p:spTree>
    <p:extLst>
      <p:ext uri="{BB962C8B-B14F-4D97-AF65-F5344CB8AC3E}">
        <p14:creationId xmlns:p14="http://schemas.microsoft.com/office/powerpoint/2010/main" val="21229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29</a:t>
            </a:fld>
            <a:endParaRPr lang="en-US"/>
          </a:p>
        </p:txBody>
      </p:sp>
    </p:spTree>
    <p:extLst>
      <p:ext uri="{BB962C8B-B14F-4D97-AF65-F5344CB8AC3E}">
        <p14:creationId xmlns:p14="http://schemas.microsoft.com/office/powerpoint/2010/main" val="2164477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GREEN TO YES BULLET</a:t>
            </a:r>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33</a:t>
            </a:fld>
            <a:endParaRPr lang="en-US"/>
          </a:p>
        </p:txBody>
      </p:sp>
    </p:spTree>
    <p:extLst>
      <p:ext uri="{BB962C8B-B14F-4D97-AF65-F5344CB8AC3E}">
        <p14:creationId xmlns:p14="http://schemas.microsoft.com/office/powerpoint/2010/main" val="3645104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*Iman to add case*</a:t>
            </a:r>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35</a:t>
            </a:fld>
            <a:endParaRPr lang="en-US"/>
          </a:p>
        </p:txBody>
      </p:sp>
    </p:spTree>
    <p:extLst>
      <p:ext uri="{BB962C8B-B14F-4D97-AF65-F5344CB8AC3E}">
        <p14:creationId xmlns:p14="http://schemas.microsoft.com/office/powerpoint/2010/main" val="3971969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39</a:t>
            </a:fld>
            <a:endParaRPr lang="en-US"/>
          </a:p>
        </p:txBody>
      </p:sp>
    </p:spTree>
    <p:extLst>
      <p:ext uri="{BB962C8B-B14F-4D97-AF65-F5344CB8AC3E}">
        <p14:creationId xmlns:p14="http://schemas.microsoft.com/office/powerpoint/2010/main" val="3707180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a:t>
            </a:fld>
            <a:endParaRPr lang="en-US"/>
          </a:p>
        </p:txBody>
      </p:sp>
    </p:spTree>
    <p:extLst>
      <p:ext uri="{BB962C8B-B14F-4D97-AF65-F5344CB8AC3E}">
        <p14:creationId xmlns:p14="http://schemas.microsoft.com/office/powerpoint/2010/main" val="4017555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40</a:t>
            </a:fld>
            <a:endParaRPr lang="en-US"/>
          </a:p>
        </p:txBody>
      </p:sp>
    </p:spTree>
    <p:extLst>
      <p:ext uri="{BB962C8B-B14F-4D97-AF65-F5344CB8AC3E}">
        <p14:creationId xmlns:p14="http://schemas.microsoft.com/office/powerpoint/2010/main" val="730194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42</a:t>
            </a:fld>
            <a:endParaRPr lang="en-US"/>
          </a:p>
        </p:txBody>
      </p:sp>
    </p:spTree>
    <p:extLst>
      <p:ext uri="{BB962C8B-B14F-4D97-AF65-F5344CB8AC3E}">
        <p14:creationId xmlns:p14="http://schemas.microsoft.com/office/powerpoint/2010/main" val="88261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3</a:t>
            </a:fld>
            <a:endParaRPr lang="en-US"/>
          </a:p>
        </p:txBody>
      </p:sp>
    </p:spTree>
    <p:extLst>
      <p:ext uri="{BB962C8B-B14F-4D97-AF65-F5344CB8AC3E}">
        <p14:creationId xmlns:p14="http://schemas.microsoft.com/office/powerpoint/2010/main" val="96084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4</a:t>
            </a:fld>
            <a:endParaRPr lang="en-US"/>
          </a:p>
        </p:txBody>
      </p:sp>
    </p:spTree>
    <p:extLst>
      <p:ext uri="{BB962C8B-B14F-4D97-AF65-F5344CB8AC3E}">
        <p14:creationId xmlns:p14="http://schemas.microsoft.com/office/powerpoint/2010/main" val="533877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5</a:t>
            </a:fld>
            <a:endParaRPr lang="en-US"/>
          </a:p>
        </p:txBody>
      </p:sp>
    </p:spTree>
    <p:extLst>
      <p:ext uri="{BB962C8B-B14F-4D97-AF65-F5344CB8AC3E}">
        <p14:creationId xmlns:p14="http://schemas.microsoft.com/office/powerpoint/2010/main" val="949542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6</a:t>
            </a:fld>
            <a:endParaRPr lang="en-US"/>
          </a:p>
        </p:txBody>
      </p:sp>
    </p:spTree>
    <p:extLst>
      <p:ext uri="{BB962C8B-B14F-4D97-AF65-F5344CB8AC3E}">
        <p14:creationId xmlns:p14="http://schemas.microsoft.com/office/powerpoint/2010/main" val="372038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7</a:t>
            </a:fld>
            <a:endParaRPr lang="en-US"/>
          </a:p>
        </p:txBody>
      </p:sp>
    </p:spTree>
    <p:extLst>
      <p:ext uri="{BB962C8B-B14F-4D97-AF65-F5344CB8AC3E}">
        <p14:creationId xmlns:p14="http://schemas.microsoft.com/office/powerpoint/2010/main" val="2139928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GRAPHIC</a:t>
            </a:r>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17</a:t>
            </a:fld>
            <a:endParaRPr lang="en-US"/>
          </a:p>
        </p:txBody>
      </p:sp>
    </p:spTree>
    <p:extLst>
      <p:ext uri="{BB962C8B-B14F-4D97-AF65-F5344CB8AC3E}">
        <p14:creationId xmlns:p14="http://schemas.microsoft.com/office/powerpoint/2010/main" val="1003025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254584-9B07-4010-A9E3-974B812A0F61}" type="slidenum">
              <a:rPr lang="en-US" smtClean="0"/>
              <a:pPr>
                <a:defRPr/>
              </a:pPr>
              <a:t>20</a:t>
            </a:fld>
            <a:endParaRPr lang="en-US"/>
          </a:p>
        </p:txBody>
      </p:sp>
    </p:spTree>
    <p:extLst>
      <p:ext uri="{BB962C8B-B14F-4D97-AF65-F5344CB8AC3E}">
        <p14:creationId xmlns:p14="http://schemas.microsoft.com/office/powerpoint/2010/main" val="2139448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s://twitter.com/ahbllawyers?ref_src=twsrc%5Egoogle%7Ctwcamp%5Eserp%7Ctwgr%5Eauthor" TargetMode="External"/><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linkedin.com/company/alexander-holburn-beaudin-lang-llp" TargetMode="External"/><Relationship Id="rId5" Type="http://schemas.openxmlformats.org/officeDocument/2006/relationships/image" Target="../media/image6.png"/><Relationship Id="rId4" Type="http://schemas.openxmlformats.org/officeDocument/2006/relationships/hyperlink" Target="https://www.facebook.com/Alexander-Holburn-Beaudin-Lang-LLP-310808898998791/" TargetMode="External"/><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F2F2F2"/>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 r="1"/>
          <a:stretch/>
        </p:blipFill>
        <p:spPr bwMode="auto">
          <a:xfrm>
            <a:off x="11113" y="0"/>
            <a:ext cx="12188825" cy="6897688"/>
          </a:xfrm>
          <a:prstGeom prst="rect">
            <a:avLst/>
          </a:prstGeom>
          <a:solidFill>
            <a:schemeClr val="bg1">
              <a:lumMod val="85000"/>
              <a:alpha val="40000"/>
            </a:schemeClr>
          </a:solidFill>
          <a:ln>
            <a:noFill/>
          </a:ln>
        </p:spPr>
      </p:pic>
      <p:sp>
        <p:nvSpPr>
          <p:cNvPr id="5" name="Rectangle 4"/>
          <p:cNvSpPr/>
          <p:nvPr userDrawn="1"/>
        </p:nvSpPr>
        <p:spPr>
          <a:xfrm>
            <a:off x="330932" y="1587501"/>
            <a:ext cx="366713" cy="6096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1813" y="5260975"/>
            <a:ext cx="34559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89106" y="6172200"/>
            <a:ext cx="3581399" cy="25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2833" y="1587501"/>
            <a:ext cx="10360501" cy="1362075"/>
          </a:xfrm>
        </p:spPr>
        <p:txBody>
          <a:bodyPr anchor="t"/>
          <a:lstStyle>
            <a:lvl1pPr algn="l">
              <a:defRPr sz="4000" b="1" cap="all"/>
            </a:lvl1pPr>
          </a:lstStyle>
          <a:p>
            <a:r>
              <a:rPr lang="en-US" dirty="0"/>
              <a:t>Click to edit Master title style</a:t>
            </a:r>
          </a:p>
        </p:txBody>
      </p:sp>
      <p:sp>
        <p:nvSpPr>
          <p:cNvPr id="12" name="Content Placeholder 6"/>
          <p:cNvSpPr>
            <a:spLocks noGrp="1"/>
          </p:cNvSpPr>
          <p:nvPr>
            <p:ph idx="1"/>
          </p:nvPr>
        </p:nvSpPr>
        <p:spPr>
          <a:xfrm>
            <a:off x="989012" y="6081339"/>
            <a:ext cx="5078677" cy="378212"/>
          </a:xfrm>
        </p:spPr>
        <p:txBody>
          <a:bodyPr>
            <a:noAutofit/>
          </a:bodyPr>
          <a:lstStyle>
            <a:lvl1pPr marL="0" indent="0">
              <a:buNone/>
              <a:defRPr sz="1600">
                <a:solidFill>
                  <a:schemeClr val="bg1">
                    <a:lumMod val="50000"/>
                  </a:schemeClr>
                </a:solidFill>
              </a:defRPr>
            </a:lvl1pPr>
          </a:lstStyle>
          <a:p>
            <a:pPr lvl="0"/>
            <a:r>
              <a:rPr lang="en-US"/>
              <a:t>Click to edit Master text styles</a:t>
            </a:r>
          </a:p>
        </p:txBody>
      </p:sp>
      <p:sp>
        <p:nvSpPr>
          <p:cNvPr id="9" name="Content Placeholder 6">
            <a:extLst>
              <a:ext uri="{FF2B5EF4-FFF2-40B4-BE49-F238E27FC236}">
                <a16:creationId xmlns:a16="http://schemas.microsoft.com/office/drawing/2014/main" id="{3975DF0F-7710-448E-B2A2-0F62AE5E9FE3}"/>
              </a:ext>
            </a:extLst>
          </p:cNvPr>
          <p:cNvSpPr>
            <a:spLocks noGrp="1"/>
          </p:cNvSpPr>
          <p:nvPr>
            <p:ph idx="10"/>
          </p:nvPr>
        </p:nvSpPr>
        <p:spPr>
          <a:xfrm>
            <a:off x="962833" y="3097620"/>
            <a:ext cx="5131579" cy="1826012"/>
          </a:xfrm>
        </p:spPr>
        <p:txBody>
          <a:bodyPr>
            <a:noAutofit/>
          </a:bodyPr>
          <a:lstStyle>
            <a:lvl1pPr marL="0" indent="0">
              <a:buNone/>
              <a:defRPr sz="2000"/>
            </a:lvl1pPr>
          </a:lstStyle>
          <a:p>
            <a:pPr lvl="0"/>
            <a:r>
              <a:rPr lang="en-US" dirty="0"/>
              <a:t>Click to edit Master text styles</a:t>
            </a:r>
          </a:p>
        </p:txBody>
      </p:sp>
    </p:spTree>
    <p:extLst>
      <p:ext uri="{BB962C8B-B14F-4D97-AF65-F5344CB8AC3E}">
        <p14:creationId xmlns:p14="http://schemas.microsoft.com/office/powerpoint/2010/main" val="101040708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cxnSp>
        <p:nvCxnSpPr>
          <p:cNvPr id="7" name="Straight Connector 6"/>
          <p:cNvCxnSpPr/>
          <p:nvPr userDrawn="1"/>
        </p:nvCxnSpPr>
        <p:spPr>
          <a:xfrm>
            <a:off x="609600" y="1371600"/>
            <a:ext cx="10969625" cy="635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normAutofit/>
          </a:bodyPr>
          <a:lstStyle>
            <a:lvl1pPr>
              <a:defRPr sz="3200" b="1">
                <a:solidFill>
                  <a:srgbClr val="ADC537"/>
                </a:solidFill>
              </a:defRPr>
            </a:lvl1pPr>
          </a:lstStyle>
          <a:p>
            <a:r>
              <a:rPr lang="en-US" dirty="0"/>
              <a:t>CLICK TO EDIT MASTER TITLE STYLE</a:t>
            </a:r>
          </a:p>
        </p:txBody>
      </p:sp>
      <p:sp>
        <p:nvSpPr>
          <p:cNvPr id="3" name="Text Placeholder 2"/>
          <p:cNvSpPr>
            <a:spLocks noGrp="1"/>
          </p:cNvSpPr>
          <p:nvPr>
            <p:ph type="body" idx="1"/>
          </p:nvPr>
        </p:nvSpPr>
        <p:spPr>
          <a:xfrm>
            <a:off x="609441" y="1535113"/>
            <a:ext cx="5385514"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54" y="1535113"/>
            <a:ext cx="5387630"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9002D660-4482-42DF-9132-F069088B7844}" type="datetimeFigureOut">
              <a:rPr lang="en-US"/>
              <a:pPr>
                <a:defRPr/>
              </a:pPr>
              <a:t>5/31/2023</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88E25B3C-9B20-46B2-888C-CC9DDBCB8560}" type="slidenum">
              <a:rPr lang="en-US"/>
              <a:pPr>
                <a:defRPr/>
              </a:pPr>
              <a:t>‹#›</a:t>
            </a:fld>
            <a:endParaRPr lang="en-US"/>
          </a:p>
        </p:txBody>
      </p:sp>
      <p:pic>
        <p:nvPicPr>
          <p:cNvPr id="11" name="Picture 1">
            <a:extLst>
              <a:ext uri="{FF2B5EF4-FFF2-40B4-BE49-F238E27FC236}">
                <a16:creationId xmlns:a16="http://schemas.microsoft.com/office/drawing/2014/main" id="{117A81BD-30C4-C156-6A85-12ABDAC026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1813" y="5260975"/>
            <a:ext cx="34559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a:extLst>
              <a:ext uri="{FF2B5EF4-FFF2-40B4-BE49-F238E27FC236}">
                <a16:creationId xmlns:a16="http://schemas.microsoft.com/office/drawing/2014/main" id="{DAF9A78F-5531-9F5E-A367-29E25793C6E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89106" y="6172200"/>
            <a:ext cx="3581399" cy="25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53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200" b="1">
                <a:solidFill>
                  <a:srgbClr val="ADC537"/>
                </a:solidFill>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F4257DFF-6838-4E6D-9031-FA37D56F8765}" type="datetimeFigureOut">
              <a:rPr lang="en-US"/>
              <a:pPr>
                <a:defRPr/>
              </a:pPr>
              <a:t>5/31/2023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BA8527-E28A-4B8C-83ED-D558F455D1EE}" type="slidenum">
              <a:rPr lang="en-US"/>
              <a:pPr>
                <a:defRPr/>
              </a:pPr>
              <a:t>‹#›</a:t>
            </a:fld>
            <a:endParaRPr lang="en-US"/>
          </a:p>
        </p:txBody>
      </p:sp>
    </p:spTree>
    <p:extLst>
      <p:ext uri="{BB962C8B-B14F-4D97-AF65-F5344CB8AC3E}">
        <p14:creationId xmlns:p14="http://schemas.microsoft.com/office/powerpoint/2010/main" val="69311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F5A168-ACB6-4405-8922-AEF87AD5E0EB}" type="datetimeFigureOut">
              <a:rPr lang="en-US"/>
              <a:pPr>
                <a:defRPr/>
              </a:pPr>
              <a:t>5/31/2023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3B9B37B-EF34-47CF-849B-679EF5FAFD00}" type="slidenum">
              <a:rPr lang="en-US"/>
              <a:pPr>
                <a:defRPr/>
              </a:pPr>
              <a:t>‹#›</a:t>
            </a:fld>
            <a:endParaRPr lang="en-US"/>
          </a:p>
        </p:txBody>
      </p:sp>
    </p:spTree>
    <p:extLst>
      <p:ext uri="{BB962C8B-B14F-4D97-AF65-F5344CB8AC3E}">
        <p14:creationId xmlns:p14="http://schemas.microsoft.com/office/powerpoint/2010/main" val="4170066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2" y="273050"/>
            <a:ext cx="4010039" cy="1162050"/>
          </a:xfrm>
        </p:spPr>
        <p:txBody>
          <a:bodyPr anchor="b"/>
          <a:lstStyle>
            <a:lvl1pPr algn="l">
              <a:defRPr sz="2000" b="1">
                <a:solidFill>
                  <a:srgbClr val="ADC537"/>
                </a:solidFill>
              </a:defRPr>
            </a:lvl1pPr>
          </a:lstStyle>
          <a:p>
            <a:r>
              <a:rPr lang="en-US" dirty="0"/>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E3728D9-C525-4F39-BEA7-F0A9F884F0E9}" type="datetimeFigureOut">
              <a:rPr lang="en-US"/>
              <a:pPr>
                <a:defRPr/>
              </a:pPr>
              <a:t>5/31/2023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FACC55-B67D-4513-BB67-C9B030308811}" type="slidenum">
              <a:rPr lang="en-US"/>
              <a:pPr>
                <a:defRPr/>
              </a:pPr>
              <a:t>‹#›</a:t>
            </a:fld>
            <a:endParaRPr lang="en-US"/>
          </a:p>
        </p:txBody>
      </p:sp>
    </p:spTree>
    <p:extLst>
      <p:ext uri="{BB962C8B-B14F-4D97-AF65-F5344CB8AC3E}">
        <p14:creationId xmlns:p14="http://schemas.microsoft.com/office/powerpoint/2010/main" val="2283007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095" y="4800600"/>
            <a:ext cx="7313295" cy="566738"/>
          </a:xfrm>
        </p:spPr>
        <p:txBody>
          <a:bodyPr anchor="b"/>
          <a:lstStyle>
            <a:lvl1pPr algn="l">
              <a:defRPr sz="2000" b="1">
                <a:solidFill>
                  <a:srgbClr val="ADC537"/>
                </a:solidFill>
              </a:defRPr>
            </a:lvl1pPr>
          </a:lstStyle>
          <a:p>
            <a:r>
              <a:rPr lang="en-US" dirty="0"/>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EA4A43C-D7C2-443A-A9FE-00A0928A357C}" type="datetimeFigureOut">
              <a:rPr lang="en-US"/>
              <a:pPr>
                <a:defRPr/>
              </a:pPr>
              <a:t>5/31/2023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DE6DD2-3E7C-4464-91F3-20240661E768}" type="slidenum">
              <a:rPr lang="en-US"/>
              <a:pPr>
                <a:defRPr/>
              </a:pPr>
              <a:t>‹#›</a:t>
            </a:fld>
            <a:endParaRPr lang="en-US"/>
          </a:p>
        </p:txBody>
      </p:sp>
    </p:spTree>
    <p:extLst>
      <p:ext uri="{BB962C8B-B14F-4D97-AF65-F5344CB8AC3E}">
        <p14:creationId xmlns:p14="http://schemas.microsoft.com/office/powerpoint/2010/main" val="108856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sz="3200" b="1">
                <a:solidFill>
                  <a:srgbClr val="ADC537"/>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17C41389-1821-4BBD-9BB8-8CA77EC207FF}" type="datetimeFigureOut">
              <a:rPr lang="en-US"/>
              <a:pPr>
                <a:defRPr/>
              </a:pPr>
              <a:t>5/31/2023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BDF7B2-1AA8-4EE3-908D-02E45AD96FC8}" type="slidenum">
              <a:rPr lang="en-US"/>
              <a:pPr>
                <a:defRPr/>
              </a:pPr>
              <a:t>‹#›</a:t>
            </a:fld>
            <a:endParaRPr lang="en-US"/>
          </a:p>
        </p:txBody>
      </p:sp>
    </p:spTree>
    <p:extLst>
      <p:ext uri="{BB962C8B-B14F-4D97-AF65-F5344CB8AC3E}">
        <p14:creationId xmlns:p14="http://schemas.microsoft.com/office/powerpoint/2010/main" val="3056099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6898" y="274639"/>
            <a:ext cx="2742486" cy="5851525"/>
          </a:xfrm>
        </p:spPr>
        <p:txBody>
          <a:bodyPr vert="eaVert"/>
          <a:lstStyle>
            <a:lvl1pPr>
              <a:defRPr>
                <a:solidFill>
                  <a:srgbClr val="ADC537"/>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88E40D0-8F4C-45D8-B64F-612113ACCEE6}" type="datetimeFigureOut">
              <a:rPr lang="en-US"/>
              <a:pPr>
                <a:defRPr/>
              </a:pPr>
              <a:t>5/31/2023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2EC90C-34F2-4DEC-9578-5A717C3A0934}" type="slidenum">
              <a:rPr lang="en-US"/>
              <a:pPr>
                <a:defRPr/>
              </a:pPr>
              <a:t>‹#›</a:t>
            </a:fld>
            <a:endParaRPr lang="en-US"/>
          </a:p>
        </p:txBody>
      </p:sp>
    </p:spTree>
    <p:extLst>
      <p:ext uri="{BB962C8B-B14F-4D97-AF65-F5344CB8AC3E}">
        <p14:creationId xmlns:p14="http://schemas.microsoft.com/office/powerpoint/2010/main" val="3650282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ADC537"/>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47FC3E-CEA6-4E69-B2D4-1190261A4566}"/>
              </a:ext>
            </a:extLst>
          </p:cNvPr>
          <p:cNvSpPr/>
          <p:nvPr userDrawn="1"/>
        </p:nvSpPr>
        <p:spPr>
          <a:xfrm>
            <a:off x="1217612" y="1071265"/>
            <a:ext cx="9828212" cy="4953000"/>
          </a:xfrm>
          <a:prstGeom prst="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 name="Date Placeholder 2">
            <a:extLst>
              <a:ext uri="{FF2B5EF4-FFF2-40B4-BE49-F238E27FC236}">
                <a16:creationId xmlns:a16="http://schemas.microsoft.com/office/drawing/2014/main" id="{D511FC8B-1133-4C92-A689-07CA1D612E74}"/>
              </a:ext>
            </a:extLst>
          </p:cNvPr>
          <p:cNvSpPr>
            <a:spLocks noGrp="1"/>
          </p:cNvSpPr>
          <p:nvPr>
            <p:ph type="dt" sz="half" idx="10"/>
          </p:nvPr>
        </p:nvSpPr>
        <p:spPr/>
        <p:txBody>
          <a:bodyPr/>
          <a:lstStyle/>
          <a:p>
            <a:pPr>
              <a:defRPr/>
            </a:pPr>
            <a:fld id="{D49B77BB-B301-4E82-AA77-98DF572F9583}" type="datetimeFigureOut">
              <a:rPr lang="en-US" smtClean="0"/>
              <a:pPr>
                <a:defRPr/>
              </a:pPr>
              <a:t>5/31/2023</a:t>
            </a:fld>
            <a:endParaRPr lang="en-US"/>
          </a:p>
        </p:txBody>
      </p:sp>
      <p:sp>
        <p:nvSpPr>
          <p:cNvPr id="4" name="Footer Placeholder 3">
            <a:extLst>
              <a:ext uri="{FF2B5EF4-FFF2-40B4-BE49-F238E27FC236}">
                <a16:creationId xmlns:a16="http://schemas.microsoft.com/office/drawing/2014/main" id="{5F516054-D648-40DB-8A98-3A8CA8030B01}"/>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F8699A82-CAF0-42EA-9631-80B5D0C53957}"/>
              </a:ext>
            </a:extLst>
          </p:cNvPr>
          <p:cNvSpPr>
            <a:spLocks noGrp="1"/>
          </p:cNvSpPr>
          <p:nvPr>
            <p:ph type="sldNum" sz="quarter" idx="12"/>
          </p:nvPr>
        </p:nvSpPr>
        <p:spPr/>
        <p:txBody>
          <a:bodyPr/>
          <a:lstStyle/>
          <a:p>
            <a:pPr>
              <a:defRPr/>
            </a:pPr>
            <a:fld id="{68DB4C8E-361D-4723-BD66-536EC6CF0C32}" type="slidenum">
              <a:rPr lang="en-US" smtClean="0"/>
              <a:pPr>
                <a:defRPr/>
              </a:pPr>
              <a:t>‹#›</a:t>
            </a:fld>
            <a:endParaRPr lang="en-US"/>
          </a:p>
        </p:txBody>
      </p:sp>
      <p:sp>
        <p:nvSpPr>
          <p:cNvPr id="6" name="Content Placeholder 2">
            <a:extLst>
              <a:ext uri="{FF2B5EF4-FFF2-40B4-BE49-F238E27FC236}">
                <a16:creationId xmlns:a16="http://schemas.microsoft.com/office/drawing/2014/main" id="{92E3DAF7-8735-41F3-93E4-1DE0801BCA1B}"/>
              </a:ext>
            </a:extLst>
          </p:cNvPr>
          <p:cNvSpPr txBox="1">
            <a:spLocks/>
          </p:cNvSpPr>
          <p:nvPr userDrawn="1"/>
        </p:nvSpPr>
        <p:spPr>
          <a:xfrm>
            <a:off x="1711133" y="2540258"/>
            <a:ext cx="8841168" cy="2438400"/>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US" altLang="en-US" i="1" dirty="0">
                <a:solidFill>
                  <a:schemeClr val="bg1"/>
                </a:solidFill>
              </a:rPr>
              <a:t>This presentation is for educational purposes only. Please seek legal advice if you have a particular situation. Use of these materials does not create a solicitor client relationship.</a:t>
            </a:r>
          </a:p>
        </p:txBody>
      </p:sp>
      <p:sp>
        <p:nvSpPr>
          <p:cNvPr id="7" name="Rectangle 11">
            <a:extLst>
              <a:ext uri="{FF2B5EF4-FFF2-40B4-BE49-F238E27FC236}">
                <a16:creationId xmlns:a16="http://schemas.microsoft.com/office/drawing/2014/main" id="{C21C4FEB-30BA-4CEF-B2DD-EFA5C0C87921}"/>
              </a:ext>
            </a:extLst>
          </p:cNvPr>
          <p:cNvSpPr>
            <a:spLocks noChangeArrowheads="1"/>
          </p:cNvSpPr>
          <p:nvPr userDrawn="1"/>
        </p:nvSpPr>
        <p:spPr bwMode="auto">
          <a:xfrm>
            <a:off x="4303211" y="810220"/>
            <a:ext cx="3657013" cy="646331"/>
          </a:xfrm>
          <a:prstGeom prst="rect">
            <a:avLst/>
          </a:prstGeom>
          <a:solidFill>
            <a:srgbClr val="ADC537"/>
          </a:solidFill>
          <a:ln>
            <a:noFill/>
          </a:ln>
        </p:spPr>
        <p:txBody>
          <a:bodyPr wrap="square" lIns="45719" rIns="45719">
            <a:spAutoFit/>
          </a:bodyPr>
          <a:lstStyle>
            <a:lvl1pPr eaLnBrk="0" hangingPunct="0">
              <a:spcBef>
                <a:spcPct val="20000"/>
              </a:spcBef>
              <a:buFont typeface="Wingdings" pitchFamily="2" charset="2"/>
              <a:buChar char="§"/>
              <a:defRPr sz="2800">
                <a:solidFill>
                  <a:schemeClr val="tx1"/>
                </a:solidFill>
                <a:latin typeface="Arial" pitchFamily="34" charset="0"/>
              </a:defRPr>
            </a:lvl1pPr>
            <a:lvl2pPr marL="742950" indent="-285750" eaLnBrk="0" hangingPunct="0">
              <a:spcBef>
                <a:spcPct val="20000"/>
              </a:spcBef>
              <a:buSzPct val="75000"/>
              <a:buFont typeface="Wingdings" pitchFamily="2" charset="2"/>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en-US" sz="3600" b="1" u="none" strike="noStrike" kern="1200" cap="none" spc="0" normalizeH="0" baseline="0" noProof="0" dirty="0">
                <a:ln>
                  <a:noFill/>
                </a:ln>
                <a:solidFill>
                  <a:schemeClr val="bg1"/>
                </a:solidFill>
                <a:effectLst/>
                <a:uLnTx/>
                <a:uFillTx/>
                <a:latin typeface="Arial Black" panose="020B0A04020102020204" pitchFamily="34" charset="0"/>
                <a:ea typeface="+mn-ea"/>
                <a:cs typeface="Arial" pitchFamily="34" charset="0"/>
              </a:rPr>
              <a:t>DISCLAIMER</a:t>
            </a:r>
          </a:p>
        </p:txBody>
      </p:sp>
    </p:spTree>
    <p:extLst>
      <p:ext uri="{BB962C8B-B14F-4D97-AF65-F5344CB8AC3E}">
        <p14:creationId xmlns:p14="http://schemas.microsoft.com/office/powerpoint/2010/main" val="2283391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tandard content">
    <p:spTree>
      <p:nvGrpSpPr>
        <p:cNvPr id="1" name=""/>
        <p:cNvGrpSpPr/>
        <p:nvPr/>
      </p:nvGrpSpPr>
      <p:grpSpPr>
        <a:xfrm>
          <a:off x="0" y="0"/>
          <a:ext cx="0" cy="0"/>
          <a:chOff x="0" y="0"/>
          <a:chExt cx="0" cy="0"/>
        </a:xfrm>
      </p:grpSpPr>
      <p:sp>
        <p:nvSpPr>
          <p:cNvPr id="4" name="Rectangle 3"/>
          <p:cNvSpPr/>
          <p:nvPr userDrawn="1"/>
        </p:nvSpPr>
        <p:spPr>
          <a:xfrm>
            <a:off x="0" y="0"/>
            <a:ext cx="7770813" cy="68580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70">
              <a:defRPr/>
            </a:pPr>
            <a:endParaRPr lang="en-AU" sz="1616" dirty="0"/>
          </a:p>
        </p:txBody>
      </p:sp>
      <p:sp>
        <p:nvSpPr>
          <p:cNvPr id="6" name="Title 1"/>
          <p:cNvSpPr txBox="1">
            <a:spLocks/>
          </p:cNvSpPr>
          <p:nvPr userDrawn="1"/>
        </p:nvSpPr>
        <p:spPr>
          <a:xfrm>
            <a:off x="455612" y="381000"/>
            <a:ext cx="3762375" cy="5689600"/>
          </a:xfrm>
          <a:prstGeom prst="rect">
            <a:avLst/>
          </a:prstGeom>
        </p:spPr>
        <p:txBody>
          <a:bodyPr lIns="0" tIns="35999" rIns="0" bIns="35999"/>
          <a:lstStyle>
            <a:lvl1pPr algn="l" defTabSz="457200" rtl="0" eaLnBrk="1" latinLnBrk="0" hangingPunct="1">
              <a:lnSpc>
                <a:spcPct val="100000"/>
              </a:lnSpc>
              <a:spcBef>
                <a:spcPct val="0"/>
              </a:spcBef>
              <a:buNone/>
              <a:defRPr sz="2200" b="0" kern="1200" cap="none" baseline="0">
                <a:solidFill>
                  <a:srgbClr val="FF854F"/>
                </a:solidFill>
                <a:latin typeface="Calibri" panose="020F0502020204030204" pitchFamily="34" charset="0"/>
                <a:ea typeface="Segoe UI" panose="020B0502040204020203" pitchFamily="34" charset="0"/>
                <a:cs typeface="Segoe UI" panose="020B0502040204020203" pitchFamily="34" charset="0"/>
              </a:defRPr>
            </a:lvl1pPr>
          </a:lstStyle>
          <a:p>
            <a:pPr marL="177796">
              <a:defRPr/>
            </a:pPr>
            <a:r>
              <a:rPr lang="en-AU" sz="2400" b="1" dirty="0">
                <a:solidFill>
                  <a:schemeClr val="bg1"/>
                </a:solidFill>
                <a:latin typeface="+mj-lt"/>
                <a:ea typeface="Roboto" panose="02000000000000000000" pitchFamily="2" charset="0"/>
              </a:rPr>
              <a:t>OFFICES</a:t>
            </a:r>
          </a:p>
          <a:p>
            <a:pPr algn="ctr">
              <a:defRPr/>
            </a:pPr>
            <a:endParaRPr lang="en-AU" sz="1800" b="1" dirty="0">
              <a:solidFill>
                <a:schemeClr val="tx1"/>
              </a:solidFill>
              <a:latin typeface="+mj-lt"/>
              <a:ea typeface="Roboto" panose="02000000000000000000" pitchFamily="2" charset="0"/>
            </a:endParaRPr>
          </a:p>
          <a:p>
            <a:pPr marL="177796">
              <a:defRPr/>
            </a:pPr>
            <a:r>
              <a:rPr lang="en-US" sz="1600" b="1" dirty="0">
                <a:solidFill>
                  <a:schemeClr val="bg1"/>
                </a:solidFill>
                <a:latin typeface="+mj-lt"/>
                <a:ea typeface="Roboto" panose="02000000000000000000" pitchFamily="2" charset="0"/>
              </a:rPr>
              <a:t>Vancouver</a:t>
            </a:r>
          </a:p>
          <a:p>
            <a:pPr marL="177796">
              <a:defRPr/>
            </a:pPr>
            <a:r>
              <a:rPr lang="en-US" sz="1400" dirty="0">
                <a:solidFill>
                  <a:schemeClr val="tx1"/>
                </a:solidFill>
                <a:latin typeface="+mj-lt"/>
                <a:ea typeface="Roboto" panose="02000000000000000000" pitchFamily="2" charset="0"/>
              </a:rPr>
              <a:t>TD Tower</a:t>
            </a:r>
          </a:p>
          <a:p>
            <a:pPr marL="177796">
              <a:defRPr/>
            </a:pPr>
            <a:r>
              <a:rPr lang="en-US" sz="1400" dirty="0">
                <a:solidFill>
                  <a:schemeClr val="tx1"/>
                </a:solidFill>
                <a:latin typeface="+mj-lt"/>
                <a:ea typeface="Roboto" panose="02000000000000000000" pitchFamily="2" charset="0"/>
              </a:rPr>
              <a:t>2700 – 700 West Georgia Street</a:t>
            </a:r>
          </a:p>
          <a:p>
            <a:pPr marL="177796">
              <a:defRPr/>
            </a:pPr>
            <a:r>
              <a:rPr lang="en-US" sz="1400" dirty="0">
                <a:solidFill>
                  <a:schemeClr val="tx1"/>
                </a:solidFill>
                <a:latin typeface="+mj-lt"/>
                <a:ea typeface="Roboto" panose="02000000000000000000" pitchFamily="2" charset="0"/>
              </a:rPr>
              <a:t>Vancouver, BC  V7Y 1B8</a:t>
            </a:r>
          </a:p>
          <a:p>
            <a:pPr marL="177796">
              <a:defRPr/>
            </a:pPr>
            <a:r>
              <a:rPr lang="en-US" sz="1400" dirty="0">
                <a:solidFill>
                  <a:schemeClr val="tx1"/>
                </a:solidFill>
                <a:latin typeface="+mj-lt"/>
                <a:ea typeface="Roboto" panose="02000000000000000000" pitchFamily="2" charset="0"/>
              </a:rPr>
              <a:t>Canada</a:t>
            </a:r>
          </a:p>
          <a:p>
            <a:pPr marL="177796">
              <a:defRPr/>
            </a:pPr>
            <a:endParaRPr lang="en-US" sz="1800" dirty="0">
              <a:solidFill>
                <a:schemeClr val="tx1"/>
              </a:solidFill>
              <a:latin typeface="+mj-lt"/>
              <a:ea typeface="Roboto" panose="02000000000000000000" pitchFamily="2" charset="0"/>
            </a:endParaRPr>
          </a:p>
          <a:p>
            <a:pPr marL="177796">
              <a:defRPr/>
            </a:pPr>
            <a:r>
              <a:rPr lang="en-US" sz="1400" b="1" dirty="0">
                <a:solidFill>
                  <a:schemeClr val="bg1"/>
                </a:solidFill>
                <a:latin typeface="+mj-lt"/>
                <a:ea typeface="Roboto" panose="02000000000000000000" pitchFamily="2" charset="0"/>
              </a:rPr>
              <a:t>T: </a:t>
            </a:r>
            <a:r>
              <a:rPr lang="en-US" sz="1400" dirty="0">
                <a:solidFill>
                  <a:schemeClr val="tx1"/>
                </a:solidFill>
                <a:latin typeface="+mj-lt"/>
                <a:ea typeface="Roboto" panose="02000000000000000000" pitchFamily="2" charset="0"/>
              </a:rPr>
              <a:t>604 484 1700</a:t>
            </a:r>
          </a:p>
          <a:p>
            <a:pPr marL="177796">
              <a:defRPr/>
            </a:pPr>
            <a:endParaRPr lang="en-US" sz="1800" b="1" dirty="0">
              <a:solidFill>
                <a:schemeClr val="tx1"/>
              </a:solidFill>
              <a:latin typeface="+mj-lt"/>
              <a:ea typeface="Roboto" panose="02000000000000000000" pitchFamily="2" charset="0"/>
            </a:endParaRPr>
          </a:p>
          <a:p>
            <a:pPr marL="177796">
              <a:defRPr/>
            </a:pPr>
            <a:r>
              <a:rPr lang="en-US" sz="1600" b="1" dirty="0">
                <a:solidFill>
                  <a:schemeClr val="bg1"/>
                </a:solidFill>
                <a:latin typeface="+mj-lt"/>
                <a:ea typeface="Roboto" panose="02000000000000000000" pitchFamily="2" charset="0"/>
              </a:rPr>
              <a:t>Toronto</a:t>
            </a:r>
          </a:p>
          <a:p>
            <a:pPr marL="177796">
              <a:defRPr/>
            </a:pPr>
            <a:r>
              <a:rPr lang="en-US" sz="1400" dirty="0">
                <a:solidFill>
                  <a:schemeClr val="tx1"/>
                </a:solidFill>
                <a:latin typeface="+mj-lt"/>
                <a:ea typeface="Roboto" panose="02000000000000000000" pitchFamily="2" charset="0"/>
              </a:rPr>
              <a:t>Bay Adelaide Centre</a:t>
            </a:r>
          </a:p>
          <a:p>
            <a:pPr marL="177796">
              <a:defRPr/>
            </a:pPr>
            <a:r>
              <a:rPr lang="en-US" sz="1400" dirty="0">
                <a:solidFill>
                  <a:schemeClr val="tx1"/>
                </a:solidFill>
                <a:latin typeface="+mj-lt"/>
                <a:ea typeface="Roboto" panose="02000000000000000000" pitchFamily="2" charset="0"/>
              </a:rPr>
              <a:t>2740 – 22 Adelaide Street West,</a:t>
            </a:r>
          </a:p>
          <a:p>
            <a:pPr marL="177796">
              <a:defRPr/>
            </a:pPr>
            <a:r>
              <a:rPr lang="en-US" sz="1400" dirty="0">
                <a:solidFill>
                  <a:schemeClr val="tx1"/>
                </a:solidFill>
                <a:latin typeface="+mj-lt"/>
                <a:ea typeface="Roboto" panose="02000000000000000000" pitchFamily="2" charset="0"/>
              </a:rPr>
              <a:t>Toronto, ON  M5H 4E3</a:t>
            </a:r>
          </a:p>
          <a:p>
            <a:pPr marL="177796">
              <a:defRPr/>
            </a:pPr>
            <a:r>
              <a:rPr lang="en-US" sz="1400" dirty="0">
                <a:solidFill>
                  <a:schemeClr val="tx1"/>
                </a:solidFill>
                <a:latin typeface="+mj-lt"/>
                <a:ea typeface="Roboto" panose="02000000000000000000" pitchFamily="2" charset="0"/>
              </a:rPr>
              <a:t>Canada</a:t>
            </a:r>
            <a:endParaRPr lang="en-US" sz="1800" dirty="0">
              <a:solidFill>
                <a:schemeClr val="tx1"/>
              </a:solidFill>
              <a:latin typeface="+mj-lt"/>
              <a:ea typeface="Roboto" panose="02000000000000000000" pitchFamily="2" charset="0"/>
            </a:endParaRPr>
          </a:p>
          <a:p>
            <a:pPr marL="177796">
              <a:defRPr/>
            </a:pPr>
            <a:endParaRPr lang="en-US" sz="1400" b="1" dirty="0">
              <a:solidFill>
                <a:schemeClr val="bg1"/>
              </a:solidFill>
              <a:latin typeface="+mj-lt"/>
              <a:ea typeface="Roboto" panose="02000000000000000000" pitchFamily="2" charset="0"/>
            </a:endParaRPr>
          </a:p>
          <a:p>
            <a:pPr marL="177796">
              <a:defRPr/>
            </a:pPr>
            <a:r>
              <a:rPr lang="en-US" sz="1400" b="1" dirty="0">
                <a:solidFill>
                  <a:schemeClr val="bg1"/>
                </a:solidFill>
                <a:latin typeface="+mj-lt"/>
                <a:ea typeface="Roboto" panose="02000000000000000000" pitchFamily="2" charset="0"/>
              </a:rPr>
              <a:t>T: </a:t>
            </a:r>
            <a:r>
              <a:rPr lang="en-US" sz="1400" dirty="0">
                <a:solidFill>
                  <a:schemeClr val="tx1"/>
                </a:solidFill>
                <a:latin typeface="+mj-lt"/>
                <a:ea typeface="Roboto" panose="02000000000000000000" pitchFamily="2" charset="0"/>
              </a:rPr>
              <a:t>416 639 9060</a:t>
            </a:r>
          </a:p>
        </p:txBody>
      </p:sp>
      <p:sp>
        <p:nvSpPr>
          <p:cNvPr id="7" name="TextBox 1"/>
          <p:cNvSpPr txBox="1">
            <a:spLocks noChangeArrowheads="1"/>
          </p:cNvSpPr>
          <p:nvPr userDrawn="1"/>
        </p:nvSpPr>
        <p:spPr bwMode="auto">
          <a:xfrm>
            <a:off x="531812" y="5446693"/>
            <a:ext cx="518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defRPr>
            </a:lvl3pPr>
            <a:lvl4pPr marL="1600200" indent="-228600" eaLnBrk="0" hangingPunct="0">
              <a:spcBef>
                <a:spcPct val="20000"/>
              </a:spcBef>
              <a:buFont typeface="Arial" pitchFamily="34" charset="0"/>
              <a:buChar char="–"/>
              <a:defRPr>
                <a:solidFill>
                  <a:schemeClr val="tx1"/>
                </a:solidFill>
                <a:latin typeface="Arial" pitchFamily="34" charset="0"/>
              </a:defRPr>
            </a:lvl4pPr>
            <a:lvl5pPr marL="2057400" indent="-228600" eaLnBrk="0" hangingPunct="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1" hangingPunct="1">
              <a:spcBef>
                <a:spcPct val="0"/>
              </a:spcBef>
              <a:buFontTx/>
              <a:buNone/>
              <a:defRPr/>
            </a:pPr>
            <a:r>
              <a:rPr lang="en-US" altLang="en-US" sz="1400" dirty="0">
                <a:solidFill>
                  <a:schemeClr val="bg1"/>
                </a:solidFill>
                <a:latin typeface="+mj-lt"/>
              </a:rPr>
              <a:t>LEARN MORE AT </a:t>
            </a:r>
            <a:r>
              <a:rPr lang="en-US" altLang="en-US" sz="1400" b="1" dirty="0">
                <a:solidFill>
                  <a:schemeClr val="bg1"/>
                </a:solidFill>
                <a:latin typeface="+mj-lt"/>
              </a:rPr>
              <a:t>AHBL.CA </a:t>
            </a:r>
          </a:p>
          <a:p>
            <a:pPr eaLnBrk="1" hangingPunct="1">
              <a:spcBef>
                <a:spcPct val="0"/>
              </a:spcBef>
              <a:buFontTx/>
              <a:buNone/>
              <a:defRPr/>
            </a:pPr>
            <a:endParaRPr lang="en-US" altLang="en-US" sz="1400" dirty="0">
              <a:solidFill>
                <a:schemeClr val="bg1"/>
              </a:solidFill>
              <a:latin typeface="+mj-lt"/>
            </a:endParaRPr>
          </a:p>
          <a:p>
            <a:pPr eaLnBrk="1" hangingPunct="1">
              <a:spcBef>
                <a:spcPct val="0"/>
              </a:spcBef>
              <a:buFontTx/>
              <a:buNone/>
              <a:defRPr/>
            </a:pPr>
            <a:r>
              <a:rPr lang="en-US" altLang="en-US" sz="1400" b="1" dirty="0">
                <a:solidFill>
                  <a:schemeClr val="bg1"/>
                </a:solidFill>
                <a:latin typeface="+mj-lt"/>
              </a:rPr>
              <a:t>FOLLOW US ON SOCIAL MEDIA:</a:t>
            </a:r>
            <a:endParaRPr lang="en-US" altLang="en-US" sz="1400" dirty="0">
              <a:solidFill>
                <a:schemeClr val="bg1"/>
              </a:solidFill>
              <a:latin typeface="+mj-lt"/>
            </a:endParaRPr>
          </a:p>
          <a:p>
            <a:pPr eaLnBrk="1" hangingPunct="1">
              <a:spcBef>
                <a:spcPct val="0"/>
              </a:spcBef>
              <a:buFontTx/>
              <a:buNone/>
              <a:defRPr/>
            </a:pPr>
            <a:r>
              <a:rPr lang="en-US" altLang="en-US" sz="1400" dirty="0">
                <a:solidFill>
                  <a:schemeClr val="bg1"/>
                </a:solidFill>
                <a:latin typeface="+mj-lt"/>
              </a:rPr>
              <a:t> </a:t>
            </a:r>
          </a:p>
        </p:txBody>
      </p:sp>
      <p:pic>
        <p:nvPicPr>
          <p:cNvPr id="8"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2788" y="5410200"/>
            <a:ext cx="34559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4213" y="6356350"/>
            <a:ext cx="348456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H:\Marketing\03 SOCIAL MEDIA\Social Media Icon\iconfinder_facebook-01-01_3066961.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92137" y="6248400"/>
            <a:ext cx="3714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Marketing\03 SOCIAL MEDIA\Social Media Icon\iconfinder_linkedin-01-01_3066989.png">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41412" y="6248400"/>
            <a:ext cx="3730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H:\Marketing\03 SOCIAL MEDIA\Social Media Icon\iconfinder_twitter-01-01_3066980.png">
            <a:hlinkClick r:id="rId8"/>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690687" y="6248400"/>
            <a:ext cx="3730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940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508000" y="3657600"/>
            <a:ext cx="366713" cy="6096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0"/>
            <a:ext cx="12188825" cy="33528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25696" b="25696"/>
          <a:stretch/>
        </p:blipFill>
        <p:spPr bwMode="auto">
          <a:xfrm>
            <a:off x="0" y="0"/>
            <a:ext cx="12188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hasCustomPrompt="1"/>
          </p:nvPr>
        </p:nvSpPr>
        <p:spPr>
          <a:xfrm>
            <a:off x="914162" y="3505200"/>
            <a:ext cx="10349002" cy="1143000"/>
          </a:xfrm>
        </p:spPr>
        <p:txBody>
          <a:bodyPr>
            <a:normAutofit/>
          </a:bodyPr>
          <a:lstStyle>
            <a:lvl1pPr>
              <a:defRPr b="1"/>
            </a:lvl1pPr>
          </a:lstStyle>
          <a:p>
            <a:r>
              <a:rPr lang="en-US" dirty="0"/>
              <a:t>CLICK TO EDIT MASTER TITLE STYLE</a:t>
            </a:r>
          </a:p>
        </p:txBody>
      </p:sp>
      <p:sp>
        <p:nvSpPr>
          <p:cNvPr id="9" name="Content Placeholder 6"/>
          <p:cNvSpPr>
            <a:spLocks noGrp="1"/>
          </p:cNvSpPr>
          <p:nvPr>
            <p:ph idx="1"/>
          </p:nvPr>
        </p:nvSpPr>
        <p:spPr>
          <a:xfrm>
            <a:off x="1218883" y="4574788"/>
            <a:ext cx="10157354" cy="1826012"/>
          </a:xfrm>
        </p:spPr>
        <p:txBody>
          <a:bodyPr>
            <a:noAutofit/>
          </a:bodyPr>
          <a:lstStyle>
            <a:lvl1pPr>
              <a:defRPr sz="2000"/>
            </a:lvl1pPr>
          </a:lstStyle>
          <a:p>
            <a:pPr lvl="0"/>
            <a:r>
              <a:rPr lang="en-US"/>
              <a:t>Click to edit Master text styles</a:t>
            </a:r>
          </a:p>
        </p:txBody>
      </p:sp>
      <p:sp>
        <p:nvSpPr>
          <p:cNvPr id="10" name="Date Placeholder 3"/>
          <p:cNvSpPr>
            <a:spLocks noGrp="1"/>
          </p:cNvSpPr>
          <p:nvPr>
            <p:ph type="dt" sz="half" idx="10"/>
          </p:nvPr>
        </p:nvSpPr>
        <p:spPr/>
        <p:txBody>
          <a:bodyPr/>
          <a:lstStyle>
            <a:lvl1pPr>
              <a:defRPr/>
            </a:lvl1pPr>
          </a:lstStyle>
          <a:p>
            <a:pPr>
              <a:defRPr/>
            </a:pPr>
            <a:fld id="{3AFBCCCD-B24C-4A12-95E2-91BED7F3E1BA}" type="datetimeFigureOut">
              <a:rPr lang="en-US"/>
              <a:pPr>
                <a:defRPr/>
              </a:pPr>
              <a:t>5/31/2023</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6817C780-7221-4028-AD72-8705F04013A2}" type="slidenum">
              <a:rPr lang="en-US"/>
              <a:pPr>
                <a:defRPr/>
              </a:pPr>
              <a:t>‹#›</a:t>
            </a:fld>
            <a:endParaRPr lang="en-US"/>
          </a:p>
        </p:txBody>
      </p:sp>
    </p:spTree>
    <p:extLst>
      <p:ext uri="{BB962C8B-B14F-4D97-AF65-F5344CB8AC3E}">
        <p14:creationId xmlns:p14="http://schemas.microsoft.com/office/powerpoint/2010/main" val="178067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lumMod val="85000"/>
            <a:alpha val="40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 r="1"/>
          <a:stretch/>
        </p:blipFill>
        <p:spPr bwMode="auto">
          <a:xfrm>
            <a:off x="0" y="0"/>
            <a:ext cx="12188825"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a:spLocks noGrp="1"/>
          </p:cNvSpPr>
          <p:nvPr>
            <p:ph type="dt" sz="half" idx="10"/>
          </p:nvPr>
        </p:nvSpPr>
        <p:spPr/>
        <p:txBody>
          <a:bodyPr/>
          <a:lstStyle>
            <a:lvl1pPr>
              <a:defRPr/>
            </a:lvl1pPr>
          </a:lstStyle>
          <a:p>
            <a:pPr>
              <a:defRPr/>
            </a:pPr>
            <a:fld id="{0CCE4725-2145-461C-86B5-58404FFA0C29}" type="datetimeFigureOut">
              <a:rPr lang="en-US"/>
              <a:pPr>
                <a:defRPr/>
              </a:pPr>
              <a:t>5/31/2023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0D223E4-95D4-4855-9891-632773F41B63}" type="slidenum">
              <a:rPr lang="en-US"/>
              <a:pPr>
                <a:defRPr/>
              </a:pPr>
              <a:t>‹#›</a:t>
            </a:fld>
            <a:endParaRPr lang="en-US"/>
          </a:p>
        </p:txBody>
      </p:sp>
      <p:sp>
        <p:nvSpPr>
          <p:cNvPr id="9" name="Rectangle 8">
            <a:extLst>
              <a:ext uri="{FF2B5EF4-FFF2-40B4-BE49-F238E27FC236}">
                <a16:creationId xmlns:a16="http://schemas.microsoft.com/office/drawing/2014/main" id="{8E916E54-804E-54FC-7BF3-0388BBEB455A}"/>
              </a:ext>
            </a:extLst>
          </p:cNvPr>
          <p:cNvSpPr/>
          <p:nvPr userDrawn="1"/>
        </p:nvSpPr>
        <p:spPr>
          <a:xfrm>
            <a:off x="508000" y="4343400"/>
            <a:ext cx="366713" cy="6096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itle 1">
            <a:extLst>
              <a:ext uri="{FF2B5EF4-FFF2-40B4-BE49-F238E27FC236}">
                <a16:creationId xmlns:a16="http://schemas.microsoft.com/office/drawing/2014/main" id="{3C8D1544-B9BB-DD16-824E-26A27428E49F}"/>
              </a:ext>
            </a:extLst>
          </p:cNvPr>
          <p:cNvSpPr>
            <a:spLocks noGrp="1"/>
          </p:cNvSpPr>
          <p:nvPr>
            <p:ph type="title"/>
          </p:nvPr>
        </p:nvSpPr>
        <p:spPr>
          <a:xfrm>
            <a:off x="989012" y="4471988"/>
            <a:ext cx="10360501" cy="1362075"/>
          </a:xfrm>
        </p:spPr>
        <p:txBody>
          <a:bodyPr anchor="t"/>
          <a:lstStyle>
            <a:lvl1pPr algn="l">
              <a:defRPr sz="4300" b="1" cap="all"/>
            </a:lvl1pPr>
          </a:lstStyle>
          <a:p>
            <a:r>
              <a:rPr lang="en-US" dirty="0"/>
              <a:t>Click to edit Master title style</a:t>
            </a:r>
          </a:p>
        </p:txBody>
      </p:sp>
      <p:sp>
        <p:nvSpPr>
          <p:cNvPr id="11" name="Text Placeholder 2">
            <a:extLst>
              <a:ext uri="{FF2B5EF4-FFF2-40B4-BE49-F238E27FC236}">
                <a16:creationId xmlns:a16="http://schemas.microsoft.com/office/drawing/2014/main" id="{9538037C-C377-5C63-0048-8B935714C15F}"/>
              </a:ext>
            </a:extLst>
          </p:cNvPr>
          <p:cNvSpPr>
            <a:spLocks noGrp="1"/>
          </p:cNvSpPr>
          <p:nvPr>
            <p:ph type="body" idx="1"/>
          </p:nvPr>
        </p:nvSpPr>
        <p:spPr>
          <a:xfrm>
            <a:off x="989012" y="2971800"/>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7256755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ADC537">
            <a:alpha val="34000"/>
          </a:srgb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 r="1"/>
          <a:stretch/>
        </p:blipFill>
        <p:spPr bwMode="auto">
          <a:xfrm rot="10800000">
            <a:off x="-1" y="0"/>
            <a:ext cx="12188825"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a:spLocks noGrp="1"/>
          </p:cNvSpPr>
          <p:nvPr>
            <p:ph type="dt" sz="half" idx="10"/>
          </p:nvPr>
        </p:nvSpPr>
        <p:spPr/>
        <p:txBody>
          <a:bodyPr/>
          <a:lstStyle>
            <a:lvl1pPr>
              <a:defRPr/>
            </a:lvl1pPr>
          </a:lstStyle>
          <a:p>
            <a:pPr>
              <a:defRPr/>
            </a:pPr>
            <a:fld id="{0CCE4725-2145-461C-86B5-58404FFA0C29}" type="datetimeFigureOut">
              <a:rPr lang="en-US"/>
              <a:pPr>
                <a:defRPr/>
              </a:pPr>
              <a:t>5/31/2023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0D223E4-95D4-4855-9891-632773F41B63}" type="slidenum">
              <a:rPr lang="en-US"/>
              <a:pPr>
                <a:defRPr/>
              </a:pPr>
              <a:t>‹#›</a:t>
            </a:fld>
            <a:endParaRPr lang="en-US"/>
          </a:p>
        </p:txBody>
      </p:sp>
      <p:sp>
        <p:nvSpPr>
          <p:cNvPr id="12" name="Rectangle 11">
            <a:extLst>
              <a:ext uri="{FF2B5EF4-FFF2-40B4-BE49-F238E27FC236}">
                <a16:creationId xmlns:a16="http://schemas.microsoft.com/office/drawing/2014/main" id="{A443B1E8-50A2-D3C3-91CA-6ABB1BAEE97F}"/>
              </a:ext>
            </a:extLst>
          </p:cNvPr>
          <p:cNvSpPr/>
          <p:nvPr userDrawn="1"/>
        </p:nvSpPr>
        <p:spPr>
          <a:xfrm>
            <a:off x="508000" y="4343400"/>
            <a:ext cx="366713" cy="609600"/>
          </a:xfrm>
          <a:prstGeom prst="rect">
            <a:avLst/>
          </a:prstGeom>
          <a:solidFill>
            <a:srgbClr val="ADC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itle 1">
            <a:extLst>
              <a:ext uri="{FF2B5EF4-FFF2-40B4-BE49-F238E27FC236}">
                <a16:creationId xmlns:a16="http://schemas.microsoft.com/office/drawing/2014/main" id="{1A2C5BCC-53A4-CCCF-5B0D-2B81A2456982}"/>
              </a:ext>
            </a:extLst>
          </p:cNvPr>
          <p:cNvSpPr>
            <a:spLocks noGrp="1"/>
          </p:cNvSpPr>
          <p:nvPr>
            <p:ph type="title"/>
          </p:nvPr>
        </p:nvSpPr>
        <p:spPr>
          <a:xfrm>
            <a:off x="989012" y="4471988"/>
            <a:ext cx="10360501" cy="1362075"/>
          </a:xfrm>
        </p:spPr>
        <p:txBody>
          <a:bodyPr anchor="t"/>
          <a:lstStyle>
            <a:lvl1pPr algn="l">
              <a:defRPr sz="4300" b="1" cap="all"/>
            </a:lvl1pPr>
          </a:lstStyle>
          <a:p>
            <a:r>
              <a:rPr lang="en-US" dirty="0"/>
              <a:t>Click to edit Master title style</a:t>
            </a:r>
          </a:p>
        </p:txBody>
      </p:sp>
      <p:sp>
        <p:nvSpPr>
          <p:cNvPr id="14" name="Text Placeholder 2">
            <a:extLst>
              <a:ext uri="{FF2B5EF4-FFF2-40B4-BE49-F238E27FC236}">
                <a16:creationId xmlns:a16="http://schemas.microsoft.com/office/drawing/2014/main" id="{2FCB13E1-6E10-FDE3-7854-442EF76F9FEA}"/>
              </a:ext>
            </a:extLst>
          </p:cNvPr>
          <p:cNvSpPr>
            <a:spLocks noGrp="1"/>
          </p:cNvSpPr>
          <p:nvPr>
            <p:ph type="body" idx="1"/>
          </p:nvPr>
        </p:nvSpPr>
        <p:spPr>
          <a:xfrm>
            <a:off x="989012" y="2971800"/>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0772873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609600" y="1371600"/>
            <a:ext cx="10969625" cy="635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defRPr sz="3200" b="1">
                <a:solidFill>
                  <a:srgbClr val="ADC537"/>
                </a:solidFill>
              </a:defRPr>
            </a:lvl1pPr>
          </a:lstStyle>
          <a:p>
            <a:r>
              <a:rPr lang="en-US" dirty="0"/>
              <a:t>CLICK TO EDIT MASTER TITLE STYLE</a:t>
            </a:r>
          </a:p>
        </p:txBody>
      </p:sp>
      <p:sp>
        <p:nvSpPr>
          <p:cNvPr id="3" name="Content Placeholder 2"/>
          <p:cNvSpPr>
            <a:spLocks noGrp="1"/>
          </p:cNvSpPr>
          <p:nvPr>
            <p:ph idx="1"/>
          </p:nvPr>
        </p:nvSpPr>
        <p:spPr>
          <a:xfrm>
            <a:off x="609441" y="1752601"/>
            <a:ext cx="10969943" cy="43735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BCABAA8-A5A3-48C8-BC92-1CB0C4FF322C}" type="datetimeFigureOut">
              <a:rPr lang="en-US"/>
              <a:pPr>
                <a:defRPr/>
              </a:pPr>
              <a:t>5/31/2023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141724-FF6B-4B23-A97C-8A5D0CFA9514}" type="slidenum">
              <a:rPr lang="en-US"/>
              <a:pPr>
                <a:defRPr/>
              </a:pPr>
              <a:t>‹#›</a:t>
            </a:fld>
            <a:endParaRPr lang="en-US"/>
          </a:p>
        </p:txBody>
      </p:sp>
    </p:spTree>
    <p:extLst>
      <p:ext uri="{BB962C8B-B14F-4D97-AF65-F5344CB8AC3E}">
        <p14:creationId xmlns:p14="http://schemas.microsoft.com/office/powerpoint/2010/main" val="314608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p:cNvSpPr/>
          <p:nvPr userDrawn="1"/>
        </p:nvSpPr>
        <p:spPr>
          <a:xfrm flipV="1">
            <a:off x="-4763" y="-1"/>
            <a:ext cx="12193588" cy="1371600"/>
          </a:xfrm>
          <a:prstGeom prst="rect">
            <a:avLst/>
          </a:prstGeom>
          <a:solidFill>
            <a:srgbClr val="ADC537">
              <a:alpha val="3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70">
              <a:defRPr/>
            </a:pPr>
            <a:endParaRPr lang="en-AU" sz="2100" dirty="0"/>
          </a:p>
          <a:p>
            <a:pPr algn="ctr" defTabSz="609570">
              <a:defRPr/>
            </a:pPr>
            <a:endParaRPr lang="en-AU" sz="2100" dirty="0"/>
          </a:p>
          <a:p>
            <a:pPr algn="ctr" defTabSz="609570">
              <a:defRPr/>
            </a:pPr>
            <a:endParaRPr lang="en-AU" sz="2100" dirty="0"/>
          </a:p>
          <a:p>
            <a:pPr algn="ctr" defTabSz="609570">
              <a:defRPr/>
            </a:pPr>
            <a:endParaRPr lang="en-AU" sz="2100" dirty="0"/>
          </a:p>
          <a:p>
            <a:pPr algn="ctr" defTabSz="609570">
              <a:defRPr/>
            </a:pPr>
            <a:endParaRPr lang="en-AU" sz="2100" dirty="0"/>
          </a:p>
        </p:txBody>
      </p:sp>
      <p:sp>
        <p:nvSpPr>
          <p:cNvPr id="2" name="Title 1"/>
          <p:cNvSpPr>
            <a:spLocks noGrp="1"/>
          </p:cNvSpPr>
          <p:nvPr>
            <p:ph type="title" hasCustomPrompt="1"/>
          </p:nvPr>
        </p:nvSpPr>
        <p:spPr/>
        <p:txBody>
          <a:bodyPr/>
          <a:lstStyle>
            <a:lvl1pPr>
              <a:defRPr sz="3200" b="1">
                <a:solidFill>
                  <a:srgbClr val="ADC537"/>
                </a:solidFill>
              </a:defRPr>
            </a:lvl1pPr>
          </a:lstStyle>
          <a:p>
            <a:r>
              <a:rPr lang="en-US" dirty="0"/>
              <a:t>CLICK TO EDIT MASTER TITLE STYLE</a:t>
            </a:r>
          </a:p>
        </p:txBody>
      </p:sp>
      <p:sp>
        <p:nvSpPr>
          <p:cNvPr id="3" name="Content Placeholder 2"/>
          <p:cNvSpPr>
            <a:spLocks noGrp="1"/>
          </p:cNvSpPr>
          <p:nvPr>
            <p:ph idx="1"/>
          </p:nvPr>
        </p:nvSpPr>
        <p:spPr>
          <a:xfrm>
            <a:off x="609441" y="1752601"/>
            <a:ext cx="10969943" cy="43735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BCABAA8-A5A3-48C8-BC92-1CB0C4FF322C}" type="datetimeFigureOut">
              <a:rPr lang="en-US"/>
              <a:pPr>
                <a:defRPr/>
              </a:pPr>
              <a:t>5/31/2023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141724-FF6B-4B23-A97C-8A5D0CFA9514}" type="slidenum">
              <a:rPr lang="en-US"/>
              <a:pPr>
                <a:defRPr/>
              </a:pPr>
              <a:t>‹#›</a:t>
            </a:fld>
            <a:endParaRPr lang="en-US"/>
          </a:p>
        </p:txBody>
      </p:sp>
    </p:spTree>
    <p:extLst>
      <p:ext uri="{BB962C8B-B14F-4D97-AF65-F5344CB8AC3E}">
        <p14:creationId xmlns:p14="http://schemas.microsoft.com/office/powerpoint/2010/main" val="428853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609600" y="1371600"/>
            <a:ext cx="10969625" cy="635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normAutofit/>
          </a:bodyPr>
          <a:lstStyle>
            <a:lvl1pPr>
              <a:defRPr sz="3200" b="1">
                <a:solidFill>
                  <a:srgbClr val="ADC537"/>
                </a:solidFill>
              </a:defRPr>
            </a:lvl1pPr>
          </a:lstStyle>
          <a:p>
            <a:r>
              <a:rPr lang="en-US" dirty="0"/>
              <a:t>CLICK TO EDIT MASTER TITLE STYLE</a:t>
            </a:r>
          </a:p>
        </p:txBody>
      </p:sp>
      <p:sp>
        <p:nvSpPr>
          <p:cNvPr id="3" name="Content Placeholder 2"/>
          <p:cNvSpPr>
            <a:spLocks noGrp="1"/>
          </p:cNvSpPr>
          <p:nvPr>
            <p:ph sz="half" idx="1"/>
          </p:nvPr>
        </p:nvSpPr>
        <p:spPr>
          <a:xfrm>
            <a:off x="609441" y="1600201"/>
            <a:ext cx="5383398"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600201"/>
            <a:ext cx="5383398"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EE7D8470-E18B-43D1-8DE7-F01B739DCCE3}" type="datetimeFigureOut">
              <a:rPr lang="en-US"/>
              <a:pPr>
                <a:defRPr/>
              </a:pPr>
              <a:t>5/31/2023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D25D341-FAD5-43F3-AD03-0C843D4FA5C3}" type="slidenum">
              <a:rPr lang="en-US"/>
              <a:pPr>
                <a:defRPr/>
              </a:pPr>
              <a:t>‹#›</a:t>
            </a:fld>
            <a:endParaRPr lang="en-US"/>
          </a:p>
        </p:txBody>
      </p:sp>
    </p:spTree>
    <p:extLst>
      <p:ext uri="{BB962C8B-B14F-4D97-AF65-F5344CB8AC3E}">
        <p14:creationId xmlns:p14="http://schemas.microsoft.com/office/powerpoint/2010/main" val="305414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a:solidFill>
                  <a:srgbClr val="ADC537"/>
                </a:solidFill>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9E86376B-C4D6-4D0E-88EA-AF84205D596B}" type="datetimeFigureOut">
              <a:rPr lang="en-US"/>
              <a:pPr>
                <a:defRPr/>
              </a:pPr>
              <a:t>5/31/2023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CCC1503-CAA0-4B11-B17E-AE418BD47A68}" type="slidenum">
              <a:rPr lang="en-US"/>
              <a:pPr>
                <a:defRPr/>
              </a:pPr>
              <a:t>‹#›</a:t>
            </a:fld>
            <a:endParaRPr lang="en-US"/>
          </a:p>
        </p:txBody>
      </p:sp>
    </p:spTree>
    <p:extLst>
      <p:ext uri="{BB962C8B-B14F-4D97-AF65-F5344CB8AC3E}">
        <p14:creationId xmlns:p14="http://schemas.microsoft.com/office/powerpoint/2010/main" val="2007292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609600" y="1371600"/>
            <a:ext cx="10969625" cy="635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normAutofit/>
          </a:bodyPr>
          <a:lstStyle>
            <a:lvl1pPr>
              <a:defRPr sz="3200" b="1">
                <a:solidFill>
                  <a:srgbClr val="ADC537"/>
                </a:solidFill>
              </a:defRPr>
            </a:lvl1pPr>
          </a:lstStyle>
          <a:p>
            <a:r>
              <a:rPr lang="en-US" dirty="0"/>
              <a:t>CLICK TO EDIT MASTER TITLE STYLE</a:t>
            </a:r>
          </a:p>
        </p:txBody>
      </p:sp>
      <p:sp>
        <p:nvSpPr>
          <p:cNvPr id="3" name="Text Placeholder 2"/>
          <p:cNvSpPr>
            <a:spLocks noGrp="1"/>
          </p:cNvSpPr>
          <p:nvPr>
            <p:ph type="body" idx="1"/>
          </p:nvPr>
        </p:nvSpPr>
        <p:spPr>
          <a:xfrm>
            <a:off x="609441" y="1535113"/>
            <a:ext cx="5385514"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54" y="1535113"/>
            <a:ext cx="5387630"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9002D660-4482-42DF-9132-F069088B7844}" type="datetimeFigureOut">
              <a:rPr lang="en-US"/>
              <a:pPr>
                <a:defRPr/>
              </a:pPr>
              <a:t>5/31/2023</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88E25B3C-9B20-46B2-888C-CC9DDBCB8560}" type="slidenum">
              <a:rPr lang="en-US"/>
              <a:pPr>
                <a:defRPr/>
              </a:pPr>
              <a:t>‹#›</a:t>
            </a:fld>
            <a:endParaRPr lang="en-US"/>
          </a:p>
        </p:txBody>
      </p:sp>
    </p:spTree>
    <p:extLst>
      <p:ext uri="{BB962C8B-B14F-4D97-AF65-F5344CB8AC3E}">
        <p14:creationId xmlns:p14="http://schemas.microsoft.com/office/powerpoint/2010/main" val="213701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69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752600"/>
            <a:ext cx="10969625"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49B77BB-B301-4E82-AA77-98DF572F9583}" type="datetimeFigureOut">
              <a:rPr lang="en-US"/>
              <a:pPr>
                <a:defRPr/>
              </a:pPr>
              <a:t>5/31/2023</a:t>
            </a:fld>
            <a:endParaRPr lang="en-US"/>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8DB4C8E-361D-4723-BD66-536EC6CF0C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9" r:id="rId3"/>
    <p:sldLayoutId id="2147484175" r:id="rId4"/>
    <p:sldLayoutId id="2147484168" r:id="rId5"/>
    <p:sldLayoutId id="2147484173" r:id="rId6"/>
    <p:sldLayoutId id="2147484170" r:id="rId7"/>
    <p:sldLayoutId id="2147484159" r:id="rId8"/>
    <p:sldLayoutId id="2147484171" r:id="rId9"/>
    <p:sldLayoutId id="2147484177" r:id="rId10"/>
    <p:sldLayoutId id="2147484160" r:id="rId11"/>
    <p:sldLayoutId id="2147484161" r:id="rId12"/>
    <p:sldLayoutId id="2147484162" r:id="rId13"/>
    <p:sldLayoutId id="2147484163" r:id="rId14"/>
    <p:sldLayoutId id="2147484164" r:id="rId15"/>
    <p:sldLayoutId id="2147484165" r:id="rId16"/>
    <p:sldLayoutId id="2147484176" r:id="rId17"/>
    <p:sldLayoutId id="2147484174" r:id="rId18"/>
  </p:sldLayoutIdLst>
  <p:txStyles>
    <p:titleStyle>
      <a:lvl1pPr algn="l" rtl="0" eaLnBrk="1" fontAlgn="base" hangingPunct="1">
        <a:spcBef>
          <a:spcPct val="0"/>
        </a:spcBef>
        <a:spcAft>
          <a:spcPct val="0"/>
        </a:spcAft>
        <a:defRPr sz="3200" b="1" kern="1200">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pitchFamily="34" charset="0"/>
        </a:defRPr>
      </a:lvl2pPr>
      <a:lvl3pPr algn="l" rtl="0" eaLnBrk="1" fontAlgn="base" hangingPunct="1">
        <a:spcBef>
          <a:spcPct val="0"/>
        </a:spcBef>
        <a:spcAft>
          <a:spcPct val="0"/>
        </a:spcAft>
        <a:defRPr sz="3200" b="1">
          <a:solidFill>
            <a:schemeClr val="tx1"/>
          </a:solidFill>
          <a:latin typeface="Arial" pitchFamily="34" charset="0"/>
        </a:defRPr>
      </a:lvl3pPr>
      <a:lvl4pPr algn="l" rtl="0" eaLnBrk="1" fontAlgn="base" hangingPunct="1">
        <a:spcBef>
          <a:spcPct val="0"/>
        </a:spcBef>
        <a:spcAft>
          <a:spcPct val="0"/>
        </a:spcAft>
        <a:defRPr sz="3200" b="1">
          <a:solidFill>
            <a:schemeClr val="tx1"/>
          </a:solidFill>
          <a:latin typeface="Arial" pitchFamily="34" charset="0"/>
        </a:defRPr>
      </a:lvl4pPr>
      <a:lvl5pPr algn="l" rtl="0" eaLnBrk="1" fontAlgn="base" hangingPunct="1">
        <a:spcBef>
          <a:spcPct val="0"/>
        </a:spcBef>
        <a:spcAft>
          <a:spcPct val="0"/>
        </a:spcAft>
        <a:defRPr sz="3200" b="1">
          <a:solidFill>
            <a:schemeClr val="tx1"/>
          </a:solidFill>
          <a:latin typeface="Arial" pitchFamily="34" charset="0"/>
        </a:defRPr>
      </a:lvl5pPr>
      <a:lvl6pPr marL="457200" algn="l" rtl="0" eaLnBrk="1" fontAlgn="base" hangingPunct="1">
        <a:spcBef>
          <a:spcPct val="0"/>
        </a:spcBef>
        <a:spcAft>
          <a:spcPct val="0"/>
        </a:spcAft>
        <a:defRPr sz="3200" b="1">
          <a:solidFill>
            <a:schemeClr val="tx1"/>
          </a:solidFill>
          <a:latin typeface="Arial" pitchFamily="34" charset="0"/>
        </a:defRPr>
      </a:lvl6pPr>
      <a:lvl7pPr marL="914400" algn="l" rtl="0" eaLnBrk="1" fontAlgn="base" hangingPunct="1">
        <a:spcBef>
          <a:spcPct val="0"/>
        </a:spcBef>
        <a:spcAft>
          <a:spcPct val="0"/>
        </a:spcAft>
        <a:defRPr sz="3200" b="1">
          <a:solidFill>
            <a:schemeClr val="tx1"/>
          </a:solidFill>
          <a:latin typeface="Arial" pitchFamily="34" charset="0"/>
        </a:defRPr>
      </a:lvl7pPr>
      <a:lvl8pPr marL="1371600" algn="l" rtl="0" eaLnBrk="1" fontAlgn="base" hangingPunct="1">
        <a:spcBef>
          <a:spcPct val="0"/>
        </a:spcBef>
        <a:spcAft>
          <a:spcPct val="0"/>
        </a:spcAft>
        <a:defRPr sz="3200" b="1">
          <a:solidFill>
            <a:schemeClr val="tx1"/>
          </a:solidFill>
          <a:latin typeface="Arial" pitchFamily="34" charset="0"/>
        </a:defRPr>
      </a:lvl8pPr>
      <a:lvl9pPr marL="1828800" algn="l" rtl="0" eaLnBrk="1" fontAlgn="base" hangingPunct="1">
        <a:spcBef>
          <a:spcPct val="0"/>
        </a:spcBef>
        <a:spcAft>
          <a:spcPct val="0"/>
        </a:spcAft>
        <a:defRPr sz="3200" b="1">
          <a:solidFill>
            <a:schemeClr val="tx1"/>
          </a:solidFill>
          <a:latin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5.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microsoft.com/office/2018/10/relationships/comments" Target="../comments/modernComment_1D1_21E7C9A6.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microsoft.com/office/2018/10/relationships/comments" Target="../comments/modernComment_1D4_7990E559.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lp.constantcontactpages.com/su/kz9TwOn/ahbl" TargetMode="External"/><Relationship Id="rId7" Type="http://schemas.openxmlformats.org/officeDocument/2006/relationships/image" Target="../media/image56.sv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hyperlink" Target="mailto:info@ahbl.c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8" Type="http://schemas.openxmlformats.org/officeDocument/2006/relationships/hyperlink" Target="mailto:mwatt@ahbl.ca" TargetMode="External"/><Relationship Id="rId3" Type="http://schemas.openxmlformats.org/officeDocument/2006/relationships/image" Target="../media/image57.png"/><Relationship Id="rId7" Type="http://schemas.openxmlformats.org/officeDocument/2006/relationships/image" Target="../media/image59.jpe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hyperlink" Target="mailto:ihosseini@ahbl.ca" TargetMode="External"/><Relationship Id="rId5" Type="http://schemas.openxmlformats.org/officeDocument/2006/relationships/image" Target="../media/image58.jpg"/><Relationship Id="rId10" Type="http://schemas.openxmlformats.org/officeDocument/2006/relationships/image" Target="../media/image60.jpg"/><Relationship Id="rId4" Type="http://schemas.openxmlformats.org/officeDocument/2006/relationships/hyperlink" Target="https://www.ahbl.ca/people/iman-hosseini-labour-and-employment-lawyer/" TargetMode="External"/><Relationship Id="rId9" Type="http://schemas.openxmlformats.org/officeDocument/2006/relationships/hyperlink" Target="mailto:mdesmarais@ahbl.ca"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BEC9CD-31D6-4306-B943-D60E13CE6C9C}"/>
              </a:ext>
            </a:extLst>
          </p:cNvPr>
          <p:cNvSpPr>
            <a:spLocks noGrp="1"/>
          </p:cNvSpPr>
          <p:nvPr>
            <p:ph type="title"/>
          </p:nvPr>
        </p:nvSpPr>
        <p:spPr>
          <a:xfrm>
            <a:off x="758641" y="1448150"/>
            <a:ext cx="10989939" cy="1980850"/>
          </a:xfrm>
        </p:spPr>
        <p:txBody>
          <a:bodyPr/>
          <a:lstStyle/>
          <a:p>
            <a:r>
              <a:rPr kumimoji="0" lang="en-US" sz="2800" b="0" i="0" u="none" strike="noStrike" kern="1200" cap="all" spc="0" normalizeH="0" baseline="0" noProof="0" dirty="0">
                <a:ln>
                  <a:noFill/>
                </a:ln>
                <a:solidFill>
                  <a:prstClr val="black"/>
                </a:solidFill>
                <a:effectLst/>
                <a:uLnTx/>
                <a:uFillTx/>
                <a:latin typeface="Arial"/>
                <a:ea typeface="+mj-ea"/>
                <a:cs typeface="+mj-cs"/>
              </a:rPr>
              <a:t>AHBL </a:t>
            </a:r>
            <a:r>
              <a:rPr kumimoji="0" lang="en-US" sz="2800" b="0" i="0" u="none" strike="noStrike" kern="1200" cap="all" spc="0" normalizeH="0" baseline="0" noProof="0" dirty="0" err="1">
                <a:ln>
                  <a:noFill/>
                </a:ln>
                <a:solidFill>
                  <a:prstClr val="black"/>
                </a:solidFill>
                <a:effectLst/>
                <a:uLnTx/>
                <a:uFillTx/>
                <a:latin typeface="Arial"/>
                <a:ea typeface="+mj-ea"/>
                <a:cs typeface="+mj-cs"/>
              </a:rPr>
              <a:t>Labour</a:t>
            </a:r>
            <a:r>
              <a:rPr kumimoji="0" lang="en-US" sz="2800" b="0" i="0" u="none" strike="noStrike" kern="1200" cap="all" spc="0" normalizeH="0" baseline="0" noProof="0" dirty="0">
                <a:ln>
                  <a:noFill/>
                </a:ln>
                <a:solidFill>
                  <a:prstClr val="black"/>
                </a:solidFill>
                <a:effectLst/>
                <a:uLnTx/>
                <a:uFillTx/>
                <a:latin typeface="Arial"/>
                <a:ea typeface="+mj-ea"/>
                <a:cs typeface="+mj-cs"/>
              </a:rPr>
              <a:t> + employment Webinar</a:t>
            </a:r>
            <a:br>
              <a:rPr lang="en-US" sz="4300" dirty="0"/>
            </a:br>
            <a:r>
              <a:rPr lang="en-US" sz="4300" dirty="0"/>
              <a:t>employment contracts</a:t>
            </a:r>
          </a:p>
        </p:txBody>
      </p:sp>
      <p:sp>
        <p:nvSpPr>
          <p:cNvPr id="5" name="Content Placeholder 4">
            <a:extLst>
              <a:ext uri="{FF2B5EF4-FFF2-40B4-BE49-F238E27FC236}">
                <a16:creationId xmlns:a16="http://schemas.microsoft.com/office/drawing/2014/main" id="{F5475CB8-FE99-4EF8-8E4F-E2D415FB53D6}"/>
              </a:ext>
            </a:extLst>
          </p:cNvPr>
          <p:cNvSpPr>
            <a:spLocks noGrp="1"/>
          </p:cNvSpPr>
          <p:nvPr>
            <p:ph idx="1"/>
          </p:nvPr>
        </p:nvSpPr>
        <p:spPr>
          <a:xfrm>
            <a:off x="758641" y="5638800"/>
            <a:ext cx="5078677" cy="378212"/>
          </a:xfrm>
        </p:spPr>
        <p:txBody>
          <a:bodyPr/>
          <a:lstStyle/>
          <a:p>
            <a:r>
              <a:rPr lang="en-US" sz="1800" dirty="0">
                <a:solidFill>
                  <a:schemeClr val="tx1"/>
                </a:solidFill>
              </a:rPr>
              <a:t>May 31</a:t>
            </a:r>
            <a:r>
              <a:rPr lang="en-US" sz="1800" baseline="30000" dirty="0">
                <a:solidFill>
                  <a:schemeClr val="tx1"/>
                </a:solidFill>
              </a:rPr>
              <a:t>st</a:t>
            </a:r>
            <a:r>
              <a:rPr lang="en-US" sz="1800" dirty="0">
                <a:solidFill>
                  <a:schemeClr val="tx1"/>
                </a:solidFill>
              </a:rPr>
              <a:t>, 2023 | 11:00AM – 12:00AM PST</a:t>
            </a:r>
          </a:p>
        </p:txBody>
      </p:sp>
      <p:sp>
        <p:nvSpPr>
          <p:cNvPr id="6" name="Content Placeholder 5">
            <a:extLst>
              <a:ext uri="{FF2B5EF4-FFF2-40B4-BE49-F238E27FC236}">
                <a16:creationId xmlns:a16="http://schemas.microsoft.com/office/drawing/2014/main" id="{E4FAFD19-28E1-4195-BC63-839845EF9280}"/>
              </a:ext>
            </a:extLst>
          </p:cNvPr>
          <p:cNvSpPr>
            <a:spLocks noGrp="1"/>
          </p:cNvSpPr>
          <p:nvPr>
            <p:ph idx="10"/>
          </p:nvPr>
        </p:nvSpPr>
        <p:spPr>
          <a:xfrm>
            <a:off x="760412" y="3412958"/>
            <a:ext cx="5131579" cy="1826012"/>
          </a:xfrm>
        </p:spPr>
        <p:txBody>
          <a:bodyPr/>
          <a:lstStyle/>
          <a:p>
            <a:pPr>
              <a:lnSpc>
                <a:spcPct val="150000"/>
              </a:lnSpc>
              <a:spcBef>
                <a:spcPct val="0"/>
              </a:spcBef>
            </a:pPr>
            <a:r>
              <a:rPr lang="en-US" b="1" dirty="0"/>
              <a:t>Presented by:</a:t>
            </a:r>
          </a:p>
          <a:p>
            <a:pPr>
              <a:lnSpc>
                <a:spcPct val="150000"/>
              </a:lnSpc>
              <a:spcBef>
                <a:spcPct val="0"/>
              </a:spcBef>
            </a:pPr>
            <a:endParaRPr lang="en-US" sz="1000" dirty="0"/>
          </a:p>
          <a:p>
            <a:pPr eaLnBrk="1" hangingPunct="1">
              <a:spcBef>
                <a:spcPct val="0"/>
              </a:spcBef>
            </a:pPr>
            <a:r>
              <a:rPr lang="en-US" dirty="0"/>
              <a:t>Michael Watt, Partner</a:t>
            </a:r>
          </a:p>
          <a:p>
            <a:pPr eaLnBrk="1" hangingPunct="1">
              <a:spcBef>
                <a:spcPct val="0"/>
              </a:spcBef>
            </a:pPr>
            <a:r>
              <a:rPr lang="en-US" dirty="0"/>
              <a:t>Matthew Desmarais, Associate</a:t>
            </a:r>
          </a:p>
          <a:p>
            <a:pPr eaLnBrk="1" hangingPunct="1">
              <a:spcBef>
                <a:spcPct val="0"/>
              </a:spcBef>
            </a:pPr>
            <a:r>
              <a:rPr lang="en-US" dirty="0"/>
              <a:t>Iman Hosseini, Associate</a:t>
            </a:r>
          </a:p>
        </p:txBody>
      </p:sp>
    </p:spTree>
    <p:extLst>
      <p:ext uri="{BB962C8B-B14F-4D97-AF65-F5344CB8AC3E}">
        <p14:creationId xmlns:p14="http://schemas.microsoft.com/office/powerpoint/2010/main" val="2464745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ABA5A-E7C0-0032-F790-81E1BA5E3D2A}"/>
              </a:ext>
            </a:extLst>
          </p:cNvPr>
          <p:cNvSpPr>
            <a:spLocks noGrp="1"/>
          </p:cNvSpPr>
          <p:nvPr>
            <p:ph type="title"/>
          </p:nvPr>
        </p:nvSpPr>
        <p:spPr/>
        <p:txBody>
          <a:bodyPr/>
          <a:lstStyle/>
          <a:p>
            <a:r>
              <a:rPr lang="en-US" dirty="0"/>
              <a:t>Overview: Unenforceable Termination Provisions</a:t>
            </a:r>
          </a:p>
        </p:txBody>
      </p:sp>
      <p:sp>
        <p:nvSpPr>
          <p:cNvPr id="3" name="Content Placeholder 2">
            <a:extLst>
              <a:ext uri="{FF2B5EF4-FFF2-40B4-BE49-F238E27FC236}">
                <a16:creationId xmlns:a16="http://schemas.microsoft.com/office/drawing/2014/main" id="{69FED925-ADE4-635D-E324-C7A57F36D108}"/>
              </a:ext>
            </a:extLst>
          </p:cNvPr>
          <p:cNvSpPr>
            <a:spLocks noGrp="1"/>
          </p:cNvSpPr>
          <p:nvPr>
            <p:ph idx="1"/>
          </p:nvPr>
        </p:nvSpPr>
        <p:spPr/>
        <p:txBody>
          <a:bodyPr>
            <a:normAutofit/>
          </a:bodyPr>
          <a:lstStyle/>
          <a:p>
            <a:r>
              <a:rPr lang="en-US" dirty="0"/>
              <a:t>Termination provisions must be worded carefully and precisely. If not, they may be deemed unenforceable on one of various grounds.</a:t>
            </a:r>
          </a:p>
          <a:p>
            <a:r>
              <a:rPr lang="en-US" dirty="0"/>
              <a:t>There are various ways a termination provision can be unenforceable, including:</a:t>
            </a:r>
          </a:p>
          <a:p>
            <a:pPr lvl="1"/>
            <a:r>
              <a:rPr lang="en-US" dirty="0"/>
              <a:t>Contracting out of minimum standards in ESA – ESA is the absolute floor to entitlements;</a:t>
            </a:r>
          </a:p>
          <a:p>
            <a:pPr lvl="1"/>
            <a:r>
              <a:rPr lang="en-US" dirty="0"/>
              <a:t>The termination clause is in a company policy manual rather than the contract itself – lack of “clear and unequivocal” evidence that employee assented to the clause/sufficient consideration to support it; </a:t>
            </a:r>
          </a:p>
          <a:p>
            <a:pPr lvl="1"/>
            <a:r>
              <a:rPr lang="en-US" dirty="0"/>
              <a:t>Unconscionability, undue influence, or lack of consideration; </a:t>
            </a:r>
          </a:p>
          <a:p>
            <a:pPr lvl="1"/>
            <a:r>
              <a:rPr lang="en-US" dirty="0"/>
              <a:t>Unclear terms – </a:t>
            </a:r>
            <a:r>
              <a:rPr lang="en-US" i="1" dirty="0"/>
              <a:t>contra </a:t>
            </a:r>
            <a:r>
              <a:rPr lang="en-US" i="1" dirty="0" err="1"/>
              <a:t>proferentum</a:t>
            </a:r>
            <a:r>
              <a:rPr lang="en-US" dirty="0"/>
              <a:t>; </a:t>
            </a:r>
          </a:p>
          <a:p>
            <a:pPr lvl="1"/>
            <a:r>
              <a:rPr lang="en-US" dirty="0"/>
              <a:t>The “changed substratum” doctrine</a:t>
            </a:r>
          </a:p>
          <a:p>
            <a:endParaRPr lang="en-US" dirty="0"/>
          </a:p>
        </p:txBody>
      </p:sp>
    </p:spTree>
    <p:extLst>
      <p:ext uri="{BB962C8B-B14F-4D97-AF65-F5344CB8AC3E}">
        <p14:creationId xmlns:p14="http://schemas.microsoft.com/office/powerpoint/2010/main" val="243485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A4444-6994-C097-9B1B-1EB333D9EEDB}"/>
              </a:ext>
            </a:extLst>
          </p:cNvPr>
          <p:cNvSpPr>
            <a:spLocks noGrp="1"/>
          </p:cNvSpPr>
          <p:nvPr>
            <p:ph type="title"/>
          </p:nvPr>
        </p:nvSpPr>
        <p:spPr/>
        <p:txBody>
          <a:bodyPr>
            <a:normAutofit/>
          </a:bodyPr>
          <a:lstStyle/>
          <a:p>
            <a:r>
              <a:rPr lang="en-US" dirty="0"/>
              <a:t>The Changed Substratum Doctrine</a:t>
            </a:r>
          </a:p>
        </p:txBody>
      </p:sp>
      <p:sp>
        <p:nvSpPr>
          <p:cNvPr id="3" name="Content Placeholder 2">
            <a:extLst>
              <a:ext uri="{FF2B5EF4-FFF2-40B4-BE49-F238E27FC236}">
                <a16:creationId xmlns:a16="http://schemas.microsoft.com/office/drawing/2014/main" id="{36F685E3-46FF-EAAC-B592-E9D0F3B552F7}"/>
              </a:ext>
            </a:extLst>
          </p:cNvPr>
          <p:cNvSpPr>
            <a:spLocks noGrp="1"/>
          </p:cNvSpPr>
          <p:nvPr>
            <p:ph idx="1"/>
          </p:nvPr>
        </p:nvSpPr>
        <p:spPr>
          <a:xfrm>
            <a:off x="837981" y="2018496"/>
            <a:ext cx="10512862" cy="4350205"/>
          </a:xfrm>
        </p:spPr>
        <p:txBody>
          <a:bodyPr>
            <a:normAutofit/>
          </a:bodyPr>
          <a:lstStyle/>
          <a:p>
            <a:r>
              <a:rPr lang="en-US" dirty="0"/>
              <a:t>The Doctrine: the court can nullify a termination clause that, while perhaps justifiable at the date of hiring, is unjustifiable in circumstances where the employee has risen to a higher-level position and their contract has not been updated to reflect the same.  </a:t>
            </a:r>
          </a:p>
        </p:txBody>
      </p:sp>
      <p:sp>
        <p:nvSpPr>
          <p:cNvPr id="5" name="Oval 4">
            <a:extLst>
              <a:ext uri="{FF2B5EF4-FFF2-40B4-BE49-F238E27FC236}">
                <a16:creationId xmlns:a16="http://schemas.microsoft.com/office/drawing/2014/main" id="{100FB94C-FC60-A449-055D-C038AEDF5972}"/>
              </a:ext>
            </a:extLst>
          </p:cNvPr>
          <p:cNvSpPr/>
          <p:nvPr/>
        </p:nvSpPr>
        <p:spPr bwMode="auto">
          <a:xfrm>
            <a:off x="8532812" y="4041198"/>
            <a:ext cx="2056715" cy="1902402"/>
          </a:xfrm>
          <a:prstGeom prst="ellipse">
            <a:avLst/>
          </a:prstGeom>
          <a:solidFill>
            <a:srgbClr val="64C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p>
        </p:txBody>
      </p:sp>
      <p:pic>
        <p:nvPicPr>
          <p:cNvPr id="4" name="Picture 3">
            <a:extLst>
              <a:ext uri="{FF2B5EF4-FFF2-40B4-BE49-F238E27FC236}">
                <a16:creationId xmlns:a16="http://schemas.microsoft.com/office/drawing/2014/main" id="{A1437806-3C7C-FC5B-C140-C1368BDDAD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7323" y="4208553"/>
            <a:ext cx="1567692" cy="1567692"/>
          </a:xfrm>
          <a:prstGeom prst="rect">
            <a:avLst/>
          </a:prstGeom>
        </p:spPr>
      </p:pic>
    </p:spTree>
    <p:extLst>
      <p:ext uri="{BB962C8B-B14F-4D97-AF65-F5344CB8AC3E}">
        <p14:creationId xmlns:p14="http://schemas.microsoft.com/office/powerpoint/2010/main" val="2033068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6A33-8652-03D6-D80B-3657891D5C3A}"/>
              </a:ext>
            </a:extLst>
          </p:cNvPr>
          <p:cNvSpPr>
            <a:spLocks noGrp="1"/>
          </p:cNvSpPr>
          <p:nvPr>
            <p:ph type="title"/>
          </p:nvPr>
        </p:nvSpPr>
        <p:spPr/>
        <p:txBody>
          <a:bodyPr/>
          <a:lstStyle/>
          <a:p>
            <a:r>
              <a:rPr lang="en-US" dirty="0"/>
              <a:t>Why do we care about this Doctrine? </a:t>
            </a:r>
          </a:p>
        </p:txBody>
      </p:sp>
      <p:sp>
        <p:nvSpPr>
          <p:cNvPr id="3" name="Content Placeholder 2">
            <a:extLst>
              <a:ext uri="{FF2B5EF4-FFF2-40B4-BE49-F238E27FC236}">
                <a16:creationId xmlns:a16="http://schemas.microsoft.com/office/drawing/2014/main" id="{51EA00DD-12E7-4648-C4FF-E13640875E8E}"/>
              </a:ext>
            </a:extLst>
          </p:cNvPr>
          <p:cNvSpPr>
            <a:spLocks noGrp="1"/>
          </p:cNvSpPr>
          <p:nvPr>
            <p:ph idx="1"/>
          </p:nvPr>
        </p:nvSpPr>
        <p:spPr/>
        <p:txBody>
          <a:bodyPr/>
          <a:lstStyle/>
          <a:p>
            <a:r>
              <a:rPr lang="en-US" dirty="0"/>
              <a:t>Consequences: a valid termination clause limiting an employee to employment standards minimums (or some other amount) could be deemed unenforceable if the employee’s role has changed significantly since the employment contract was first signed.  </a:t>
            </a:r>
          </a:p>
          <a:p>
            <a:r>
              <a:rPr lang="en-US" dirty="0"/>
              <a:t>Relatively new area of concern for employers? </a:t>
            </a:r>
          </a:p>
          <a:p>
            <a:pPr lvl="1"/>
            <a:r>
              <a:rPr lang="en-US" dirty="0"/>
              <a:t>0 cases in BC reference the Doctrine (although there are BC cases which touch upon the concept)</a:t>
            </a:r>
          </a:p>
          <a:p>
            <a:pPr lvl="1"/>
            <a:r>
              <a:rPr lang="en-US" dirty="0"/>
              <a:t>Only 10 cases across Canada expressly reference the Doctrine (ON, NB, NS, SK)</a:t>
            </a:r>
          </a:p>
        </p:txBody>
      </p:sp>
    </p:spTree>
    <p:extLst>
      <p:ext uri="{BB962C8B-B14F-4D97-AF65-F5344CB8AC3E}">
        <p14:creationId xmlns:p14="http://schemas.microsoft.com/office/powerpoint/2010/main" val="318594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5D216-CFF2-7D26-099C-82A13A4C5072}"/>
              </a:ext>
            </a:extLst>
          </p:cNvPr>
          <p:cNvSpPr>
            <a:spLocks noGrp="1"/>
          </p:cNvSpPr>
          <p:nvPr>
            <p:ph type="title"/>
          </p:nvPr>
        </p:nvSpPr>
        <p:spPr>
          <a:xfrm>
            <a:off x="989012" y="4471988"/>
            <a:ext cx="10360501" cy="1362075"/>
          </a:xfrm>
        </p:spPr>
        <p:txBody>
          <a:bodyPr wrap="square" anchor="t">
            <a:normAutofit/>
          </a:bodyPr>
          <a:lstStyle/>
          <a:p>
            <a:pPr>
              <a:lnSpc>
                <a:spcPct val="90000"/>
              </a:lnSpc>
            </a:pPr>
            <a:r>
              <a:rPr lang="en-US" sz="3000" i="1" dirty="0" err="1"/>
              <a:t>Celestini</a:t>
            </a:r>
            <a:r>
              <a:rPr lang="en-US" sz="3000" i="1" dirty="0"/>
              <a:t> v. </a:t>
            </a:r>
            <a:r>
              <a:rPr lang="en-US" sz="3000" i="1" dirty="0" err="1"/>
              <a:t>Shoplogix</a:t>
            </a:r>
            <a:r>
              <a:rPr lang="en-US" sz="3000" i="1" dirty="0"/>
              <a:t>, </a:t>
            </a:r>
            <a:r>
              <a:rPr lang="en-US" sz="3000" dirty="0"/>
              <a:t>2021 ONSC 3539 </a:t>
            </a:r>
            <a:br>
              <a:rPr lang="en-US" sz="3000" dirty="0"/>
            </a:br>
            <a:r>
              <a:rPr lang="en-US" sz="3000" dirty="0"/>
              <a:t>+</a:t>
            </a:r>
            <a:br>
              <a:rPr lang="en-US" sz="3000" i="1" dirty="0"/>
            </a:br>
            <a:r>
              <a:rPr lang="en-US" sz="3000" i="1" dirty="0" err="1"/>
              <a:t>Celestini</a:t>
            </a:r>
            <a:r>
              <a:rPr lang="en-US" sz="3000" i="1" dirty="0"/>
              <a:t> v. </a:t>
            </a:r>
            <a:r>
              <a:rPr lang="en-US" sz="3000" i="1" dirty="0" err="1"/>
              <a:t>Shoplogix</a:t>
            </a:r>
            <a:r>
              <a:rPr lang="en-US" sz="3000" i="1" dirty="0"/>
              <a:t>, </a:t>
            </a:r>
            <a:r>
              <a:rPr lang="en-US" sz="3000" dirty="0"/>
              <a:t>2023 ONCA 131</a:t>
            </a:r>
          </a:p>
        </p:txBody>
      </p:sp>
      <p:sp>
        <p:nvSpPr>
          <p:cNvPr id="3" name="Subtitle 2">
            <a:extLst>
              <a:ext uri="{FF2B5EF4-FFF2-40B4-BE49-F238E27FC236}">
                <a16:creationId xmlns:a16="http://schemas.microsoft.com/office/drawing/2014/main" id="{6C7452FB-17AB-FC1D-7F06-3E4423AC0121}"/>
              </a:ext>
            </a:extLst>
          </p:cNvPr>
          <p:cNvSpPr>
            <a:spLocks noGrp="1"/>
          </p:cNvSpPr>
          <p:nvPr>
            <p:ph type="body" idx="1"/>
          </p:nvPr>
        </p:nvSpPr>
        <p:spPr>
          <a:xfrm>
            <a:off x="989012" y="2971800"/>
            <a:ext cx="10360501" cy="1500187"/>
          </a:xfrm>
        </p:spPr>
        <p:txBody>
          <a:bodyPr wrap="square" anchor="b">
            <a:normAutofit/>
          </a:bodyPr>
          <a:lstStyle/>
          <a:p>
            <a:r>
              <a:rPr lang="en-US" i="1" dirty="0"/>
              <a:t>The Doctrine in Action</a:t>
            </a:r>
          </a:p>
        </p:txBody>
      </p:sp>
    </p:spTree>
    <p:extLst>
      <p:ext uri="{BB962C8B-B14F-4D97-AF65-F5344CB8AC3E}">
        <p14:creationId xmlns:p14="http://schemas.microsoft.com/office/powerpoint/2010/main" val="2146862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793A-3114-3F51-1E71-A8851C52AEF9}"/>
              </a:ext>
            </a:extLst>
          </p:cNvPr>
          <p:cNvSpPr>
            <a:spLocks noGrp="1"/>
          </p:cNvSpPr>
          <p:nvPr>
            <p:ph type="title"/>
          </p:nvPr>
        </p:nvSpPr>
        <p:spPr/>
        <p:txBody>
          <a:bodyPr/>
          <a:lstStyle/>
          <a:p>
            <a:r>
              <a:rPr lang="en-US" dirty="0"/>
              <a:t>Facts</a:t>
            </a:r>
          </a:p>
        </p:txBody>
      </p:sp>
      <p:sp>
        <p:nvSpPr>
          <p:cNvPr id="3" name="Content Placeholder 2">
            <a:extLst>
              <a:ext uri="{FF2B5EF4-FFF2-40B4-BE49-F238E27FC236}">
                <a16:creationId xmlns:a16="http://schemas.microsoft.com/office/drawing/2014/main" id="{48F0701C-F69E-070A-6887-1DCD686E40AF}"/>
              </a:ext>
            </a:extLst>
          </p:cNvPr>
          <p:cNvSpPr>
            <a:spLocks noGrp="1"/>
          </p:cNvSpPr>
          <p:nvPr>
            <p:ph idx="1"/>
          </p:nvPr>
        </p:nvSpPr>
        <p:spPr/>
        <p:txBody>
          <a:bodyPr>
            <a:normAutofit lnSpcReduction="10000"/>
          </a:bodyPr>
          <a:lstStyle/>
          <a:p>
            <a:r>
              <a:rPr lang="en-US" dirty="0"/>
              <a:t>Employee was co-founder and originally the Chief Executive Officer of </a:t>
            </a:r>
            <a:r>
              <a:rPr lang="en-US" dirty="0" err="1"/>
              <a:t>Shoplogix</a:t>
            </a:r>
            <a:r>
              <a:rPr lang="en-US" dirty="0"/>
              <a:t>.</a:t>
            </a:r>
          </a:p>
          <a:p>
            <a:r>
              <a:rPr lang="en-US" dirty="0"/>
              <a:t>2005: Employee’s shares were purchased by VC. Employee stepped down as CEO and became Chief Technology Officer instead. In stepping into this new role, employee executed employment agreement that would limit him to payment of base salary + benefits for 12 months upon termination without cause.</a:t>
            </a:r>
          </a:p>
          <a:p>
            <a:r>
              <a:rPr lang="en-US" dirty="0"/>
              <a:t>2008: </a:t>
            </a:r>
          </a:p>
          <a:p>
            <a:pPr lvl="1"/>
            <a:r>
              <a:rPr lang="en-US" dirty="0"/>
              <a:t>Employee enters into bonus plan agreement with employer that raised employee’s target bonus from $125,000 to $175,000. No reference to 2005 Employment Agreement in new bonus plan agreement. </a:t>
            </a:r>
          </a:p>
          <a:p>
            <a:pPr lvl="1"/>
            <a:r>
              <a:rPr lang="en-US" dirty="0"/>
              <a:t>New CEO appointed. Drastic reduction in senior management personnel, causing employee’s workload and responsibilities to increase substantially.</a:t>
            </a:r>
          </a:p>
          <a:p>
            <a:endParaRPr lang="en-US" dirty="0"/>
          </a:p>
        </p:txBody>
      </p:sp>
    </p:spTree>
    <p:extLst>
      <p:ext uri="{BB962C8B-B14F-4D97-AF65-F5344CB8AC3E}">
        <p14:creationId xmlns:p14="http://schemas.microsoft.com/office/powerpoint/2010/main" val="3524300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00FEB-ED0E-9C37-CF47-F8BFCA66C631}"/>
              </a:ext>
            </a:extLst>
          </p:cNvPr>
          <p:cNvSpPr>
            <a:spLocks noGrp="1"/>
          </p:cNvSpPr>
          <p:nvPr>
            <p:ph type="title"/>
          </p:nvPr>
        </p:nvSpPr>
        <p:spPr>
          <a:xfrm>
            <a:off x="609600" y="274638"/>
            <a:ext cx="10969625" cy="1143000"/>
          </a:xfrm>
        </p:spPr>
        <p:txBody>
          <a:bodyPr wrap="square" anchor="ctr">
            <a:normAutofit/>
          </a:bodyPr>
          <a:lstStyle/>
          <a:p>
            <a:r>
              <a:rPr lang="en-US" dirty="0"/>
              <a:t>Facts</a:t>
            </a:r>
          </a:p>
        </p:txBody>
      </p:sp>
      <p:sp>
        <p:nvSpPr>
          <p:cNvPr id="4" name="TextBox 3">
            <a:extLst>
              <a:ext uri="{FF2B5EF4-FFF2-40B4-BE49-F238E27FC236}">
                <a16:creationId xmlns:a16="http://schemas.microsoft.com/office/drawing/2014/main" id="{5DFA8F2D-060B-99AA-2BF8-5B2AAD1BF08A}"/>
              </a:ext>
            </a:extLst>
          </p:cNvPr>
          <p:cNvSpPr txBox="1"/>
          <p:nvPr/>
        </p:nvSpPr>
        <p:spPr>
          <a:xfrm>
            <a:off x="609281" y="1627872"/>
            <a:ext cx="10969625" cy="2677656"/>
          </a:xfrm>
          <a:prstGeom prst="rect">
            <a:avLst/>
          </a:prstGeom>
          <a:noFill/>
        </p:spPr>
        <p:txBody>
          <a:bodyPr wrap="square">
            <a:spAutoFit/>
          </a:bodyPr>
          <a:lstStyle/>
          <a:p>
            <a:pPr marL="285750" indent="-285750">
              <a:buFont typeface="Arial" panose="020B0604020202020204" pitchFamily="34" charset="0"/>
              <a:buChar char="•"/>
            </a:pPr>
            <a:r>
              <a:rPr lang="en-US" sz="2400" dirty="0"/>
              <a:t>2017: Employee terminated without cause. Paid out in accordance with contract.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Employee brought an action for wrongful dismissal. Alleged that fundamental changes had occurred in his employment duties since 2005, making the terms of the 2005 Contract unenforceable. </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609555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8B991-ED35-3351-4BB5-AAF9D3EB8998}"/>
              </a:ext>
            </a:extLst>
          </p:cNvPr>
          <p:cNvSpPr>
            <a:spLocks noGrp="1"/>
          </p:cNvSpPr>
          <p:nvPr>
            <p:ph type="title"/>
          </p:nvPr>
        </p:nvSpPr>
        <p:spPr/>
        <p:txBody>
          <a:bodyPr/>
          <a:lstStyle/>
          <a:p>
            <a:r>
              <a:rPr lang="en-US" dirty="0"/>
              <a:t>Trial Level Result</a:t>
            </a:r>
          </a:p>
        </p:txBody>
      </p:sp>
      <p:sp>
        <p:nvSpPr>
          <p:cNvPr id="3" name="Content Placeholder 2">
            <a:extLst>
              <a:ext uri="{FF2B5EF4-FFF2-40B4-BE49-F238E27FC236}">
                <a16:creationId xmlns:a16="http://schemas.microsoft.com/office/drawing/2014/main" id="{77491A40-A415-1424-A7B6-AEAC1CDB1A44}"/>
              </a:ext>
            </a:extLst>
          </p:cNvPr>
          <p:cNvSpPr>
            <a:spLocks noGrp="1"/>
          </p:cNvSpPr>
          <p:nvPr>
            <p:ph idx="1"/>
          </p:nvPr>
        </p:nvSpPr>
        <p:spPr/>
        <p:txBody>
          <a:bodyPr>
            <a:normAutofit/>
          </a:bodyPr>
          <a:lstStyle/>
          <a:p>
            <a:r>
              <a:rPr lang="en-US" dirty="0"/>
              <a:t>At trial, the Superior Court of Justice agreed with employee:</a:t>
            </a:r>
          </a:p>
          <a:p>
            <a:pPr marL="0" indent="0">
              <a:buNone/>
            </a:pPr>
            <a:endParaRPr lang="en-US" dirty="0"/>
          </a:p>
          <a:p>
            <a:pPr marL="457063" lvl="1" indent="0" algn="just">
              <a:buNone/>
            </a:pPr>
            <a:r>
              <a:rPr lang="en-US" i="1" dirty="0"/>
              <a:t>In light of these significant changes, I find that the substratum of his original contract of employment disappeared and that its notice terms should no longer be enforced as they could not have been intended to apply to his role at termination. Applying the changed substratum doctrine, I find that the terms in the Employment Agreement that purport to limit the notice obligations for termination should no longer have contractual force.</a:t>
            </a:r>
          </a:p>
          <a:p>
            <a:pPr marL="457063" lvl="1" indent="0">
              <a:buNone/>
            </a:pPr>
            <a:endParaRPr lang="en-US" i="1" dirty="0"/>
          </a:p>
          <a:p>
            <a:r>
              <a:rPr lang="en-US" dirty="0"/>
              <a:t>Notice period adjusted from 12 months to 18 months (~$150,000 difference). Also granted larger entitlement to bonus (1.5 x average annual bonus rather than average bonus as calculated by the employer - ~$110,000 difference). </a:t>
            </a:r>
          </a:p>
        </p:txBody>
      </p:sp>
    </p:spTree>
    <p:extLst>
      <p:ext uri="{BB962C8B-B14F-4D97-AF65-F5344CB8AC3E}">
        <p14:creationId xmlns:p14="http://schemas.microsoft.com/office/powerpoint/2010/main" val="197509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9D244A-EB91-600B-613C-FD956D3AD83E}"/>
              </a:ext>
            </a:extLst>
          </p:cNvPr>
          <p:cNvPicPr>
            <a:picLocks noChangeAspect="1"/>
          </p:cNvPicPr>
          <p:nvPr/>
        </p:nvPicPr>
        <p:blipFill>
          <a:blip r:embed="rId3"/>
          <a:stretch>
            <a:fillRect/>
          </a:stretch>
        </p:blipFill>
        <p:spPr>
          <a:xfrm>
            <a:off x="8184762" y="4370469"/>
            <a:ext cx="2057473" cy="1960211"/>
          </a:xfrm>
          <a:prstGeom prst="rect">
            <a:avLst/>
          </a:prstGeom>
        </p:spPr>
      </p:pic>
      <p:sp>
        <p:nvSpPr>
          <p:cNvPr id="2" name="Title 1">
            <a:extLst>
              <a:ext uri="{FF2B5EF4-FFF2-40B4-BE49-F238E27FC236}">
                <a16:creationId xmlns:a16="http://schemas.microsoft.com/office/drawing/2014/main" id="{4733FCF9-F57B-2AD2-1C01-5A370EC1338E}"/>
              </a:ext>
            </a:extLst>
          </p:cNvPr>
          <p:cNvSpPr>
            <a:spLocks noGrp="1"/>
          </p:cNvSpPr>
          <p:nvPr>
            <p:ph type="title"/>
          </p:nvPr>
        </p:nvSpPr>
        <p:spPr/>
        <p:txBody>
          <a:bodyPr/>
          <a:lstStyle/>
          <a:p>
            <a:r>
              <a:rPr lang="en-US" dirty="0"/>
              <a:t>Arguments on Appeal</a:t>
            </a:r>
          </a:p>
        </p:txBody>
      </p:sp>
      <p:sp>
        <p:nvSpPr>
          <p:cNvPr id="3" name="Content Placeholder 2">
            <a:extLst>
              <a:ext uri="{FF2B5EF4-FFF2-40B4-BE49-F238E27FC236}">
                <a16:creationId xmlns:a16="http://schemas.microsoft.com/office/drawing/2014/main" id="{8B9CDBC6-F5F2-9F1D-86D2-D530903D1144}"/>
              </a:ext>
            </a:extLst>
          </p:cNvPr>
          <p:cNvSpPr>
            <a:spLocks noGrp="1"/>
          </p:cNvSpPr>
          <p:nvPr>
            <p:ph idx="1"/>
          </p:nvPr>
        </p:nvSpPr>
        <p:spPr/>
        <p:txBody>
          <a:bodyPr>
            <a:normAutofit/>
          </a:bodyPr>
          <a:lstStyle/>
          <a:p>
            <a:r>
              <a:rPr lang="en-US" dirty="0"/>
              <a:t>Employer appealed, arguing that: </a:t>
            </a:r>
          </a:p>
          <a:p>
            <a:pPr marL="0" indent="0">
              <a:buNone/>
            </a:pPr>
            <a:endParaRPr lang="en-US" dirty="0"/>
          </a:p>
          <a:p>
            <a:pPr lvl="1"/>
            <a:r>
              <a:rPr lang="en-US" dirty="0"/>
              <a:t>Doctrine only applies where someone gets a promotion and/or change in the job title.</a:t>
            </a:r>
          </a:p>
          <a:p>
            <a:pPr marL="457200" lvl="1" indent="0">
              <a:buNone/>
            </a:pPr>
            <a:r>
              <a:rPr lang="en-US" dirty="0"/>
              <a:t> </a:t>
            </a:r>
          </a:p>
          <a:p>
            <a:pPr lvl="1"/>
            <a:r>
              <a:rPr lang="en-US" dirty="0"/>
              <a:t>Changes to the employee’s job were incremental and not sufficiently fundamental to justify abrogating the 2005 contract. </a:t>
            </a:r>
          </a:p>
        </p:txBody>
      </p:sp>
      <p:pic>
        <p:nvPicPr>
          <p:cNvPr id="5" name="Graphic 4" descr="Contract with solid fill">
            <a:extLst>
              <a:ext uri="{FF2B5EF4-FFF2-40B4-BE49-F238E27FC236}">
                <a16:creationId xmlns:a16="http://schemas.microsoft.com/office/drawing/2014/main" id="{D2B7E60D-1718-3F14-B985-5885F0D1B5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70566" y="4607642"/>
            <a:ext cx="1485864" cy="1485864"/>
          </a:xfrm>
          <a:prstGeom prst="rect">
            <a:avLst/>
          </a:prstGeom>
        </p:spPr>
      </p:pic>
    </p:spTree>
    <p:extLst>
      <p:ext uri="{BB962C8B-B14F-4D97-AF65-F5344CB8AC3E}">
        <p14:creationId xmlns:p14="http://schemas.microsoft.com/office/powerpoint/2010/main" val="1218247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520C5-8111-CE4D-9F96-B09E21E7E78D}"/>
              </a:ext>
            </a:extLst>
          </p:cNvPr>
          <p:cNvSpPr>
            <a:spLocks noGrp="1"/>
          </p:cNvSpPr>
          <p:nvPr>
            <p:ph type="title"/>
          </p:nvPr>
        </p:nvSpPr>
        <p:spPr/>
        <p:txBody>
          <a:bodyPr/>
          <a:lstStyle/>
          <a:p>
            <a:r>
              <a:rPr lang="en-US" dirty="0"/>
              <a:t>Appeal Result</a:t>
            </a:r>
          </a:p>
        </p:txBody>
      </p:sp>
      <p:sp>
        <p:nvSpPr>
          <p:cNvPr id="3" name="Content Placeholder 2">
            <a:extLst>
              <a:ext uri="{FF2B5EF4-FFF2-40B4-BE49-F238E27FC236}">
                <a16:creationId xmlns:a16="http://schemas.microsoft.com/office/drawing/2014/main" id="{C1E5C2A5-6B96-F8B2-F575-880EDDD5E078}"/>
              </a:ext>
            </a:extLst>
          </p:cNvPr>
          <p:cNvSpPr>
            <a:spLocks noGrp="1"/>
          </p:cNvSpPr>
          <p:nvPr>
            <p:ph idx="1"/>
          </p:nvPr>
        </p:nvSpPr>
        <p:spPr/>
        <p:txBody>
          <a:bodyPr>
            <a:normAutofit fontScale="92500" lnSpcReduction="10000"/>
          </a:bodyPr>
          <a:lstStyle/>
          <a:p>
            <a:r>
              <a:rPr lang="en-US" dirty="0"/>
              <a:t>Court disagreed with both of the employer’s arguments. In respect of the Doctrine: </a:t>
            </a:r>
          </a:p>
          <a:p>
            <a:pPr marL="0" indent="0">
              <a:buNone/>
            </a:pPr>
            <a:endParaRPr lang="en-US" dirty="0"/>
          </a:p>
          <a:p>
            <a:pPr marL="457063" lvl="1" indent="0" algn="just">
              <a:buNone/>
            </a:pPr>
            <a:r>
              <a:rPr lang="en-US" i="1" dirty="0"/>
              <a:t>The changed substratum doctrine operates as a limit on when an employee’s common law entitlements will be restricted by the express terms of a historical written contract. Given that an employer-employee relationship may evolve in a fundamental way after the written contract was made, the doctrine recognizes the potential inappropriateness and unfairness of applying the contract’s termination provisions to circumstances that were not contemplated at the time of contracting…</a:t>
            </a:r>
          </a:p>
          <a:p>
            <a:pPr marL="457063" lvl="1" indent="0" algn="just">
              <a:buNone/>
            </a:pPr>
            <a:endParaRPr lang="en-US" i="1" dirty="0"/>
          </a:p>
          <a:p>
            <a:pPr marL="457063" lvl="1" indent="0" algn="just">
              <a:buNone/>
            </a:pPr>
            <a:r>
              <a:rPr lang="en-US" i="1" dirty="0">
                <a:solidFill>
                  <a:srgbClr val="000000"/>
                </a:solidFill>
                <a:latin typeface="Arial" panose="020B0604020202020204" pitchFamily="34" charset="0"/>
              </a:rPr>
              <a:t>…</a:t>
            </a:r>
            <a:r>
              <a:rPr lang="en-US" b="0" i="1" dirty="0">
                <a:solidFill>
                  <a:srgbClr val="000000"/>
                </a:solidFill>
                <a:effectLst/>
                <a:latin typeface="Arial" panose="020B0604020202020204" pitchFamily="34" charset="0"/>
              </a:rPr>
              <a:t>this does not mean that in addition to that fundamental expansion of duties, a change in the employee’s formal title must also have occurred. The question of whether the “employee's level of responsibility and corresponding status has escalated so significantly”…is one of substance, not form. It may be relevant that the employee was given a new title, but it is simply one contextual factor.</a:t>
            </a:r>
            <a:endParaRPr lang="en-US" i="1" dirty="0"/>
          </a:p>
        </p:txBody>
      </p:sp>
    </p:spTree>
    <p:extLst>
      <p:ext uri="{BB962C8B-B14F-4D97-AF65-F5344CB8AC3E}">
        <p14:creationId xmlns:p14="http://schemas.microsoft.com/office/powerpoint/2010/main" val="1534728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B4BF-DD26-FDED-044A-351690ADB7C2}"/>
              </a:ext>
            </a:extLst>
          </p:cNvPr>
          <p:cNvSpPr>
            <a:spLocks noGrp="1"/>
          </p:cNvSpPr>
          <p:nvPr>
            <p:ph type="title"/>
          </p:nvPr>
        </p:nvSpPr>
        <p:spPr>
          <a:xfrm>
            <a:off x="609600" y="274638"/>
            <a:ext cx="10969625" cy="1143000"/>
          </a:xfrm>
        </p:spPr>
        <p:txBody>
          <a:bodyPr wrap="square" anchor="ctr">
            <a:normAutofit/>
          </a:bodyPr>
          <a:lstStyle/>
          <a:p>
            <a:r>
              <a:rPr lang="en-US" dirty="0"/>
              <a:t>Main Takeaways from </a:t>
            </a:r>
            <a:r>
              <a:rPr lang="en-US" i="1" dirty="0" err="1"/>
              <a:t>Celestini</a:t>
            </a:r>
            <a:endParaRPr lang="en-US" dirty="0"/>
          </a:p>
        </p:txBody>
      </p:sp>
      <p:graphicFrame>
        <p:nvGraphicFramePr>
          <p:cNvPr id="5" name="Content Placeholder 2">
            <a:extLst>
              <a:ext uri="{FF2B5EF4-FFF2-40B4-BE49-F238E27FC236}">
                <a16:creationId xmlns:a16="http://schemas.microsoft.com/office/drawing/2014/main" id="{CB86791C-A6FC-BC01-9844-AD4B29EEDECD}"/>
              </a:ext>
            </a:extLst>
          </p:cNvPr>
          <p:cNvGraphicFramePr>
            <a:graphicFrameLocks noGrp="1"/>
          </p:cNvGraphicFramePr>
          <p:nvPr>
            <p:ph idx="1"/>
            <p:extLst>
              <p:ext uri="{D42A27DB-BD31-4B8C-83A1-F6EECF244321}">
                <p14:modId xmlns:p14="http://schemas.microsoft.com/office/powerpoint/2010/main" val="2359459733"/>
              </p:ext>
            </p:extLst>
          </p:nvPr>
        </p:nvGraphicFramePr>
        <p:xfrm>
          <a:off x="609441" y="1752601"/>
          <a:ext cx="10969943"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913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6470531" y="1856189"/>
            <a:ext cx="0" cy="1971373"/>
          </a:xfrm>
          <a:custGeom>
            <a:avLst/>
            <a:gdLst/>
            <a:ahLst/>
            <a:cxnLst/>
            <a:rect l="l" t="t" r="r" b="b"/>
            <a:pathLst>
              <a:path h="1478914">
                <a:moveTo>
                  <a:pt x="0" y="0"/>
                </a:moveTo>
                <a:lnTo>
                  <a:pt x="0" y="1478419"/>
                </a:lnTo>
              </a:path>
            </a:pathLst>
          </a:custGeom>
          <a:ln w="12700">
            <a:solidFill>
              <a:srgbClr val="FFFFFF"/>
            </a:solidFill>
          </a:ln>
        </p:spPr>
        <p:txBody>
          <a:bodyPr wrap="square" lIns="0" tIns="0" rIns="0" bIns="0" rtlCol="0"/>
          <a:lstStyle/>
          <a:p>
            <a:endParaRPr/>
          </a:p>
        </p:txBody>
      </p:sp>
      <p:sp>
        <p:nvSpPr>
          <p:cNvPr id="8" name="object 8"/>
          <p:cNvSpPr/>
          <p:nvPr/>
        </p:nvSpPr>
        <p:spPr>
          <a:xfrm>
            <a:off x="5827344" y="1856189"/>
            <a:ext cx="0" cy="1971373"/>
          </a:xfrm>
          <a:custGeom>
            <a:avLst/>
            <a:gdLst/>
            <a:ahLst/>
            <a:cxnLst/>
            <a:rect l="l" t="t" r="r" b="b"/>
            <a:pathLst>
              <a:path h="1478914">
                <a:moveTo>
                  <a:pt x="0" y="0"/>
                </a:moveTo>
                <a:lnTo>
                  <a:pt x="0" y="1478419"/>
                </a:lnTo>
              </a:path>
            </a:pathLst>
          </a:custGeom>
          <a:ln w="12700">
            <a:solidFill>
              <a:srgbClr val="FFFFFF"/>
            </a:solidFill>
          </a:ln>
        </p:spPr>
        <p:txBody>
          <a:bodyPr wrap="square" lIns="0" tIns="0" rIns="0" bIns="0" rtlCol="0"/>
          <a:lstStyle/>
          <a:p>
            <a:endParaRPr/>
          </a:p>
        </p:txBody>
      </p:sp>
      <p:sp>
        <p:nvSpPr>
          <p:cNvPr id="9" name="object 9"/>
          <p:cNvSpPr/>
          <p:nvPr/>
        </p:nvSpPr>
        <p:spPr>
          <a:xfrm>
            <a:off x="11325449" y="1856189"/>
            <a:ext cx="0" cy="1971373"/>
          </a:xfrm>
          <a:custGeom>
            <a:avLst/>
            <a:gdLst/>
            <a:ahLst/>
            <a:cxnLst/>
            <a:rect l="l" t="t" r="r" b="b"/>
            <a:pathLst>
              <a:path h="1478914">
                <a:moveTo>
                  <a:pt x="0" y="0"/>
                </a:moveTo>
                <a:lnTo>
                  <a:pt x="0" y="1478419"/>
                </a:lnTo>
              </a:path>
            </a:pathLst>
          </a:custGeom>
          <a:ln w="12700">
            <a:solidFill>
              <a:srgbClr val="FFFFFF"/>
            </a:solidFill>
          </a:ln>
        </p:spPr>
        <p:txBody>
          <a:bodyPr wrap="square" lIns="0" tIns="0" rIns="0" bIns="0" rtlCol="0"/>
          <a:lstStyle/>
          <a:p>
            <a:endParaRPr/>
          </a:p>
        </p:txBody>
      </p:sp>
      <p:graphicFrame>
        <p:nvGraphicFramePr>
          <p:cNvPr id="10" name="object 10"/>
          <p:cNvGraphicFramePr>
            <a:graphicFrameLocks noGrp="1"/>
          </p:cNvGraphicFramePr>
          <p:nvPr>
            <p:extLst>
              <p:ext uri="{D42A27DB-BD31-4B8C-83A1-F6EECF244321}">
                <p14:modId xmlns:p14="http://schemas.microsoft.com/office/powerpoint/2010/main" val="3133917774"/>
              </p:ext>
            </p:extLst>
          </p:nvPr>
        </p:nvGraphicFramePr>
        <p:xfrm>
          <a:off x="5834605" y="1752600"/>
          <a:ext cx="5506979" cy="2925055"/>
        </p:xfrm>
        <a:graphic>
          <a:graphicData uri="http://schemas.openxmlformats.org/drawingml/2006/table">
            <a:tbl>
              <a:tblPr firstRow="1" bandRow="1">
                <a:tableStyleId>{2D5ABB26-0587-4C30-8999-92F81FD0307C}</a:tableStyleId>
              </a:tblPr>
              <a:tblGrid>
                <a:gridCol w="643299">
                  <a:extLst>
                    <a:ext uri="{9D8B030D-6E8A-4147-A177-3AD203B41FA5}">
                      <a16:colId xmlns:a16="http://schemas.microsoft.com/office/drawing/2014/main" val="20000"/>
                    </a:ext>
                  </a:extLst>
                </a:gridCol>
                <a:gridCol w="4863680">
                  <a:extLst>
                    <a:ext uri="{9D8B030D-6E8A-4147-A177-3AD203B41FA5}">
                      <a16:colId xmlns:a16="http://schemas.microsoft.com/office/drawing/2014/main" val="20001"/>
                    </a:ext>
                  </a:extLst>
                </a:gridCol>
              </a:tblGrid>
              <a:tr h="457200">
                <a:tc>
                  <a:txBody>
                    <a:bodyPr/>
                    <a:lstStyle/>
                    <a:p>
                      <a:pPr algn="ctr">
                        <a:lnSpc>
                          <a:spcPct val="100000"/>
                        </a:lnSpc>
                        <a:spcBef>
                          <a:spcPts val="0"/>
                        </a:spcBef>
                      </a:pPr>
                      <a:r>
                        <a:rPr lang="en-US" sz="2100" b="1" dirty="0">
                          <a:solidFill>
                            <a:srgbClr val="ADC537"/>
                          </a:solidFill>
                          <a:latin typeface="+mj-lt"/>
                          <a:cs typeface="Calibri"/>
                        </a:rPr>
                        <a:t>1</a:t>
                      </a:r>
                    </a:p>
                  </a:txBody>
                  <a:tcPr marL="0" marR="0" marT="146435" marB="0">
                    <a:lnT w="9525">
                      <a:solidFill>
                        <a:srgbClr val="A6A6A6"/>
                      </a:solidFill>
                      <a:prstDash val="solid"/>
                    </a:lnT>
                    <a:lnB w="9525">
                      <a:solidFill>
                        <a:srgbClr val="A6A6A6"/>
                      </a:solidFill>
                      <a:prstDash val="solid"/>
                    </a:lnB>
                    <a:solidFill>
                      <a:schemeClr val="bg1">
                        <a:lumMod val="75000"/>
                        <a:alpha val="40000"/>
                      </a:schemeClr>
                    </a:solidFill>
                  </a:tcPr>
                </a:tc>
                <a:tc>
                  <a: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2100" b="0" i="0" dirty="0">
                          <a:solidFill>
                            <a:srgbClr val="000000"/>
                          </a:solidFill>
                          <a:effectLst/>
                          <a:latin typeface="Arial" panose="020B0604020202020204" pitchFamily="34" charset="0"/>
                        </a:rPr>
                        <a:t>Legislative update</a:t>
                      </a:r>
                    </a:p>
                  </a:txBody>
                  <a:tcPr marL="0" marR="0" marT="122735" marB="0" anchor="ctr">
                    <a:lnT w="9525">
                      <a:solidFill>
                        <a:srgbClr val="A6A6A6"/>
                      </a:solidFill>
                      <a:prstDash val="soli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algn="ctr">
                        <a:lnSpc>
                          <a:spcPct val="100000"/>
                        </a:lnSpc>
                        <a:spcBef>
                          <a:spcPts val="0"/>
                        </a:spcBef>
                      </a:pPr>
                      <a:r>
                        <a:rPr lang="en-US" sz="2100" b="1" dirty="0">
                          <a:solidFill>
                            <a:srgbClr val="ADC537"/>
                          </a:solidFill>
                          <a:latin typeface="+mj-lt"/>
                          <a:cs typeface="Calibri"/>
                        </a:rPr>
                        <a:t>2</a:t>
                      </a:r>
                      <a:endParaRPr sz="2100" b="1" dirty="0">
                        <a:solidFill>
                          <a:srgbClr val="ADC537"/>
                        </a:solidFill>
                        <a:latin typeface="+mj-lt"/>
                        <a:cs typeface="Calibri"/>
                      </a:endParaRPr>
                    </a:p>
                  </a:txBody>
                  <a:tcPr marL="0" marR="0" marT="146435" marB="0">
                    <a:lnT w="9525">
                      <a:solidFill>
                        <a:srgbClr val="A6A6A6"/>
                      </a:solidFill>
                      <a:prstDash val="solid"/>
                    </a:lnT>
                    <a:lnB w="9525" cap="flat" cmpd="sng" algn="ctr">
                      <a:solidFill>
                        <a:srgbClr val="A6A6A6"/>
                      </a:solidFill>
                      <a:prstDash val="solid"/>
                      <a:round/>
                      <a:headEnd type="none" w="med" len="med"/>
                      <a:tailEnd type="none" w="med" len="med"/>
                    </a:lnB>
                    <a:solidFill>
                      <a:schemeClr val="bg1">
                        <a:lumMod val="75000"/>
                        <a:alpha val="40000"/>
                      </a:schemeClr>
                    </a:solidFill>
                  </a:tcPr>
                </a:tc>
                <a:tc>
                  <a: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2100" b="0" i="0" dirty="0">
                          <a:solidFill>
                            <a:srgbClr val="000000"/>
                          </a:solidFill>
                          <a:effectLst/>
                          <a:latin typeface="Arial" panose="020B0604020202020204" pitchFamily="34" charset="0"/>
                        </a:rPr>
                        <a:t>Changing or updating contracts</a:t>
                      </a:r>
                    </a:p>
                  </a:txBody>
                  <a:tcPr marL="0" marR="0" marT="122735" marB="0" anchor="ctr">
                    <a:lnT w="9525">
                      <a:solidFill>
                        <a:srgbClr val="A6A6A6"/>
                      </a:solidFill>
                      <a:prstDash val="soli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algn="ctr">
                        <a:lnSpc>
                          <a:spcPct val="100000"/>
                        </a:lnSpc>
                        <a:spcBef>
                          <a:spcPts val="0"/>
                        </a:spcBef>
                      </a:pPr>
                      <a:r>
                        <a:rPr lang="en-US" sz="2100" b="1" dirty="0">
                          <a:solidFill>
                            <a:srgbClr val="ADC537"/>
                          </a:solidFill>
                          <a:latin typeface="+mj-lt"/>
                          <a:cs typeface="Calibri"/>
                        </a:rPr>
                        <a:t>3</a:t>
                      </a:r>
                      <a:endParaRPr sz="2100" b="1" dirty="0">
                        <a:solidFill>
                          <a:srgbClr val="ADC537"/>
                        </a:solidFill>
                        <a:latin typeface="+mj-lt"/>
                        <a:cs typeface="Calibri"/>
                      </a:endParaRPr>
                    </a:p>
                  </a:txBody>
                  <a:tcPr marL="0" marR="0" marT="146435" marB="0">
                    <a:lnT w="9525">
                      <a:solidFill>
                        <a:srgbClr val="A6A6A6"/>
                      </a:solidFill>
                      <a:prstDash val="solid"/>
                    </a:lnT>
                    <a:lnB w="9525" cap="flat" cmpd="sng" algn="ctr">
                      <a:solidFill>
                        <a:srgbClr val="A6A6A6"/>
                      </a:solidFill>
                      <a:prstDash val="solid"/>
                      <a:round/>
                      <a:headEnd type="none" w="med" len="med"/>
                      <a:tailEnd type="none" w="med" len="med"/>
                    </a:lnB>
                    <a:solidFill>
                      <a:schemeClr val="bg1">
                        <a:lumMod val="75000"/>
                        <a:alpha val="40000"/>
                      </a:schemeClr>
                    </a:solidFill>
                  </a:tcPr>
                </a:tc>
                <a:tc>
                  <a: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2100" b="0" i="0" dirty="0">
                          <a:solidFill>
                            <a:srgbClr val="000000"/>
                          </a:solidFill>
                          <a:effectLst/>
                          <a:latin typeface="Arial" panose="020B0604020202020204" pitchFamily="34" charset="0"/>
                        </a:rPr>
                        <a:t>Enforceable termination provisions</a:t>
                      </a:r>
                    </a:p>
                  </a:txBody>
                  <a:tcPr marL="0" marR="0" marT="122735" marB="0" anchor="ctr">
                    <a:lnT w="9525">
                      <a:solidFill>
                        <a:srgbClr val="A6A6A6"/>
                      </a:solidFill>
                      <a:prstDash val="soli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764708688"/>
                  </a:ext>
                </a:extLst>
              </a:tr>
              <a:tr h="457200">
                <a:tc>
                  <a:txBody>
                    <a:bodyPr/>
                    <a:lstStyle/>
                    <a:p>
                      <a:pPr algn="ctr">
                        <a:lnSpc>
                          <a:spcPct val="100000"/>
                        </a:lnSpc>
                        <a:spcBef>
                          <a:spcPts val="0"/>
                        </a:spcBef>
                      </a:pPr>
                      <a:r>
                        <a:rPr lang="en-US" sz="2100" b="1" dirty="0">
                          <a:solidFill>
                            <a:srgbClr val="ADC537"/>
                          </a:solidFill>
                          <a:latin typeface="+mj-lt"/>
                          <a:cs typeface="Calibri"/>
                        </a:rPr>
                        <a:t>4</a:t>
                      </a:r>
                      <a:endParaRPr sz="2100" b="1" dirty="0">
                        <a:solidFill>
                          <a:srgbClr val="ADC537"/>
                        </a:solidFill>
                        <a:latin typeface="+mj-lt"/>
                        <a:cs typeface="Calibri"/>
                      </a:endParaRPr>
                    </a:p>
                  </a:txBody>
                  <a:tcPr marL="0" marR="0" marT="146435" marB="0">
                    <a:lnT w="9525">
                      <a:solidFill>
                        <a:srgbClr val="A6A6A6"/>
                      </a:solidFill>
                      <a:prstDash val="solid"/>
                    </a:lnT>
                    <a:lnB w="9525" cap="flat" cmpd="sng" algn="ctr">
                      <a:solidFill>
                        <a:srgbClr val="A6A6A6"/>
                      </a:solidFill>
                      <a:prstDash val="solid"/>
                      <a:round/>
                      <a:headEnd type="none" w="med" len="med"/>
                      <a:tailEnd type="none" w="med" len="med"/>
                    </a:lnB>
                    <a:solidFill>
                      <a:schemeClr val="bg1">
                        <a:lumMod val="75000"/>
                        <a:alpha val="40000"/>
                      </a:schemeClr>
                    </a:solidFill>
                  </a:tcPr>
                </a:tc>
                <a:tc>
                  <a: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2100" b="0" i="0" dirty="0">
                          <a:solidFill>
                            <a:srgbClr val="000000"/>
                          </a:solidFill>
                          <a:effectLst/>
                          <a:latin typeface="Arial" panose="020B0604020202020204" pitchFamily="34" charset="0"/>
                        </a:rPr>
                        <a:t>Restrictive covenants – use and enforceability</a:t>
                      </a:r>
                    </a:p>
                  </a:txBody>
                  <a:tcPr marL="0" marR="0" marT="122735" marB="0" anchor="ctr">
                    <a:lnT w="9525">
                      <a:solidFill>
                        <a:srgbClr val="A6A6A6"/>
                      </a:solidFill>
                      <a:prstDash val="soli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59704449"/>
                  </a:ext>
                </a:extLst>
              </a:tr>
              <a:tr h="457200">
                <a:tc>
                  <a:txBody>
                    <a:bodyPr/>
                    <a:lstStyle/>
                    <a:p>
                      <a:pPr algn="ctr">
                        <a:lnSpc>
                          <a:spcPct val="100000"/>
                        </a:lnSpc>
                        <a:spcBef>
                          <a:spcPts val="0"/>
                        </a:spcBef>
                      </a:pPr>
                      <a:r>
                        <a:rPr lang="en-US" sz="2100" b="1" dirty="0">
                          <a:solidFill>
                            <a:srgbClr val="ADC537"/>
                          </a:solidFill>
                          <a:latin typeface="+mj-lt"/>
                          <a:cs typeface="Calibri"/>
                        </a:rPr>
                        <a:t>5</a:t>
                      </a:r>
                      <a:endParaRPr sz="2100" b="1" dirty="0">
                        <a:solidFill>
                          <a:srgbClr val="ADC537"/>
                        </a:solidFill>
                        <a:latin typeface="+mj-lt"/>
                        <a:cs typeface="Calibri"/>
                      </a:endParaRPr>
                    </a:p>
                  </a:txBody>
                  <a:tcPr marL="0" marR="0" marT="146435" marB="0">
                    <a:lnT w="9525">
                      <a:solidFill>
                        <a:srgbClr val="A6A6A6"/>
                      </a:solidFill>
                      <a:prstDash val="solid"/>
                    </a:lnT>
                    <a:lnB w="9525" cap="flat" cmpd="sng" algn="ctr">
                      <a:solidFill>
                        <a:srgbClr val="A6A6A6"/>
                      </a:solidFill>
                      <a:prstDash val="solid"/>
                      <a:round/>
                      <a:headEnd type="none" w="med" len="med"/>
                      <a:tailEnd type="none" w="med" len="med"/>
                    </a:lnB>
                    <a:solidFill>
                      <a:schemeClr val="bg1">
                        <a:lumMod val="75000"/>
                        <a:alpha val="40000"/>
                      </a:schemeClr>
                    </a:solidFill>
                  </a:tcPr>
                </a:tc>
                <a:tc>
                  <a: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2100" b="0" i="0" dirty="0">
                          <a:solidFill>
                            <a:srgbClr val="000000"/>
                          </a:solidFill>
                          <a:effectLst/>
                          <a:latin typeface="Arial" panose="020B0604020202020204" pitchFamily="34" charset="0"/>
                        </a:rPr>
                        <a:t>Bonus and incentive pay claims on termination</a:t>
                      </a:r>
                    </a:p>
                  </a:txBody>
                  <a:tcPr marL="0" marR="0" marT="122735" marB="0" anchor="ctr">
                    <a:lnT w="9525">
                      <a:solidFill>
                        <a:srgbClr val="A6A6A6"/>
                      </a:solidFill>
                      <a:prstDash val="soli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875504611"/>
                  </a:ext>
                </a:extLst>
              </a:tr>
            </a:tbl>
          </a:graphicData>
        </a:graphic>
      </p:graphicFrame>
      <p:sp>
        <p:nvSpPr>
          <p:cNvPr id="11" name="object 11"/>
          <p:cNvSpPr txBox="1">
            <a:spLocks noGrp="1"/>
          </p:cNvSpPr>
          <p:nvPr>
            <p:ph type="title"/>
          </p:nvPr>
        </p:nvSpPr>
        <p:spPr>
          <a:xfrm>
            <a:off x="5834605" y="586517"/>
            <a:ext cx="4350565" cy="571092"/>
          </a:xfrm>
          <a:prstGeom prst="rect">
            <a:avLst/>
          </a:prstGeom>
        </p:spPr>
        <p:txBody>
          <a:bodyPr vert="horz" wrap="square" lIns="0" tIns="16929" rIns="0" bIns="0" numCol="1" rtlCol="0" anchor="ctr" anchorCtr="0" compatLnSpc="1">
            <a:prstTxWarp prst="textNoShape">
              <a:avLst/>
            </a:prstTxWarp>
            <a:spAutoFit/>
          </a:bodyPr>
          <a:lstStyle/>
          <a:p>
            <a:pPr marL="16929">
              <a:spcBef>
                <a:spcPts val="133"/>
              </a:spcBef>
            </a:pPr>
            <a:r>
              <a:rPr sz="3600" spc="-67" dirty="0">
                <a:cs typeface="Calibri Light"/>
              </a:rPr>
              <a:t>Today</a:t>
            </a:r>
            <a:r>
              <a:rPr sz="3600" spc="-47" dirty="0">
                <a:cs typeface="Calibri Light"/>
              </a:rPr>
              <a:t> </a:t>
            </a:r>
            <a:r>
              <a:rPr sz="3600" spc="-20" dirty="0">
                <a:cs typeface="Calibri Light"/>
              </a:rPr>
              <a:t>we</a:t>
            </a:r>
            <a:r>
              <a:rPr sz="3600" spc="-13" dirty="0">
                <a:cs typeface="Calibri Light"/>
              </a:rPr>
              <a:t> </a:t>
            </a:r>
            <a:r>
              <a:rPr sz="3600" dirty="0">
                <a:cs typeface="Calibri Light"/>
              </a:rPr>
              <a:t>will</a:t>
            </a:r>
            <a:r>
              <a:rPr sz="3600" spc="-47" dirty="0">
                <a:cs typeface="Calibri Light"/>
              </a:rPr>
              <a:t> </a:t>
            </a:r>
            <a:r>
              <a:rPr sz="3600" spc="-27" dirty="0">
                <a:cs typeface="Calibri Light"/>
              </a:rPr>
              <a:t>cover</a:t>
            </a:r>
            <a:r>
              <a:rPr lang="en-CA" sz="3600" spc="-27" dirty="0">
                <a:cs typeface="Calibri Light"/>
              </a:rPr>
              <a:t>:</a:t>
            </a:r>
            <a:endParaRPr sz="3600" spc="-27" dirty="0">
              <a:solidFill>
                <a:srgbClr val="FF0000"/>
              </a:solidFill>
              <a:cs typeface="Calibri Light"/>
            </a:endParaRPr>
          </a:p>
        </p:txBody>
      </p:sp>
      <p:pic>
        <p:nvPicPr>
          <p:cNvPr id="6" name="Picture 5" descr="Woman signing contract">
            <a:extLst>
              <a:ext uri="{FF2B5EF4-FFF2-40B4-BE49-F238E27FC236}">
                <a16:creationId xmlns:a16="http://schemas.microsoft.com/office/drawing/2014/main" id="{14A0E0CA-70AC-BD2C-78E9-58D4E46DFD87}"/>
              </a:ext>
            </a:extLst>
          </p:cNvPr>
          <p:cNvPicPr>
            <a:picLocks noChangeAspect="1"/>
          </p:cNvPicPr>
          <p:nvPr/>
        </p:nvPicPr>
        <p:blipFill>
          <a:blip r:embed="rId3">
            <a:extLst>
              <a:ext uri="{28A0092B-C50C-407E-A947-70E740481C1C}">
                <a14:useLocalDpi xmlns:a14="http://schemas.microsoft.com/office/drawing/2010/main" val="0"/>
              </a:ext>
            </a:extLst>
          </a:blip>
          <a:srcRect l="23877" r="23877"/>
          <a:stretch/>
        </p:blipFill>
        <p:spPr>
          <a:xfrm>
            <a:off x="-9609" y="1"/>
            <a:ext cx="5375919" cy="6858000"/>
          </a:xfrm>
          <a:prstGeom prst="rect">
            <a:avLst/>
          </a:prstGeom>
        </p:spPr>
      </p:pic>
    </p:spTree>
    <p:extLst>
      <p:ext uri="{BB962C8B-B14F-4D97-AF65-F5344CB8AC3E}">
        <p14:creationId xmlns:p14="http://schemas.microsoft.com/office/powerpoint/2010/main" val="2981451675"/>
      </p:ext>
    </p:extLst>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4AD1E58-E6C2-48CB-A718-D5CBFB11F62C}"/>
              </a:ext>
            </a:extLst>
          </p:cNvPr>
          <p:cNvSpPr>
            <a:spLocks noGrp="1"/>
          </p:cNvSpPr>
          <p:nvPr>
            <p:ph type="title"/>
          </p:nvPr>
        </p:nvSpPr>
        <p:spPr>
          <a:xfrm>
            <a:off x="989012" y="4471988"/>
            <a:ext cx="10360501" cy="1362075"/>
          </a:xfrm>
        </p:spPr>
        <p:txBody>
          <a:bodyPr wrap="square" anchor="t">
            <a:normAutofit/>
          </a:bodyPr>
          <a:lstStyle/>
          <a:p>
            <a:pPr marL="119063">
              <a:lnSpc>
                <a:spcPct val="90000"/>
              </a:lnSpc>
              <a:defRPr/>
            </a:pPr>
            <a:r>
              <a:rPr lang="en-US"/>
              <a:t>Restrictive covenants – use and enforceability</a:t>
            </a:r>
          </a:p>
        </p:txBody>
      </p:sp>
      <p:sp>
        <p:nvSpPr>
          <p:cNvPr id="20" name="Text Placeholder 2">
            <a:extLst>
              <a:ext uri="{FF2B5EF4-FFF2-40B4-BE49-F238E27FC236}">
                <a16:creationId xmlns:a16="http://schemas.microsoft.com/office/drawing/2014/main" id="{E281E592-DF40-1B60-5820-CF95920E280B}"/>
              </a:ext>
            </a:extLst>
          </p:cNvPr>
          <p:cNvSpPr>
            <a:spLocks noGrp="1"/>
          </p:cNvSpPr>
          <p:nvPr>
            <p:ph type="body" idx="1"/>
          </p:nvPr>
        </p:nvSpPr>
        <p:spPr>
          <a:xfrm>
            <a:off x="989012" y="2971800"/>
            <a:ext cx="10360501" cy="1500187"/>
          </a:xfrm>
        </p:spPr>
        <p:txBody>
          <a:bodyPr/>
          <a:lstStyle/>
          <a:p>
            <a:endParaRPr lang="en-US"/>
          </a:p>
        </p:txBody>
      </p:sp>
    </p:spTree>
    <p:extLst>
      <p:ext uri="{BB962C8B-B14F-4D97-AF65-F5344CB8AC3E}">
        <p14:creationId xmlns:p14="http://schemas.microsoft.com/office/powerpoint/2010/main" val="466385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9A7CA-304B-407A-BC25-3960885C0836}"/>
              </a:ext>
            </a:extLst>
          </p:cNvPr>
          <p:cNvSpPr>
            <a:spLocks noGrp="1"/>
          </p:cNvSpPr>
          <p:nvPr>
            <p:ph type="title"/>
          </p:nvPr>
        </p:nvSpPr>
        <p:spPr>
          <a:xfrm>
            <a:off x="609600" y="274638"/>
            <a:ext cx="10969625" cy="1143000"/>
          </a:xfrm>
        </p:spPr>
        <p:txBody>
          <a:bodyPr wrap="square" anchor="ctr">
            <a:normAutofit/>
          </a:bodyPr>
          <a:lstStyle/>
          <a:p>
            <a:r>
              <a:rPr lang="en-US" dirty="0"/>
              <a:t>Restrictive Covenants – Protect Legitimate Proprietary Interests</a:t>
            </a:r>
          </a:p>
        </p:txBody>
      </p:sp>
      <p:graphicFrame>
        <p:nvGraphicFramePr>
          <p:cNvPr id="5" name="Content Placeholder 2">
            <a:extLst>
              <a:ext uri="{FF2B5EF4-FFF2-40B4-BE49-F238E27FC236}">
                <a16:creationId xmlns:a16="http://schemas.microsoft.com/office/drawing/2014/main" id="{7B8CDB7D-4448-E633-199F-050A31747D77}"/>
              </a:ext>
            </a:extLst>
          </p:cNvPr>
          <p:cNvGraphicFramePr>
            <a:graphicFrameLocks noGrp="1"/>
          </p:cNvGraphicFramePr>
          <p:nvPr>
            <p:ph idx="1"/>
            <p:extLst>
              <p:ext uri="{D42A27DB-BD31-4B8C-83A1-F6EECF244321}">
                <p14:modId xmlns:p14="http://schemas.microsoft.com/office/powerpoint/2010/main" val="1312127743"/>
              </p:ext>
            </p:extLst>
          </p:nvPr>
        </p:nvGraphicFramePr>
        <p:xfrm>
          <a:off x="609441" y="1752601"/>
          <a:ext cx="10969943"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1162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DC23D-FBD6-BFAB-692C-3944D818A72E}"/>
              </a:ext>
            </a:extLst>
          </p:cNvPr>
          <p:cNvSpPr>
            <a:spLocks noGrp="1"/>
          </p:cNvSpPr>
          <p:nvPr>
            <p:ph type="title"/>
          </p:nvPr>
        </p:nvSpPr>
        <p:spPr/>
        <p:txBody>
          <a:bodyPr/>
          <a:lstStyle/>
          <a:p>
            <a:r>
              <a:rPr lang="en-US" dirty="0"/>
              <a:t>Restrictive Covenants – Supplementing Common Law Duties</a:t>
            </a:r>
          </a:p>
        </p:txBody>
      </p:sp>
      <p:sp>
        <p:nvSpPr>
          <p:cNvPr id="3" name="Content Placeholder 2">
            <a:extLst>
              <a:ext uri="{FF2B5EF4-FFF2-40B4-BE49-F238E27FC236}">
                <a16:creationId xmlns:a16="http://schemas.microsoft.com/office/drawing/2014/main" id="{8AD9011D-7C64-44A2-3EF5-D1D389FDFE3E}"/>
              </a:ext>
            </a:extLst>
          </p:cNvPr>
          <p:cNvSpPr>
            <a:spLocks noGrp="1"/>
          </p:cNvSpPr>
          <p:nvPr>
            <p:ph idx="1"/>
          </p:nvPr>
        </p:nvSpPr>
        <p:spPr/>
        <p:txBody>
          <a:bodyPr/>
          <a:lstStyle/>
          <a:p>
            <a:r>
              <a:rPr lang="en-US" dirty="0"/>
              <a:t>At common law, employees owe the duty of good faith and fidelity to their employers, which includes the duty:</a:t>
            </a:r>
          </a:p>
          <a:p>
            <a:pPr marL="0" indent="0">
              <a:buNone/>
            </a:pPr>
            <a:endParaRPr lang="en-US" dirty="0"/>
          </a:p>
          <a:p>
            <a:pPr lvl="1"/>
            <a:r>
              <a:rPr lang="en-US" dirty="0"/>
              <a:t>To serve their employer faithfully</a:t>
            </a:r>
          </a:p>
          <a:p>
            <a:pPr lvl="1"/>
            <a:r>
              <a:rPr lang="en-US" dirty="0"/>
              <a:t>Not to compete with their employer during their employment</a:t>
            </a:r>
          </a:p>
          <a:p>
            <a:pPr lvl="1"/>
            <a:r>
              <a:rPr lang="en-US" dirty="0"/>
              <a:t>Not to reveal their employer's confidential information and trade secrets</a:t>
            </a:r>
          </a:p>
          <a:p>
            <a:pPr lvl="1"/>
            <a:r>
              <a:rPr lang="en-US" dirty="0"/>
              <a:t>To provide their full service to their employer</a:t>
            </a:r>
          </a:p>
          <a:p>
            <a:endParaRPr lang="en-US" dirty="0"/>
          </a:p>
          <a:p>
            <a:r>
              <a:rPr lang="en-US" dirty="0"/>
              <a:t>Do not extend beyond termination, unless fiduciary.</a:t>
            </a:r>
          </a:p>
          <a:p>
            <a:pPr marL="0" indent="0">
              <a:buNone/>
            </a:pPr>
            <a:endParaRPr lang="en-US" dirty="0"/>
          </a:p>
        </p:txBody>
      </p:sp>
    </p:spTree>
    <p:extLst>
      <p:ext uri="{BB962C8B-B14F-4D97-AF65-F5344CB8AC3E}">
        <p14:creationId xmlns:p14="http://schemas.microsoft.com/office/powerpoint/2010/main" val="831893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65A1728-871B-D62F-404C-D32E94D8A725}"/>
              </a:ext>
            </a:extLst>
          </p:cNvPr>
          <p:cNvPicPr>
            <a:picLocks noChangeAspect="1"/>
          </p:cNvPicPr>
          <p:nvPr/>
        </p:nvPicPr>
        <p:blipFill>
          <a:blip r:embed="rId3"/>
          <a:stretch>
            <a:fillRect/>
          </a:stretch>
        </p:blipFill>
        <p:spPr>
          <a:xfrm>
            <a:off x="5256137" y="2772370"/>
            <a:ext cx="1676545" cy="1597290"/>
          </a:xfrm>
          <a:prstGeom prst="rect">
            <a:avLst/>
          </a:prstGeom>
        </p:spPr>
      </p:pic>
      <p:sp>
        <p:nvSpPr>
          <p:cNvPr id="2" name="Title 1">
            <a:extLst>
              <a:ext uri="{FF2B5EF4-FFF2-40B4-BE49-F238E27FC236}">
                <a16:creationId xmlns:a16="http://schemas.microsoft.com/office/drawing/2014/main" id="{C050BC12-68AC-3A7B-CEB4-1ABE76924353}"/>
              </a:ext>
            </a:extLst>
          </p:cNvPr>
          <p:cNvSpPr>
            <a:spLocks noGrp="1"/>
          </p:cNvSpPr>
          <p:nvPr>
            <p:ph type="title"/>
          </p:nvPr>
        </p:nvSpPr>
        <p:spPr/>
        <p:txBody>
          <a:bodyPr/>
          <a:lstStyle/>
          <a:p>
            <a:r>
              <a:rPr lang="en-US" dirty="0"/>
              <a:t>Restrictive Covenants</a:t>
            </a:r>
          </a:p>
        </p:txBody>
      </p:sp>
      <p:grpSp>
        <p:nvGrpSpPr>
          <p:cNvPr id="17" name="Group 16">
            <a:extLst>
              <a:ext uri="{FF2B5EF4-FFF2-40B4-BE49-F238E27FC236}">
                <a16:creationId xmlns:a16="http://schemas.microsoft.com/office/drawing/2014/main" id="{CF99FDBE-56F5-C609-D25E-89038A944CB1}"/>
              </a:ext>
            </a:extLst>
          </p:cNvPr>
          <p:cNvGrpSpPr/>
          <p:nvPr/>
        </p:nvGrpSpPr>
        <p:grpSpPr>
          <a:xfrm>
            <a:off x="9218613" y="2781276"/>
            <a:ext cx="1676400" cy="1600200"/>
            <a:chOff x="8837612" y="2772370"/>
            <a:chExt cx="1676400" cy="1600200"/>
          </a:xfrm>
        </p:grpSpPr>
        <p:sp>
          <p:nvSpPr>
            <p:cNvPr id="16" name="Oval 15">
              <a:extLst>
                <a:ext uri="{FF2B5EF4-FFF2-40B4-BE49-F238E27FC236}">
                  <a16:creationId xmlns:a16="http://schemas.microsoft.com/office/drawing/2014/main" id="{DB25EFE7-155F-747E-DD94-27F47FD2D4C8}"/>
                </a:ext>
              </a:extLst>
            </p:cNvPr>
            <p:cNvSpPr/>
            <p:nvPr/>
          </p:nvSpPr>
          <p:spPr bwMode="auto">
            <a:xfrm>
              <a:off x="8837612" y="2772370"/>
              <a:ext cx="1676400" cy="1600200"/>
            </a:xfrm>
            <a:prstGeom prst="ellipse">
              <a:avLst/>
            </a:prstGeom>
            <a:solidFill>
              <a:srgbClr val="64C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p>
          </p:txBody>
        </p:sp>
        <p:pic>
          <p:nvPicPr>
            <p:cNvPr id="4" name="Picture 3">
              <a:extLst>
                <a:ext uri="{FF2B5EF4-FFF2-40B4-BE49-F238E27FC236}">
                  <a16:creationId xmlns:a16="http://schemas.microsoft.com/office/drawing/2014/main" id="{FAE6D9A3-6194-C13A-DD51-0394638952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5010" y="2980212"/>
              <a:ext cx="1181604" cy="1181604"/>
            </a:xfrm>
            <a:prstGeom prst="rect">
              <a:avLst/>
            </a:prstGeom>
          </p:spPr>
        </p:pic>
      </p:grpSp>
      <p:grpSp>
        <p:nvGrpSpPr>
          <p:cNvPr id="18" name="Group 17">
            <a:extLst>
              <a:ext uri="{FF2B5EF4-FFF2-40B4-BE49-F238E27FC236}">
                <a16:creationId xmlns:a16="http://schemas.microsoft.com/office/drawing/2014/main" id="{8BB9FCF5-8C76-F307-3033-4E10A2494470}"/>
              </a:ext>
            </a:extLst>
          </p:cNvPr>
          <p:cNvGrpSpPr/>
          <p:nvPr/>
        </p:nvGrpSpPr>
        <p:grpSpPr>
          <a:xfrm>
            <a:off x="1293812" y="2772370"/>
            <a:ext cx="1676400" cy="1600200"/>
            <a:chOff x="929380" y="2772370"/>
            <a:chExt cx="1676400" cy="1600200"/>
          </a:xfrm>
        </p:grpSpPr>
        <p:sp>
          <p:nvSpPr>
            <p:cNvPr id="12" name="Oval 11">
              <a:extLst>
                <a:ext uri="{FF2B5EF4-FFF2-40B4-BE49-F238E27FC236}">
                  <a16:creationId xmlns:a16="http://schemas.microsoft.com/office/drawing/2014/main" id="{D37F51E2-9A6C-E2BD-8F70-7731AAFCD37F}"/>
                </a:ext>
              </a:extLst>
            </p:cNvPr>
            <p:cNvSpPr/>
            <p:nvPr/>
          </p:nvSpPr>
          <p:spPr bwMode="auto">
            <a:xfrm>
              <a:off x="929380" y="2772370"/>
              <a:ext cx="1676400" cy="1600200"/>
            </a:xfrm>
            <a:prstGeom prst="ellipse">
              <a:avLst/>
            </a:prstGeom>
            <a:solidFill>
              <a:srgbClr val="64C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p>
          </p:txBody>
        </p:sp>
        <p:pic>
          <p:nvPicPr>
            <p:cNvPr id="7" name="Picture 6">
              <a:extLst>
                <a:ext uri="{FF2B5EF4-FFF2-40B4-BE49-F238E27FC236}">
                  <a16:creationId xmlns:a16="http://schemas.microsoft.com/office/drawing/2014/main" id="{52927D0E-9FF2-1905-75D9-D8C4DDA59A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9175" y="3081800"/>
              <a:ext cx="981337" cy="981337"/>
            </a:xfrm>
            <a:prstGeom prst="rect">
              <a:avLst/>
            </a:prstGeom>
            <a:ln>
              <a:noFill/>
            </a:ln>
          </p:spPr>
        </p:pic>
      </p:grpSp>
      <p:pic>
        <p:nvPicPr>
          <p:cNvPr id="11" name="Graphic 10" descr="Megaphone1 outline">
            <a:extLst>
              <a:ext uri="{FF2B5EF4-FFF2-40B4-BE49-F238E27FC236}">
                <a16:creationId xmlns:a16="http://schemas.microsoft.com/office/drawing/2014/main" id="{5A282105-D305-0601-46BE-2E95735BE19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56840" y="2833446"/>
            <a:ext cx="1475137" cy="1475137"/>
          </a:xfrm>
          <a:prstGeom prst="rect">
            <a:avLst/>
          </a:prstGeom>
        </p:spPr>
      </p:pic>
      <p:sp>
        <p:nvSpPr>
          <p:cNvPr id="14" name="TextBox 13">
            <a:extLst>
              <a:ext uri="{FF2B5EF4-FFF2-40B4-BE49-F238E27FC236}">
                <a16:creationId xmlns:a16="http://schemas.microsoft.com/office/drawing/2014/main" id="{6EBDFBF3-8778-7A11-4750-026F12944D6D}"/>
              </a:ext>
            </a:extLst>
          </p:cNvPr>
          <p:cNvSpPr txBox="1"/>
          <p:nvPr/>
        </p:nvSpPr>
        <p:spPr>
          <a:xfrm>
            <a:off x="609600" y="1602304"/>
            <a:ext cx="10969625" cy="830997"/>
          </a:xfrm>
          <a:prstGeom prst="rect">
            <a:avLst/>
          </a:prstGeom>
          <a:noFill/>
        </p:spPr>
        <p:txBody>
          <a:bodyPr wrap="square" rtlCol="0">
            <a:spAutoFit/>
          </a:bodyPr>
          <a:lstStyle/>
          <a:p>
            <a:pPr marL="0" indent="0">
              <a:buNone/>
            </a:pPr>
            <a:r>
              <a:rPr lang="en-US" sz="2400" dirty="0"/>
              <a:t>The types of restrictive covenants that are most utilized in the employment context include:</a:t>
            </a:r>
          </a:p>
        </p:txBody>
      </p:sp>
      <p:sp>
        <p:nvSpPr>
          <p:cNvPr id="20" name="TextBox 19">
            <a:extLst>
              <a:ext uri="{FF2B5EF4-FFF2-40B4-BE49-F238E27FC236}">
                <a16:creationId xmlns:a16="http://schemas.microsoft.com/office/drawing/2014/main" id="{73C79322-0609-4F18-3E6E-EEE1B6FEA61C}"/>
              </a:ext>
            </a:extLst>
          </p:cNvPr>
          <p:cNvSpPr txBox="1"/>
          <p:nvPr/>
        </p:nvSpPr>
        <p:spPr>
          <a:xfrm>
            <a:off x="227806" y="4552036"/>
            <a:ext cx="3808412" cy="2031325"/>
          </a:xfrm>
          <a:prstGeom prst="rect">
            <a:avLst/>
          </a:prstGeom>
          <a:noFill/>
        </p:spPr>
        <p:txBody>
          <a:bodyPr wrap="square">
            <a:spAutoFit/>
          </a:bodyPr>
          <a:lstStyle/>
          <a:p>
            <a:pPr algn="ctr"/>
            <a:r>
              <a:rPr lang="en-US" b="1" dirty="0"/>
              <a:t>Confidentiality/Non-disclosure </a:t>
            </a:r>
          </a:p>
          <a:p>
            <a:endParaRPr lang="en-US" b="1" dirty="0"/>
          </a:p>
          <a:p>
            <a:pPr algn="ctr"/>
            <a:r>
              <a:rPr lang="en-US" dirty="0"/>
              <a:t>Prohibits an employee from disclosing confidential information learned by the employee during the course of the employment relationship.</a:t>
            </a:r>
          </a:p>
        </p:txBody>
      </p:sp>
      <p:sp>
        <p:nvSpPr>
          <p:cNvPr id="22" name="TextBox 21">
            <a:extLst>
              <a:ext uri="{FF2B5EF4-FFF2-40B4-BE49-F238E27FC236}">
                <a16:creationId xmlns:a16="http://schemas.microsoft.com/office/drawing/2014/main" id="{5F66D11A-214F-8677-341F-C2C066F249BE}"/>
              </a:ext>
            </a:extLst>
          </p:cNvPr>
          <p:cNvSpPr txBox="1"/>
          <p:nvPr/>
        </p:nvSpPr>
        <p:spPr>
          <a:xfrm>
            <a:off x="4190202" y="4552037"/>
            <a:ext cx="3808412" cy="2031325"/>
          </a:xfrm>
          <a:prstGeom prst="rect">
            <a:avLst/>
          </a:prstGeom>
          <a:noFill/>
        </p:spPr>
        <p:txBody>
          <a:bodyPr wrap="square">
            <a:spAutoFit/>
          </a:bodyPr>
          <a:lstStyle/>
          <a:p>
            <a:pPr algn="ctr"/>
            <a:r>
              <a:rPr lang="en-US" b="1" dirty="0"/>
              <a:t>Non-solicitation </a:t>
            </a:r>
            <a:r>
              <a:rPr lang="en-US" dirty="0"/>
              <a:t> </a:t>
            </a:r>
          </a:p>
          <a:p>
            <a:endParaRPr lang="en-US" dirty="0"/>
          </a:p>
          <a:p>
            <a:pPr algn="ctr"/>
            <a:r>
              <a:rPr lang="en-US" dirty="0"/>
              <a:t>Prohibits an employee from soliciting clients, customers, employees, and any others with whom the employer has had business dealings.</a:t>
            </a:r>
          </a:p>
        </p:txBody>
      </p:sp>
      <p:sp>
        <p:nvSpPr>
          <p:cNvPr id="24" name="TextBox 23">
            <a:extLst>
              <a:ext uri="{FF2B5EF4-FFF2-40B4-BE49-F238E27FC236}">
                <a16:creationId xmlns:a16="http://schemas.microsoft.com/office/drawing/2014/main" id="{5DCB4A7C-EFA0-E959-EC0D-E35EB460332B}"/>
              </a:ext>
            </a:extLst>
          </p:cNvPr>
          <p:cNvSpPr txBox="1"/>
          <p:nvPr/>
        </p:nvSpPr>
        <p:spPr>
          <a:xfrm>
            <a:off x="8160335" y="4589318"/>
            <a:ext cx="3970133" cy="1200329"/>
          </a:xfrm>
          <a:prstGeom prst="rect">
            <a:avLst/>
          </a:prstGeom>
          <a:noFill/>
        </p:spPr>
        <p:txBody>
          <a:bodyPr wrap="square">
            <a:spAutoFit/>
          </a:bodyPr>
          <a:lstStyle/>
          <a:p>
            <a:pPr algn="ctr"/>
            <a:r>
              <a:rPr lang="en-US" b="1" dirty="0"/>
              <a:t>Non-competition </a:t>
            </a:r>
          </a:p>
          <a:p>
            <a:pPr algn="ctr"/>
            <a:endParaRPr lang="en-US" dirty="0"/>
          </a:p>
          <a:p>
            <a:pPr algn="ctr"/>
            <a:r>
              <a:rPr lang="en-US" dirty="0"/>
              <a:t>Prohibits an employee from starting or joining a competing business.</a:t>
            </a:r>
          </a:p>
        </p:txBody>
      </p:sp>
    </p:spTree>
    <p:extLst>
      <p:ext uri="{BB962C8B-B14F-4D97-AF65-F5344CB8AC3E}">
        <p14:creationId xmlns:p14="http://schemas.microsoft.com/office/powerpoint/2010/main" val="2109037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A0D5-0E54-8954-22BC-4E2940E863CA}"/>
              </a:ext>
            </a:extLst>
          </p:cNvPr>
          <p:cNvSpPr>
            <a:spLocks noGrp="1"/>
          </p:cNvSpPr>
          <p:nvPr>
            <p:ph type="title"/>
          </p:nvPr>
        </p:nvSpPr>
        <p:spPr/>
        <p:txBody>
          <a:bodyPr/>
          <a:lstStyle/>
          <a:p>
            <a:r>
              <a:rPr lang="en-US" dirty="0"/>
              <a:t>Non-compete – Statutory Prohibition in Ontario</a:t>
            </a:r>
          </a:p>
        </p:txBody>
      </p:sp>
      <p:sp>
        <p:nvSpPr>
          <p:cNvPr id="3" name="Content Placeholder 2">
            <a:extLst>
              <a:ext uri="{FF2B5EF4-FFF2-40B4-BE49-F238E27FC236}">
                <a16:creationId xmlns:a16="http://schemas.microsoft.com/office/drawing/2014/main" id="{EF85EBDD-A6CD-DC24-B3F1-97CBBE84B638}"/>
              </a:ext>
            </a:extLst>
          </p:cNvPr>
          <p:cNvSpPr>
            <a:spLocks noGrp="1"/>
          </p:cNvSpPr>
          <p:nvPr>
            <p:ph idx="1"/>
          </p:nvPr>
        </p:nvSpPr>
        <p:spPr/>
        <p:txBody>
          <a:bodyPr/>
          <a:lstStyle/>
          <a:p>
            <a:r>
              <a:rPr lang="en-US" dirty="0"/>
              <a:t>As of October 25, 2021; does not apply to non-compete agreements entered into prior to this date.</a:t>
            </a:r>
          </a:p>
          <a:p>
            <a:endParaRPr lang="en-US" dirty="0"/>
          </a:p>
          <a:p>
            <a:r>
              <a:rPr lang="en-US" dirty="0"/>
              <a:t>A non-compete provision in an employment agreement is void in Ontario unless:</a:t>
            </a:r>
          </a:p>
          <a:p>
            <a:pPr lvl="1"/>
            <a:r>
              <a:rPr lang="en-US" dirty="0"/>
              <a:t>the employee holds an executive position in the employer's business; or</a:t>
            </a:r>
          </a:p>
          <a:p>
            <a:pPr lvl="1"/>
            <a:r>
              <a:rPr lang="en-US" dirty="0"/>
              <a:t>the employee sold the business to the employer and, in the context of that sale, agreed to become an employee of the business.</a:t>
            </a:r>
          </a:p>
          <a:p>
            <a:endParaRPr lang="en-US" i="1" dirty="0"/>
          </a:p>
        </p:txBody>
      </p:sp>
    </p:spTree>
    <p:extLst>
      <p:ext uri="{BB962C8B-B14F-4D97-AF65-F5344CB8AC3E}">
        <p14:creationId xmlns:p14="http://schemas.microsoft.com/office/powerpoint/2010/main" val="568838566"/>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F787B-D3B0-E03C-0E39-41E526B42933}"/>
              </a:ext>
            </a:extLst>
          </p:cNvPr>
          <p:cNvSpPr>
            <a:spLocks noGrp="1"/>
          </p:cNvSpPr>
          <p:nvPr>
            <p:ph type="title"/>
          </p:nvPr>
        </p:nvSpPr>
        <p:spPr/>
        <p:txBody>
          <a:bodyPr/>
          <a:lstStyle/>
          <a:p>
            <a:r>
              <a:rPr lang="en-US" dirty="0"/>
              <a:t>Non-compete – Commercial vs. Employment Context</a:t>
            </a:r>
          </a:p>
        </p:txBody>
      </p:sp>
      <p:graphicFrame>
        <p:nvGraphicFramePr>
          <p:cNvPr id="9" name="Content Placeholder 2">
            <a:extLst>
              <a:ext uri="{FF2B5EF4-FFF2-40B4-BE49-F238E27FC236}">
                <a16:creationId xmlns:a16="http://schemas.microsoft.com/office/drawing/2014/main" id="{37E4EE04-64B1-3D6F-E9DF-97AF9909C5EE}"/>
              </a:ext>
            </a:extLst>
          </p:cNvPr>
          <p:cNvGraphicFramePr>
            <a:graphicFrameLocks/>
          </p:cNvGraphicFramePr>
          <p:nvPr>
            <p:extLst>
              <p:ext uri="{D42A27DB-BD31-4B8C-83A1-F6EECF244321}">
                <p14:modId xmlns:p14="http://schemas.microsoft.com/office/powerpoint/2010/main" val="134730268"/>
              </p:ext>
            </p:extLst>
          </p:nvPr>
        </p:nvGraphicFramePr>
        <p:xfrm>
          <a:off x="609600" y="1600200"/>
          <a:ext cx="10969943"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1051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1CCB-10E1-92AD-AF1A-AFC56C4635C3}"/>
              </a:ext>
            </a:extLst>
          </p:cNvPr>
          <p:cNvSpPr>
            <a:spLocks noGrp="1"/>
          </p:cNvSpPr>
          <p:nvPr>
            <p:ph type="title"/>
          </p:nvPr>
        </p:nvSpPr>
        <p:spPr/>
        <p:txBody>
          <a:bodyPr/>
          <a:lstStyle/>
          <a:p>
            <a:r>
              <a:rPr lang="en-US" dirty="0"/>
              <a:t>What Amounts to a Breach?</a:t>
            </a:r>
          </a:p>
        </p:txBody>
      </p:sp>
      <p:sp>
        <p:nvSpPr>
          <p:cNvPr id="3" name="Content Placeholder 2">
            <a:extLst>
              <a:ext uri="{FF2B5EF4-FFF2-40B4-BE49-F238E27FC236}">
                <a16:creationId xmlns:a16="http://schemas.microsoft.com/office/drawing/2014/main" id="{37DFF605-81C7-8BA3-0AD4-34D7793242C0}"/>
              </a:ext>
            </a:extLst>
          </p:cNvPr>
          <p:cNvSpPr>
            <a:spLocks noGrp="1"/>
          </p:cNvSpPr>
          <p:nvPr>
            <p:ph idx="1"/>
          </p:nvPr>
        </p:nvSpPr>
        <p:spPr/>
        <p:txBody>
          <a:bodyPr/>
          <a:lstStyle/>
          <a:p>
            <a:r>
              <a:rPr lang="en-US" dirty="0">
                <a:latin typeface="+mj-lt"/>
              </a:rPr>
              <a:t>Notification to clients upon departure with options?</a:t>
            </a:r>
          </a:p>
          <a:p>
            <a:pPr lvl="1"/>
            <a:r>
              <a:rPr lang="en-US" i="1" dirty="0">
                <a:latin typeface="+mj-lt"/>
              </a:rPr>
              <a:t>Black v. Mandeville Private Client Inc., </a:t>
            </a:r>
            <a:r>
              <a:rPr lang="en-US" dirty="0">
                <a:latin typeface="+mj-lt"/>
              </a:rPr>
              <a:t>2023 ONSC 465</a:t>
            </a:r>
          </a:p>
          <a:p>
            <a:endParaRPr lang="it-IT" dirty="0">
              <a:latin typeface="+mj-lt"/>
            </a:endParaRPr>
          </a:p>
          <a:p>
            <a:r>
              <a:rPr lang="it-IT" dirty="0">
                <a:latin typeface="+mj-lt"/>
              </a:rPr>
              <a:t>Contacting patients from memory, personal records, and community networks?</a:t>
            </a:r>
          </a:p>
          <a:p>
            <a:pPr lvl="1"/>
            <a:r>
              <a:rPr lang="it-IT" i="1" dirty="0">
                <a:latin typeface="+mj-lt"/>
              </a:rPr>
              <a:t>GG &amp; HH Inc v. 2306084 Alberta Ltd.</a:t>
            </a:r>
            <a:r>
              <a:rPr lang="it-IT" dirty="0">
                <a:latin typeface="+mj-lt"/>
              </a:rPr>
              <a:t>, 2022 ABQB 58</a:t>
            </a:r>
          </a:p>
          <a:p>
            <a:endParaRPr lang="en-US" b="0" i="1" dirty="0">
              <a:effectLst/>
              <a:latin typeface="+mj-lt"/>
            </a:endParaRPr>
          </a:p>
          <a:p>
            <a:pPr lvl="1"/>
            <a:endParaRPr lang="en-US" dirty="0">
              <a:latin typeface="+mj-lt"/>
            </a:endParaRPr>
          </a:p>
          <a:p>
            <a:endParaRPr lang="en-US" dirty="0"/>
          </a:p>
        </p:txBody>
      </p:sp>
    </p:spTree>
    <p:extLst>
      <p:ext uri="{BB962C8B-B14F-4D97-AF65-F5344CB8AC3E}">
        <p14:creationId xmlns:p14="http://schemas.microsoft.com/office/powerpoint/2010/main" val="1159153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A70EB-0980-958B-6A2F-625E0DF5DFC7}"/>
              </a:ext>
            </a:extLst>
          </p:cNvPr>
          <p:cNvSpPr>
            <a:spLocks noGrp="1"/>
          </p:cNvSpPr>
          <p:nvPr>
            <p:ph type="title"/>
          </p:nvPr>
        </p:nvSpPr>
        <p:spPr>
          <a:xfrm>
            <a:off x="609600" y="274638"/>
            <a:ext cx="10969625" cy="1143000"/>
          </a:xfrm>
        </p:spPr>
        <p:txBody>
          <a:bodyPr wrap="square" anchor="ctr">
            <a:normAutofit/>
          </a:bodyPr>
          <a:lstStyle/>
          <a:p>
            <a:r>
              <a:rPr lang="en-US" dirty="0"/>
              <a:t>Restrictive Covenants – Drafting Tips</a:t>
            </a:r>
          </a:p>
        </p:txBody>
      </p:sp>
      <p:graphicFrame>
        <p:nvGraphicFramePr>
          <p:cNvPr id="5" name="Content Placeholder 2">
            <a:extLst>
              <a:ext uri="{FF2B5EF4-FFF2-40B4-BE49-F238E27FC236}">
                <a16:creationId xmlns:a16="http://schemas.microsoft.com/office/drawing/2014/main" id="{08A65751-61A0-78CD-2FFD-BE9E6E481543}"/>
              </a:ext>
            </a:extLst>
          </p:cNvPr>
          <p:cNvGraphicFramePr>
            <a:graphicFrameLocks noGrp="1"/>
          </p:cNvGraphicFramePr>
          <p:nvPr>
            <p:ph idx="1"/>
            <p:extLst>
              <p:ext uri="{D42A27DB-BD31-4B8C-83A1-F6EECF244321}">
                <p14:modId xmlns:p14="http://schemas.microsoft.com/office/powerpoint/2010/main" val="1267370505"/>
              </p:ext>
            </p:extLst>
          </p:nvPr>
        </p:nvGraphicFramePr>
        <p:xfrm>
          <a:off x="609441" y="1752601"/>
          <a:ext cx="10969943"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3068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BF08-05A7-88A9-BBD2-B6FBBC07090B}"/>
              </a:ext>
            </a:extLst>
          </p:cNvPr>
          <p:cNvSpPr>
            <a:spLocks noGrp="1"/>
          </p:cNvSpPr>
          <p:nvPr>
            <p:ph type="title"/>
          </p:nvPr>
        </p:nvSpPr>
        <p:spPr/>
        <p:txBody>
          <a:bodyPr/>
          <a:lstStyle/>
          <a:p>
            <a:r>
              <a:rPr lang="en-US" dirty="0"/>
              <a:t>Restrictive Covenants – Pitfalls to Avoid</a:t>
            </a:r>
          </a:p>
        </p:txBody>
      </p:sp>
      <p:graphicFrame>
        <p:nvGraphicFramePr>
          <p:cNvPr id="4" name="Content Placeholder 2">
            <a:extLst>
              <a:ext uri="{FF2B5EF4-FFF2-40B4-BE49-F238E27FC236}">
                <a16:creationId xmlns:a16="http://schemas.microsoft.com/office/drawing/2014/main" id="{094F7CCF-266F-08A9-3787-75909FB04B92}"/>
              </a:ext>
            </a:extLst>
          </p:cNvPr>
          <p:cNvGraphicFramePr>
            <a:graphicFrameLocks/>
          </p:cNvGraphicFramePr>
          <p:nvPr>
            <p:extLst>
              <p:ext uri="{D42A27DB-BD31-4B8C-83A1-F6EECF244321}">
                <p14:modId xmlns:p14="http://schemas.microsoft.com/office/powerpoint/2010/main" val="2805213270"/>
              </p:ext>
            </p:extLst>
          </p:nvPr>
        </p:nvGraphicFramePr>
        <p:xfrm>
          <a:off x="618898" y="1676400"/>
          <a:ext cx="10969943"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7420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D5D6-1E69-C391-0025-C81384BB097C}"/>
              </a:ext>
            </a:extLst>
          </p:cNvPr>
          <p:cNvSpPr>
            <a:spLocks noGrp="1"/>
          </p:cNvSpPr>
          <p:nvPr>
            <p:ph type="title"/>
          </p:nvPr>
        </p:nvSpPr>
        <p:spPr>
          <a:xfrm>
            <a:off x="989012" y="4471988"/>
            <a:ext cx="10360501" cy="1362075"/>
          </a:xfrm>
        </p:spPr>
        <p:txBody>
          <a:bodyPr wrap="square" anchor="t">
            <a:normAutofit/>
          </a:bodyPr>
          <a:lstStyle/>
          <a:p>
            <a:pPr>
              <a:lnSpc>
                <a:spcPct val="90000"/>
              </a:lnSpc>
            </a:pPr>
            <a:r>
              <a:rPr lang="en-US" dirty="0"/>
              <a:t>Bonus and incentive pay claims on termination</a:t>
            </a:r>
            <a:endParaRPr lang="en-US"/>
          </a:p>
        </p:txBody>
      </p:sp>
      <p:sp>
        <p:nvSpPr>
          <p:cNvPr id="8" name="Text Placeholder 2">
            <a:extLst>
              <a:ext uri="{FF2B5EF4-FFF2-40B4-BE49-F238E27FC236}">
                <a16:creationId xmlns:a16="http://schemas.microsoft.com/office/drawing/2014/main" id="{82F6F057-DF1B-BE8C-35E0-EF8C1B1B9D88}"/>
              </a:ext>
            </a:extLst>
          </p:cNvPr>
          <p:cNvSpPr>
            <a:spLocks noGrp="1"/>
          </p:cNvSpPr>
          <p:nvPr>
            <p:ph type="body" idx="1"/>
          </p:nvPr>
        </p:nvSpPr>
        <p:spPr>
          <a:xfrm>
            <a:off x="989012" y="2971800"/>
            <a:ext cx="10360501" cy="1500187"/>
          </a:xfrm>
        </p:spPr>
        <p:txBody>
          <a:bodyPr/>
          <a:lstStyle/>
          <a:p>
            <a:endParaRPr lang="en-US"/>
          </a:p>
        </p:txBody>
      </p:sp>
    </p:spTree>
    <p:extLst>
      <p:ext uri="{BB962C8B-B14F-4D97-AF65-F5344CB8AC3E}">
        <p14:creationId xmlns:p14="http://schemas.microsoft.com/office/powerpoint/2010/main" val="1387129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B53F-1AEE-44E7-8649-D9C462EB6A81}"/>
              </a:ext>
            </a:extLst>
          </p:cNvPr>
          <p:cNvSpPr>
            <a:spLocks noGrp="1"/>
          </p:cNvSpPr>
          <p:nvPr>
            <p:ph type="title"/>
          </p:nvPr>
        </p:nvSpPr>
        <p:spPr>
          <a:xfrm>
            <a:off x="836612" y="4267200"/>
            <a:ext cx="10360501" cy="685800"/>
          </a:xfrm>
        </p:spPr>
        <p: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4300" i="0" dirty="0">
                <a:solidFill>
                  <a:srgbClr val="000000"/>
                </a:solidFill>
                <a:effectLst/>
                <a:latin typeface="Arial" panose="020B0604020202020204" pitchFamily="34" charset="0"/>
              </a:rPr>
              <a:t>British Columbia</a:t>
            </a:r>
          </a:p>
        </p:txBody>
      </p:sp>
      <p:pic>
        <p:nvPicPr>
          <p:cNvPr id="1026" name="Picture 2" descr="British Columbia Province Icons - Free SVG &amp; PNG British Columbia Province  Images - Noun Project">
            <a:extLst>
              <a:ext uri="{FF2B5EF4-FFF2-40B4-BE49-F238E27FC236}">
                <a16:creationId xmlns:a16="http://schemas.microsoft.com/office/drawing/2014/main" id="{7985D043-1A11-56A6-0511-584D72450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212" y="32766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093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EFC3B-365F-5417-B723-4C558DE2C35F}"/>
              </a:ext>
            </a:extLst>
          </p:cNvPr>
          <p:cNvSpPr>
            <a:spLocks noGrp="1"/>
          </p:cNvSpPr>
          <p:nvPr>
            <p:ph type="title"/>
          </p:nvPr>
        </p:nvSpPr>
        <p:spPr/>
        <p:txBody>
          <a:bodyPr/>
          <a:lstStyle/>
          <a:p>
            <a:r>
              <a:rPr lang="en-US" dirty="0"/>
              <a:t>Dismissed Employee Entitled to Bonus and Incentive Pay?</a:t>
            </a:r>
          </a:p>
        </p:txBody>
      </p:sp>
      <p:sp>
        <p:nvSpPr>
          <p:cNvPr id="3" name="Content Placeholder 2">
            <a:extLst>
              <a:ext uri="{FF2B5EF4-FFF2-40B4-BE49-F238E27FC236}">
                <a16:creationId xmlns:a16="http://schemas.microsoft.com/office/drawing/2014/main" id="{0E1D309B-2D88-7573-6074-A57A5FCDA542}"/>
              </a:ext>
            </a:extLst>
          </p:cNvPr>
          <p:cNvSpPr>
            <a:spLocks noGrp="1"/>
          </p:cNvSpPr>
          <p:nvPr>
            <p:ph idx="1"/>
          </p:nvPr>
        </p:nvSpPr>
        <p:spPr>
          <a:xfrm>
            <a:off x="609440" y="1557699"/>
            <a:ext cx="10969943" cy="4373563"/>
          </a:xfrm>
        </p:spPr>
        <p:txBody>
          <a:bodyPr/>
          <a:lstStyle/>
          <a:p>
            <a:pPr marL="0" indent="0">
              <a:buNone/>
            </a:pPr>
            <a:r>
              <a:rPr lang="en-US" dirty="0"/>
              <a:t>It depends…</a:t>
            </a:r>
          </a:p>
          <a:p>
            <a:endParaRPr lang="en-US" dirty="0"/>
          </a:p>
          <a:p>
            <a:r>
              <a:rPr lang="en-US" dirty="0"/>
              <a:t>Integral to employee’s remuneration package?</a:t>
            </a:r>
          </a:p>
          <a:p>
            <a:r>
              <a:rPr lang="en-US" dirty="0"/>
              <a:t>Discretionary?</a:t>
            </a:r>
          </a:p>
          <a:p>
            <a:r>
              <a:rPr lang="en-US" dirty="0">
                <a:solidFill>
                  <a:srgbClr val="212121"/>
                </a:solidFill>
                <a:latin typeface="Arial" panose="020B0604020202020204" pitchFamily="34" charset="0"/>
              </a:rPr>
              <a:t>W</a:t>
            </a:r>
            <a:r>
              <a:rPr lang="en-US" b="0" i="0" dirty="0">
                <a:solidFill>
                  <a:srgbClr val="212121"/>
                </a:solidFill>
                <a:effectLst/>
                <a:latin typeface="Arial" panose="020B0604020202020204" pitchFamily="34" charset="0"/>
              </a:rPr>
              <a:t>hat the employer, acting reasonably, would have granted the employee if employment had continued working during the reasonable notice period.</a:t>
            </a:r>
          </a:p>
          <a:p>
            <a:r>
              <a:rPr lang="en-US" dirty="0">
                <a:solidFill>
                  <a:srgbClr val="212121"/>
                </a:solidFill>
                <a:latin typeface="Arial" panose="020B0604020202020204" pitchFamily="34" charset="0"/>
              </a:rPr>
              <a:t>What the employee would have earned vs. received – opportunity to earn bonus had the employer not breached the contract of employment.</a:t>
            </a:r>
            <a:endParaRPr lang="en-US" dirty="0"/>
          </a:p>
        </p:txBody>
      </p:sp>
      <p:sp>
        <p:nvSpPr>
          <p:cNvPr id="5" name="Oval 4">
            <a:extLst>
              <a:ext uri="{FF2B5EF4-FFF2-40B4-BE49-F238E27FC236}">
                <a16:creationId xmlns:a16="http://schemas.microsoft.com/office/drawing/2014/main" id="{E8A451B4-069A-B6A0-0CF4-A6493A8F6886}"/>
              </a:ext>
            </a:extLst>
          </p:cNvPr>
          <p:cNvSpPr/>
          <p:nvPr/>
        </p:nvSpPr>
        <p:spPr bwMode="auto">
          <a:xfrm>
            <a:off x="9752012" y="4914897"/>
            <a:ext cx="1943100" cy="1782763"/>
          </a:xfrm>
          <a:prstGeom prst="ellipse">
            <a:avLst/>
          </a:prstGeom>
          <a:solidFill>
            <a:srgbClr val="64C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p>
        </p:txBody>
      </p:sp>
      <p:pic>
        <p:nvPicPr>
          <p:cNvPr id="6" name="Graphic 5" descr="Flying Money outline">
            <a:extLst>
              <a:ext uri="{FF2B5EF4-FFF2-40B4-BE49-F238E27FC236}">
                <a16:creationId xmlns:a16="http://schemas.microsoft.com/office/drawing/2014/main" id="{F075DA53-6E34-5C18-453F-B287B35D20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99662" y="5082378"/>
            <a:ext cx="1447800" cy="1447800"/>
          </a:xfrm>
          <a:prstGeom prst="rect">
            <a:avLst/>
          </a:prstGeom>
        </p:spPr>
      </p:pic>
    </p:spTree>
    <p:extLst>
      <p:ext uri="{BB962C8B-B14F-4D97-AF65-F5344CB8AC3E}">
        <p14:creationId xmlns:p14="http://schemas.microsoft.com/office/powerpoint/2010/main" val="97988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A77DEBF-0493-D960-3CA1-6AEAB9155299}"/>
              </a:ext>
            </a:extLst>
          </p:cNvPr>
          <p:cNvSpPr/>
          <p:nvPr/>
        </p:nvSpPr>
        <p:spPr bwMode="auto">
          <a:xfrm>
            <a:off x="9523412" y="4709740"/>
            <a:ext cx="1943100" cy="1782763"/>
          </a:xfrm>
          <a:prstGeom prst="ellipse">
            <a:avLst/>
          </a:prstGeom>
          <a:solidFill>
            <a:srgbClr val="64C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p>
        </p:txBody>
      </p:sp>
      <p:sp>
        <p:nvSpPr>
          <p:cNvPr id="2" name="Title 1">
            <a:extLst>
              <a:ext uri="{FF2B5EF4-FFF2-40B4-BE49-F238E27FC236}">
                <a16:creationId xmlns:a16="http://schemas.microsoft.com/office/drawing/2014/main" id="{3F3488B8-8BCB-E081-B3B2-EF02A939CF1F}"/>
              </a:ext>
            </a:extLst>
          </p:cNvPr>
          <p:cNvSpPr>
            <a:spLocks noGrp="1"/>
          </p:cNvSpPr>
          <p:nvPr>
            <p:ph type="title"/>
          </p:nvPr>
        </p:nvSpPr>
        <p:spPr/>
        <p:txBody>
          <a:bodyPr/>
          <a:lstStyle/>
          <a:p>
            <a:r>
              <a:rPr lang="en-US" i="1" dirty="0"/>
              <a:t>Matthews v. Ocean Nutrition Canada Limited</a:t>
            </a:r>
            <a:r>
              <a:rPr lang="en-US" dirty="0"/>
              <a:t>, 2020 SCC 26</a:t>
            </a:r>
          </a:p>
        </p:txBody>
      </p:sp>
      <p:sp>
        <p:nvSpPr>
          <p:cNvPr id="3" name="Content Placeholder 2">
            <a:extLst>
              <a:ext uri="{FF2B5EF4-FFF2-40B4-BE49-F238E27FC236}">
                <a16:creationId xmlns:a16="http://schemas.microsoft.com/office/drawing/2014/main" id="{15405206-0B9B-C43B-1BA1-21A21CF0E764}"/>
              </a:ext>
            </a:extLst>
          </p:cNvPr>
          <p:cNvSpPr>
            <a:spLocks noGrp="1"/>
          </p:cNvSpPr>
          <p:nvPr>
            <p:ph idx="1"/>
          </p:nvPr>
        </p:nvSpPr>
        <p:spPr/>
        <p:txBody>
          <a:bodyPr/>
          <a:lstStyle/>
          <a:p>
            <a:pPr marL="0" indent="0">
              <a:buNone/>
            </a:pPr>
            <a:r>
              <a:rPr lang="en-US" b="1" dirty="0"/>
              <a:t>Facts</a:t>
            </a:r>
          </a:p>
          <a:p>
            <a:r>
              <a:rPr lang="en-US" dirty="0"/>
              <a:t>Senior executive.</a:t>
            </a:r>
          </a:p>
          <a:p>
            <a:r>
              <a:rPr lang="en-US" dirty="0"/>
              <a:t>Entitled to participate in LTIP – stipulated payment on occurrence of “realization event” (sale of company).</a:t>
            </a:r>
          </a:p>
          <a:p>
            <a:r>
              <a:rPr lang="en-US" dirty="0"/>
              <a:t>Issues with new CEO leading to resignation.</a:t>
            </a:r>
          </a:p>
          <a:p>
            <a:r>
              <a:rPr lang="en-US" dirty="0"/>
              <a:t>Company sold for $540 million 13 months later – realization event.</a:t>
            </a:r>
          </a:p>
          <a:p>
            <a:r>
              <a:rPr lang="en-US" dirty="0"/>
              <a:t>Sued for constructive dismissal.</a:t>
            </a:r>
          </a:p>
          <a:p>
            <a:endParaRPr lang="en-US" dirty="0"/>
          </a:p>
        </p:txBody>
      </p:sp>
      <p:pic>
        <p:nvPicPr>
          <p:cNvPr id="5" name="Graphic 4" descr="Gavel outline">
            <a:extLst>
              <a:ext uri="{FF2B5EF4-FFF2-40B4-BE49-F238E27FC236}">
                <a16:creationId xmlns:a16="http://schemas.microsoft.com/office/drawing/2014/main" id="{31DBA3B2-5E3D-2601-A5E5-110F958B92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4387" y="4748260"/>
            <a:ext cx="1581150" cy="1581150"/>
          </a:xfrm>
          <a:prstGeom prst="rect">
            <a:avLst/>
          </a:prstGeom>
        </p:spPr>
      </p:pic>
    </p:spTree>
    <p:extLst>
      <p:ext uri="{BB962C8B-B14F-4D97-AF65-F5344CB8AC3E}">
        <p14:creationId xmlns:p14="http://schemas.microsoft.com/office/powerpoint/2010/main" val="974328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F8C4C-A458-80E7-23AB-83125E64FD01}"/>
              </a:ext>
            </a:extLst>
          </p:cNvPr>
          <p:cNvSpPr>
            <a:spLocks noGrp="1"/>
          </p:cNvSpPr>
          <p:nvPr>
            <p:ph type="title"/>
          </p:nvPr>
        </p:nvSpPr>
        <p:spPr/>
        <p:txBody>
          <a:bodyPr/>
          <a:lstStyle/>
          <a:p>
            <a:r>
              <a:rPr lang="en-US" i="1" dirty="0"/>
              <a:t>Matthews v. Ocean Nutrition Canada Limited</a:t>
            </a:r>
            <a:r>
              <a:rPr lang="en-US" dirty="0"/>
              <a:t>, 2020 SCC 26</a:t>
            </a:r>
          </a:p>
        </p:txBody>
      </p:sp>
      <p:sp>
        <p:nvSpPr>
          <p:cNvPr id="3" name="Content Placeholder 2">
            <a:extLst>
              <a:ext uri="{FF2B5EF4-FFF2-40B4-BE49-F238E27FC236}">
                <a16:creationId xmlns:a16="http://schemas.microsoft.com/office/drawing/2014/main" id="{F75302CD-153B-D6DA-4538-E35F3571FDC1}"/>
              </a:ext>
            </a:extLst>
          </p:cNvPr>
          <p:cNvSpPr>
            <a:spLocks noGrp="1"/>
          </p:cNvSpPr>
          <p:nvPr>
            <p:ph idx="1"/>
          </p:nvPr>
        </p:nvSpPr>
        <p:spPr/>
        <p:txBody>
          <a:bodyPr>
            <a:normAutofit/>
          </a:bodyPr>
          <a:lstStyle/>
          <a:p>
            <a:pPr marL="0" indent="0">
              <a:buNone/>
            </a:pPr>
            <a:r>
              <a:rPr lang="en-US" dirty="0"/>
              <a:t>Dismissed employee entitled to non-discretionary incentive compensation following termination?</a:t>
            </a:r>
          </a:p>
          <a:p>
            <a:pPr marL="0" indent="0">
              <a:buNone/>
            </a:pPr>
            <a:endParaRPr lang="en-US" dirty="0"/>
          </a:p>
          <a:p>
            <a:pPr marL="0" indent="0">
              <a:buNone/>
            </a:pPr>
            <a:r>
              <a:rPr lang="en-US" b="1" dirty="0"/>
              <a:t>Trial and Appeal Decision</a:t>
            </a:r>
          </a:p>
          <a:p>
            <a:r>
              <a:rPr lang="en-US" dirty="0"/>
              <a:t>Both found constructive dismissal. </a:t>
            </a:r>
          </a:p>
          <a:p>
            <a:r>
              <a:rPr lang="en-US" dirty="0"/>
              <a:t>Awarded 15-months reasonable notice.</a:t>
            </a:r>
          </a:p>
          <a:p>
            <a:r>
              <a:rPr lang="en-US" dirty="0"/>
              <a:t>Diverged on entitlement to payment following realization event.</a:t>
            </a:r>
          </a:p>
          <a:p>
            <a:pPr lvl="1"/>
            <a:r>
              <a:rPr lang="en-US" dirty="0"/>
              <a:t>Trial: damages are owing</a:t>
            </a:r>
          </a:p>
          <a:p>
            <a:pPr lvl="1"/>
            <a:r>
              <a:rPr lang="en-US" dirty="0"/>
              <a:t>CA: LTIP language sufficiently clear to oust the common law</a:t>
            </a:r>
          </a:p>
        </p:txBody>
      </p:sp>
    </p:spTree>
    <p:extLst>
      <p:ext uri="{BB962C8B-B14F-4D97-AF65-F5344CB8AC3E}">
        <p14:creationId xmlns:p14="http://schemas.microsoft.com/office/powerpoint/2010/main" val="1476098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2B3D-36B7-AD44-4EE7-F80C0E9CEB17}"/>
              </a:ext>
            </a:extLst>
          </p:cNvPr>
          <p:cNvSpPr>
            <a:spLocks noGrp="1"/>
          </p:cNvSpPr>
          <p:nvPr>
            <p:ph type="title"/>
          </p:nvPr>
        </p:nvSpPr>
        <p:spPr/>
        <p:txBody>
          <a:bodyPr/>
          <a:lstStyle/>
          <a:p>
            <a:r>
              <a:rPr lang="en-US" i="1" dirty="0"/>
              <a:t>Matthews v. Ocean Nutrition Canada Limited</a:t>
            </a:r>
            <a:r>
              <a:rPr lang="en-US" dirty="0"/>
              <a:t>, 2020 SCC 26</a:t>
            </a:r>
          </a:p>
        </p:txBody>
      </p:sp>
      <p:sp>
        <p:nvSpPr>
          <p:cNvPr id="3" name="Content Placeholder 2">
            <a:extLst>
              <a:ext uri="{FF2B5EF4-FFF2-40B4-BE49-F238E27FC236}">
                <a16:creationId xmlns:a16="http://schemas.microsoft.com/office/drawing/2014/main" id="{1369A1B8-92AC-E0D9-A094-0BEF11B999C5}"/>
              </a:ext>
            </a:extLst>
          </p:cNvPr>
          <p:cNvSpPr>
            <a:spLocks noGrp="1"/>
          </p:cNvSpPr>
          <p:nvPr>
            <p:ph idx="1"/>
          </p:nvPr>
        </p:nvSpPr>
        <p:spPr/>
        <p:txBody>
          <a:bodyPr>
            <a:normAutofit lnSpcReduction="10000"/>
          </a:bodyPr>
          <a:lstStyle/>
          <a:p>
            <a:pPr marL="0" indent="0">
              <a:buNone/>
            </a:pPr>
            <a:r>
              <a:rPr lang="en-US" b="1" dirty="0"/>
              <a:t>Supreme Court of Canada</a:t>
            </a:r>
          </a:p>
          <a:p>
            <a:r>
              <a:rPr lang="en-US" dirty="0"/>
              <a:t>Two-step approach:</a:t>
            </a:r>
          </a:p>
          <a:p>
            <a:pPr lvl="1"/>
            <a:r>
              <a:rPr lang="en-US" sz="2400" dirty="0"/>
              <a:t>Would the employee be entitled to a bonus as part of compensation during the reasonable notice period? </a:t>
            </a:r>
          </a:p>
          <a:p>
            <a:pPr lvl="2"/>
            <a:r>
              <a:rPr lang="en-US" sz="2400" dirty="0">
                <a:solidFill>
                  <a:srgbClr val="ADC537"/>
                </a:solidFill>
              </a:rPr>
              <a:t>Yes – if worked through a 15-month notice period, employed when Realization Event occurred.</a:t>
            </a:r>
          </a:p>
          <a:p>
            <a:pPr lvl="1"/>
            <a:r>
              <a:rPr lang="en-US" sz="2400" dirty="0"/>
              <a:t>If yes, do the terms of the employment contract or bonus plan unambiguously take away or limit that common law right?</a:t>
            </a:r>
          </a:p>
          <a:p>
            <a:pPr lvl="2"/>
            <a:r>
              <a:rPr lang="en-US" sz="2400" dirty="0"/>
              <a:t>Language of LTIP did not unambiguously limit common law rights to damages.</a:t>
            </a:r>
            <a:br>
              <a:rPr lang="en-US" dirty="0"/>
            </a:br>
            <a:endParaRPr lang="en-US" dirty="0"/>
          </a:p>
        </p:txBody>
      </p:sp>
    </p:spTree>
    <p:extLst>
      <p:ext uri="{BB962C8B-B14F-4D97-AF65-F5344CB8AC3E}">
        <p14:creationId xmlns:p14="http://schemas.microsoft.com/office/powerpoint/2010/main" val="2039539033"/>
      </p:ext>
    </p:extLst>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CCCA9-B21A-DECB-66E5-DE74D2624AEC}"/>
              </a:ext>
            </a:extLst>
          </p:cNvPr>
          <p:cNvSpPr>
            <a:spLocks noGrp="1"/>
          </p:cNvSpPr>
          <p:nvPr>
            <p:ph type="title"/>
          </p:nvPr>
        </p:nvSpPr>
        <p:spPr/>
        <p:txBody>
          <a:bodyPr/>
          <a:lstStyle/>
          <a:p>
            <a:r>
              <a:rPr lang="en-US" i="1" dirty="0">
                <a:effectLst/>
              </a:rPr>
              <a:t>Matthews v. Ocean Nutrition Canada Limited, </a:t>
            </a:r>
            <a:r>
              <a:rPr lang="en-US" i="0" dirty="0">
                <a:effectLst/>
              </a:rPr>
              <a:t>2020 SCC 26</a:t>
            </a:r>
            <a:endParaRPr lang="en-US" dirty="0"/>
          </a:p>
        </p:txBody>
      </p:sp>
      <p:sp>
        <p:nvSpPr>
          <p:cNvPr id="3" name="Content Placeholder 2">
            <a:extLst>
              <a:ext uri="{FF2B5EF4-FFF2-40B4-BE49-F238E27FC236}">
                <a16:creationId xmlns:a16="http://schemas.microsoft.com/office/drawing/2014/main" id="{8A6B8CD1-FC78-C708-CAC3-CAC91B882BE7}"/>
              </a:ext>
            </a:extLst>
          </p:cNvPr>
          <p:cNvSpPr>
            <a:spLocks noGrp="1"/>
          </p:cNvSpPr>
          <p:nvPr>
            <p:ph idx="1"/>
          </p:nvPr>
        </p:nvSpPr>
        <p:spPr>
          <a:xfrm>
            <a:off x="609282" y="1524000"/>
            <a:ext cx="10969943" cy="4571999"/>
          </a:xfrm>
        </p:spPr>
        <p:txBody>
          <a:bodyPr>
            <a:noAutofit/>
          </a:bodyPr>
          <a:lstStyle/>
          <a:p>
            <a:pPr marL="0" indent="0">
              <a:buNone/>
            </a:pPr>
            <a:r>
              <a:rPr lang="en-US" sz="1800" i="0" dirty="0">
                <a:effectLst/>
              </a:rPr>
              <a:t>Exclusionary</a:t>
            </a:r>
            <a:r>
              <a:rPr lang="en-US" sz="1800" i="0" dirty="0">
                <a:solidFill>
                  <a:srgbClr val="3A3A3A"/>
                </a:solidFill>
                <a:effectLst/>
              </a:rPr>
              <a:t> </a:t>
            </a:r>
            <a:r>
              <a:rPr lang="en-US" sz="1800" i="0" dirty="0">
                <a:effectLst/>
              </a:rPr>
              <a:t>Clauses</a:t>
            </a:r>
            <a:r>
              <a:rPr lang="en-US" sz="1800" i="0" dirty="0">
                <a:solidFill>
                  <a:srgbClr val="3A3A3A"/>
                </a:solidFill>
                <a:effectLst/>
              </a:rPr>
              <a:t> </a:t>
            </a:r>
            <a:r>
              <a:rPr lang="en-US" sz="1800" dirty="0"/>
              <a:t>R</a:t>
            </a:r>
            <a:r>
              <a:rPr lang="en-US" sz="1800" i="0" dirty="0">
                <a:effectLst/>
              </a:rPr>
              <a:t>equire</a:t>
            </a:r>
            <a:r>
              <a:rPr lang="en-US" sz="1800" i="0" dirty="0">
                <a:solidFill>
                  <a:srgbClr val="3A3A3A"/>
                </a:solidFill>
                <a:effectLst/>
              </a:rPr>
              <a:t> </a:t>
            </a:r>
            <a:r>
              <a:rPr lang="en-US" sz="1800" dirty="0"/>
              <a:t>C</a:t>
            </a:r>
            <a:r>
              <a:rPr lang="en-US" sz="1800" i="0" dirty="0">
                <a:effectLst/>
              </a:rPr>
              <a:t>areful</a:t>
            </a:r>
            <a:r>
              <a:rPr lang="en-US" sz="1800" i="0" dirty="0">
                <a:solidFill>
                  <a:srgbClr val="3A3A3A"/>
                </a:solidFill>
                <a:effectLst/>
              </a:rPr>
              <a:t> </a:t>
            </a:r>
            <a:r>
              <a:rPr lang="en-US" sz="1800" i="0" dirty="0">
                <a:effectLst/>
              </a:rPr>
              <a:t>and</a:t>
            </a:r>
            <a:r>
              <a:rPr lang="en-US" sz="1800" i="0" dirty="0">
                <a:solidFill>
                  <a:srgbClr val="3A3A3A"/>
                </a:solidFill>
                <a:effectLst/>
              </a:rPr>
              <a:t> </a:t>
            </a:r>
            <a:r>
              <a:rPr lang="en-US" sz="1800" dirty="0"/>
              <a:t>P</a:t>
            </a:r>
            <a:r>
              <a:rPr lang="en-US" sz="1800" i="0" dirty="0">
                <a:effectLst/>
              </a:rPr>
              <a:t>recisely</a:t>
            </a:r>
            <a:r>
              <a:rPr lang="en-US" sz="1800" i="0" dirty="0">
                <a:solidFill>
                  <a:srgbClr val="3A3A3A"/>
                </a:solidFill>
                <a:effectLst/>
              </a:rPr>
              <a:t> </a:t>
            </a:r>
            <a:r>
              <a:rPr lang="en-US" sz="1800" dirty="0"/>
              <a:t>D</a:t>
            </a:r>
            <a:r>
              <a:rPr lang="en-US" sz="1800" i="0" dirty="0">
                <a:effectLst/>
              </a:rPr>
              <a:t>rafted</a:t>
            </a:r>
            <a:r>
              <a:rPr lang="en-US" sz="1800" i="0" dirty="0">
                <a:solidFill>
                  <a:srgbClr val="3A3A3A"/>
                </a:solidFill>
                <a:effectLst/>
              </a:rPr>
              <a:t> </a:t>
            </a:r>
            <a:r>
              <a:rPr lang="en-US" sz="1800" dirty="0"/>
              <a:t>L</a:t>
            </a:r>
            <a:r>
              <a:rPr lang="en-US" sz="1800" i="0" dirty="0">
                <a:effectLst/>
              </a:rPr>
              <a:t>anguage</a:t>
            </a:r>
          </a:p>
          <a:p>
            <a:pPr marL="0" indent="0">
              <a:buNone/>
            </a:pPr>
            <a:endParaRPr lang="en-US" sz="1800" dirty="0"/>
          </a:p>
          <a:p>
            <a:pPr>
              <a:lnSpc>
                <a:spcPct val="110000"/>
              </a:lnSpc>
            </a:pPr>
            <a:r>
              <a:rPr lang="en-US" sz="1800" dirty="0"/>
              <a:t>Clause requiring in LTIP for employee to be "full-time" or "active" not sufficient to remove an employee's common law right to damages.</a:t>
            </a:r>
          </a:p>
          <a:p>
            <a:pPr lvl="1">
              <a:lnSpc>
                <a:spcPct val="110000"/>
              </a:lnSpc>
            </a:pPr>
            <a:r>
              <a:rPr lang="en-US" sz="1800" dirty="0"/>
              <a:t>I</a:t>
            </a:r>
            <a:r>
              <a:rPr lang="en-US" sz="1800" b="0" i="0" dirty="0">
                <a:effectLst/>
              </a:rPr>
              <a:t>f Mr. Matthews had been given proper notice of termination, he would have been "full-time" or "actively employed" on the Realization Event.</a:t>
            </a:r>
            <a:endParaRPr lang="en-US" sz="1800" dirty="0"/>
          </a:p>
          <a:p>
            <a:pPr>
              <a:lnSpc>
                <a:spcPct val="110000"/>
              </a:lnSpc>
            </a:pPr>
            <a:r>
              <a:rPr lang="en-US" sz="1800" dirty="0"/>
              <a:t>Clause purporting to remove common law right to damages upon termination "with or without cause" was not sufficiently clear. </a:t>
            </a:r>
          </a:p>
          <a:p>
            <a:pPr lvl="1">
              <a:lnSpc>
                <a:spcPct val="110000"/>
              </a:lnSpc>
            </a:pPr>
            <a:r>
              <a:rPr lang="en-US" sz="1800" dirty="0"/>
              <a:t>Mr. Matthews was unlawfully terminated because he was constructively dismissed without notice. Therefore, the clause did not cover the exact circumstances that had arisen.</a:t>
            </a:r>
          </a:p>
          <a:p>
            <a:pPr>
              <a:lnSpc>
                <a:spcPct val="110000"/>
              </a:lnSpc>
            </a:pPr>
            <a:r>
              <a:rPr lang="en-US" sz="1800" dirty="0"/>
              <a:t>Clause purporting to limit LTIP payment as part of severance payment was not sufficient because there is a difference between severance and wrongful dismissal damages. </a:t>
            </a:r>
          </a:p>
          <a:p>
            <a:pPr lvl="1">
              <a:lnSpc>
                <a:spcPct val="110000"/>
              </a:lnSpc>
            </a:pPr>
            <a:r>
              <a:rPr lang="en-US" sz="1800" dirty="0"/>
              <a:t>Matthews' entitlement to the LTIP payment arose because of his entitlement to damages, which was not specifically excluded.</a:t>
            </a:r>
          </a:p>
        </p:txBody>
      </p:sp>
    </p:spTree>
    <p:extLst>
      <p:ext uri="{BB962C8B-B14F-4D97-AF65-F5344CB8AC3E}">
        <p14:creationId xmlns:p14="http://schemas.microsoft.com/office/powerpoint/2010/main" val="1172129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5F247-56A3-423F-4894-908C10F562D8}"/>
              </a:ext>
            </a:extLst>
          </p:cNvPr>
          <p:cNvSpPr>
            <a:spLocks noGrp="1"/>
          </p:cNvSpPr>
          <p:nvPr>
            <p:ph type="title"/>
          </p:nvPr>
        </p:nvSpPr>
        <p:spPr/>
        <p:txBody>
          <a:bodyPr/>
          <a:lstStyle/>
          <a:p>
            <a:r>
              <a:rPr lang="en-US" dirty="0"/>
              <a:t>Application of </a:t>
            </a:r>
            <a:r>
              <a:rPr lang="en-US" i="1" dirty="0"/>
              <a:t>Matthews </a:t>
            </a:r>
            <a:r>
              <a:rPr lang="en-US" dirty="0"/>
              <a:t>in BC</a:t>
            </a:r>
          </a:p>
        </p:txBody>
      </p:sp>
      <p:sp>
        <p:nvSpPr>
          <p:cNvPr id="3" name="Content Placeholder 2">
            <a:extLst>
              <a:ext uri="{FF2B5EF4-FFF2-40B4-BE49-F238E27FC236}">
                <a16:creationId xmlns:a16="http://schemas.microsoft.com/office/drawing/2014/main" id="{09DB74A1-10E5-5C58-E9EF-486A73444FAE}"/>
              </a:ext>
            </a:extLst>
          </p:cNvPr>
          <p:cNvSpPr>
            <a:spLocks noGrp="1"/>
          </p:cNvSpPr>
          <p:nvPr>
            <p:ph idx="1"/>
          </p:nvPr>
        </p:nvSpPr>
        <p:spPr/>
        <p:txBody>
          <a:bodyPr>
            <a:normAutofit fontScale="77500" lnSpcReduction="20000"/>
          </a:bodyPr>
          <a:lstStyle/>
          <a:p>
            <a:pPr marL="0" indent="0">
              <a:buNone/>
            </a:pPr>
            <a:r>
              <a:rPr lang="en-US" b="1" i="1" dirty="0">
                <a:solidFill>
                  <a:srgbClr val="252525"/>
                </a:solidFill>
                <a:effectLst/>
                <a:latin typeface="+mj-lt"/>
              </a:rPr>
              <a:t>Shultz v. </a:t>
            </a:r>
            <a:r>
              <a:rPr lang="en-US" b="1" i="1" dirty="0" err="1">
                <a:solidFill>
                  <a:srgbClr val="252525"/>
                </a:solidFill>
                <a:effectLst/>
                <a:latin typeface="+mj-lt"/>
              </a:rPr>
              <a:t>Prococious</a:t>
            </a:r>
            <a:r>
              <a:rPr lang="en-US" b="1" i="1" dirty="0">
                <a:solidFill>
                  <a:srgbClr val="252525"/>
                </a:solidFill>
                <a:effectLst/>
                <a:latin typeface="+mj-lt"/>
              </a:rPr>
              <a:t> Technology Inc., dba </a:t>
            </a:r>
            <a:r>
              <a:rPr lang="en-US" b="1" i="1" dirty="0" err="1">
                <a:solidFill>
                  <a:srgbClr val="252525"/>
                </a:solidFill>
                <a:effectLst/>
                <a:latin typeface="+mj-lt"/>
              </a:rPr>
              <a:t>Cleardent</a:t>
            </a:r>
            <a:r>
              <a:rPr lang="en-US" b="1" dirty="0">
                <a:solidFill>
                  <a:srgbClr val="212121"/>
                </a:solidFill>
                <a:latin typeface="+mj-lt"/>
              </a:rPr>
              <a:t>, </a:t>
            </a:r>
            <a:r>
              <a:rPr lang="en-US" b="1" i="0" dirty="0">
                <a:solidFill>
                  <a:srgbClr val="212121"/>
                </a:solidFill>
                <a:effectLst/>
                <a:latin typeface="+mj-lt"/>
              </a:rPr>
              <a:t>2022 BCSC 1420</a:t>
            </a:r>
          </a:p>
          <a:p>
            <a:pPr marL="0" indent="0">
              <a:buNone/>
            </a:pPr>
            <a:endParaRPr lang="en-US" b="0" i="0" dirty="0">
              <a:solidFill>
                <a:srgbClr val="212121"/>
              </a:solidFill>
              <a:effectLst/>
              <a:latin typeface="+mj-lt"/>
            </a:endParaRPr>
          </a:p>
          <a:p>
            <a:pPr marL="0" indent="0">
              <a:buNone/>
            </a:pPr>
            <a:r>
              <a:rPr lang="en-US" b="1" dirty="0">
                <a:solidFill>
                  <a:srgbClr val="212121"/>
                </a:solidFill>
                <a:latin typeface="+mj-lt"/>
              </a:rPr>
              <a:t>Facts</a:t>
            </a:r>
          </a:p>
          <a:p>
            <a:pPr lvl="1"/>
            <a:r>
              <a:rPr lang="en-US" sz="2600" dirty="0">
                <a:solidFill>
                  <a:srgbClr val="212121"/>
                </a:solidFill>
              </a:rPr>
              <a:t>13 years of service – 2 different employment periods with a 14-month break in service during which the plaintiff worked other jobs</a:t>
            </a:r>
          </a:p>
          <a:p>
            <a:pPr lvl="1"/>
            <a:r>
              <a:rPr lang="en-US" sz="2600" dirty="0">
                <a:solidFill>
                  <a:srgbClr val="212121"/>
                </a:solidFill>
              </a:rPr>
              <a:t>New contract was drafted to suggest she was considered a new employee when rejoined as a sales engineer</a:t>
            </a:r>
          </a:p>
          <a:p>
            <a:pPr lvl="1"/>
            <a:r>
              <a:rPr lang="en-US" sz="2600" dirty="0">
                <a:solidFill>
                  <a:srgbClr val="212121"/>
                </a:solidFill>
              </a:rPr>
              <a:t>Base salary +  "Variable Compensation Plan“</a:t>
            </a:r>
          </a:p>
          <a:p>
            <a:pPr marL="457200" lvl="1" indent="0">
              <a:buNone/>
            </a:pPr>
            <a:endParaRPr lang="en-US" dirty="0">
              <a:solidFill>
                <a:srgbClr val="212121"/>
              </a:solidFill>
              <a:latin typeface="+mj-lt"/>
            </a:endParaRPr>
          </a:p>
          <a:p>
            <a:pPr marL="0" indent="0">
              <a:buNone/>
            </a:pPr>
            <a:r>
              <a:rPr lang="en-US" b="1" dirty="0">
                <a:solidFill>
                  <a:srgbClr val="212121"/>
                </a:solidFill>
                <a:latin typeface="+mj-lt"/>
              </a:rPr>
              <a:t>Issues:</a:t>
            </a:r>
          </a:p>
          <a:p>
            <a:pPr lvl="1"/>
            <a:r>
              <a:rPr lang="en-US" sz="2400" dirty="0">
                <a:solidFill>
                  <a:srgbClr val="212121"/>
                </a:solidFill>
              </a:rPr>
              <a:t>Appropriate notice period?</a:t>
            </a:r>
          </a:p>
          <a:p>
            <a:pPr lvl="1"/>
            <a:r>
              <a:rPr lang="en-US" sz="2400" dirty="0">
                <a:solidFill>
                  <a:srgbClr val="212121"/>
                </a:solidFill>
              </a:rPr>
              <a:t>To what extent should bonuses, that the Plaintiff may have been entitled to had a compensation plan been reached between the parties, be included in damage calculations?</a:t>
            </a:r>
          </a:p>
          <a:p>
            <a:pPr lvl="1"/>
            <a:r>
              <a:rPr lang="en-US" sz="2400" dirty="0">
                <a:solidFill>
                  <a:srgbClr val="212121"/>
                </a:solidFill>
              </a:rPr>
              <a:t>Damages entitled to?</a:t>
            </a:r>
            <a:endParaRPr lang="en-US" sz="2400" dirty="0"/>
          </a:p>
          <a:p>
            <a:pPr marL="0" indent="0">
              <a:buNone/>
            </a:pPr>
            <a:endParaRPr lang="en-US" dirty="0">
              <a:latin typeface="+mj-lt"/>
            </a:endParaRPr>
          </a:p>
        </p:txBody>
      </p:sp>
    </p:spTree>
    <p:extLst>
      <p:ext uri="{BB962C8B-B14F-4D97-AF65-F5344CB8AC3E}">
        <p14:creationId xmlns:p14="http://schemas.microsoft.com/office/powerpoint/2010/main" val="2747415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2E731-C20C-14F0-5327-EE68D71FF59D}"/>
              </a:ext>
            </a:extLst>
          </p:cNvPr>
          <p:cNvSpPr>
            <a:spLocks noGrp="1"/>
          </p:cNvSpPr>
          <p:nvPr>
            <p:ph type="title"/>
          </p:nvPr>
        </p:nvSpPr>
        <p:spPr>
          <a:xfrm>
            <a:off x="760412" y="304800"/>
            <a:ext cx="10969625" cy="1143000"/>
          </a:xfrm>
        </p:spPr>
        <p:txBody>
          <a:bodyPr/>
          <a:lstStyle/>
          <a:p>
            <a:r>
              <a:rPr lang="en-US" i="1" dirty="0"/>
              <a:t>Shultz v. </a:t>
            </a:r>
            <a:r>
              <a:rPr lang="en-US" i="1" dirty="0" err="1"/>
              <a:t>Prococious</a:t>
            </a:r>
            <a:r>
              <a:rPr lang="en-US" i="1" dirty="0"/>
              <a:t> Technology Inc., dba </a:t>
            </a:r>
            <a:r>
              <a:rPr lang="en-US" i="1" dirty="0" err="1"/>
              <a:t>Cleardent</a:t>
            </a:r>
            <a:r>
              <a:rPr lang="en-US" dirty="0"/>
              <a:t>, 2022 BCSC 1420</a:t>
            </a:r>
            <a:br>
              <a:rPr lang="en-US" dirty="0"/>
            </a:br>
            <a:endParaRPr lang="en-US" dirty="0"/>
          </a:p>
        </p:txBody>
      </p:sp>
      <p:sp>
        <p:nvSpPr>
          <p:cNvPr id="3" name="Content Placeholder 2">
            <a:extLst>
              <a:ext uri="{FF2B5EF4-FFF2-40B4-BE49-F238E27FC236}">
                <a16:creationId xmlns:a16="http://schemas.microsoft.com/office/drawing/2014/main" id="{3BD0CE37-39F2-B033-5171-27173CA89C86}"/>
              </a:ext>
            </a:extLst>
          </p:cNvPr>
          <p:cNvSpPr>
            <a:spLocks noGrp="1"/>
          </p:cNvSpPr>
          <p:nvPr>
            <p:ph idx="1"/>
          </p:nvPr>
        </p:nvSpPr>
        <p:spPr/>
        <p:txBody>
          <a:bodyPr>
            <a:normAutofit fontScale="77500" lnSpcReduction="20000"/>
          </a:bodyPr>
          <a:lstStyle/>
          <a:p>
            <a:pPr marL="0" indent="0" algn="just">
              <a:buNone/>
            </a:pPr>
            <a:r>
              <a:rPr lang="en-US" b="1" i="0" dirty="0">
                <a:solidFill>
                  <a:srgbClr val="212121"/>
                </a:solidFill>
                <a:effectLst/>
                <a:latin typeface="+mj-lt"/>
              </a:rPr>
              <a:t>Employ</a:t>
            </a:r>
            <a:r>
              <a:rPr lang="en-US" b="1" dirty="0">
                <a:solidFill>
                  <a:srgbClr val="212121"/>
                </a:solidFill>
                <a:latin typeface="+mj-lt"/>
              </a:rPr>
              <a:t>ment agreement:</a:t>
            </a:r>
          </a:p>
          <a:p>
            <a:pPr marL="0" indent="0" algn="just">
              <a:buNone/>
            </a:pPr>
            <a:endParaRPr lang="en-US" b="1" dirty="0">
              <a:solidFill>
                <a:srgbClr val="212121"/>
              </a:solidFill>
              <a:latin typeface="+mj-lt"/>
            </a:endParaRPr>
          </a:p>
          <a:p>
            <a:pPr marL="0" indent="0" algn="just">
              <a:buNone/>
            </a:pPr>
            <a:r>
              <a:rPr lang="en-US" sz="2600" b="0" i="0" dirty="0">
                <a:solidFill>
                  <a:srgbClr val="212121"/>
                </a:solidFill>
                <a:effectLst/>
              </a:rPr>
              <a:t>4.2 The Employee shall be entitled to participate in the </a:t>
            </a:r>
            <a:r>
              <a:rPr lang="en-US" sz="2600" b="1" i="0" dirty="0">
                <a:solidFill>
                  <a:srgbClr val="212121"/>
                </a:solidFill>
                <a:effectLst/>
              </a:rPr>
              <a:t>Variable Compensation Plan</a:t>
            </a:r>
            <a:r>
              <a:rPr lang="en-US" sz="2600" b="0" i="0" dirty="0">
                <a:solidFill>
                  <a:srgbClr val="212121"/>
                </a:solidFill>
                <a:effectLst/>
              </a:rPr>
              <a:t>, if any, in place in any given year, as may be instituted, amended or replaced by the Company at its sole discretion annually and from time to time.</a:t>
            </a:r>
          </a:p>
          <a:p>
            <a:pPr marL="0" indent="0" algn="just">
              <a:buNone/>
            </a:pPr>
            <a:endParaRPr lang="en-US" b="0" i="0" dirty="0">
              <a:solidFill>
                <a:srgbClr val="212121"/>
              </a:solidFill>
              <a:effectLst/>
              <a:latin typeface="+mj-lt"/>
            </a:endParaRPr>
          </a:p>
          <a:p>
            <a:pPr marL="0" indent="0">
              <a:buNone/>
            </a:pPr>
            <a:r>
              <a:rPr lang="en-US" b="1" dirty="0">
                <a:solidFill>
                  <a:srgbClr val="212121"/>
                </a:solidFill>
                <a:latin typeface="+mj-lt"/>
              </a:rPr>
              <a:t>Findings:</a:t>
            </a:r>
          </a:p>
          <a:p>
            <a:r>
              <a:rPr lang="en-US" b="0" i="0" dirty="0">
                <a:solidFill>
                  <a:srgbClr val="000000"/>
                </a:solidFill>
                <a:effectLst/>
              </a:rPr>
              <a:t>Service: 2 years, 9 months – treated as new employee</a:t>
            </a:r>
          </a:p>
          <a:p>
            <a:r>
              <a:rPr lang="en-US" b="0" i="0" dirty="0">
                <a:solidFill>
                  <a:srgbClr val="000000"/>
                </a:solidFill>
                <a:effectLst/>
              </a:rPr>
              <a:t>ESA-minimum</a:t>
            </a:r>
            <a:r>
              <a:rPr lang="en-US" dirty="0">
                <a:solidFill>
                  <a:srgbClr val="212121"/>
                </a:solidFill>
              </a:rPr>
              <a:t> clause enforced – $414 valid consideration</a:t>
            </a:r>
          </a:p>
          <a:p>
            <a:pPr lvl="1"/>
            <a:r>
              <a:rPr lang="en-US" sz="2400" dirty="0">
                <a:solidFill>
                  <a:srgbClr val="212121"/>
                </a:solidFill>
              </a:rPr>
              <a:t>Plaintiff received a promotion, acquired different responsibilities, and received a raise in return.</a:t>
            </a:r>
          </a:p>
          <a:p>
            <a:pPr algn="just"/>
            <a:r>
              <a:rPr lang="en-US" dirty="0">
                <a:solidFill>
                  <a:srgbClr val="212121"/>
                </a:solidFill>
              </a:rPr>
              <a:t>Bonuses significant portion of remuneration – 95k base + 30k bonus</a:t>
            </a:r>
          </a:p>
          <a:p>
            <a:pPr algn="just"/>
            <a:r>
              <a:rPr lang="en-US" b="0" i="0" dirty="0">
                <a:solidFill>
                  <a:srgbClr val="212121"/>
                </a:solidFill>
                <a:effectLst/>
              </a:rPr>
              <a:t>“Base salary“ implied additional income through other means, such as bonuses</a:t>
            </a:r>
            <a:endParaRPr lang="en-US" dirty="0">
              <a:solidFill>
                <a:srgbClr val="212121"/>
              </a:solidFill>
            </a:endParaRPr>
          </a:p>
          <a:p>
            <a:pPr algn="just"/>
            <a:r>
              <a:rPr lang="en-US" dirty="0">
                <a:solidFill>
                  <a:srgbClr val="212121"/>
                </a:solidFill>
              </a:rPr>
              <a:t>VCP was in negotiation – no signed agreement</a:t>
            </a:r>
          </a:p>
          <a:p>
            <a:pPr algn="just"/>
            <a:r>
              <a:rPr lang="en-US" dirty="0">
                <a:solidFill>
                  <a:srgbClr val="212121"/>
                </a:solidFill>
              </a:rPr>
              <a:t>“Generally, an employee is not entitled to a discretionary bonus on termination”</a:t>
            </a:r>
          </a:p>
          <a:p>
            <a:endParaRPr lang="en-US" dirty="0"/>
          </a:p>
        </p:txBody>
      </p:sp>
    </p:spTree>
    <p:extLst>
      <p:ext uri="{BB962C8B-B14F-4D97-AF65-F5344CB8AC3E}">
        <p14:creationId xmlns:p14="http://schemas.microsoft.com/office/powerpoint/2010/main" val="3449675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28E6D-B26A-AAF5-559A-092F9F86E12A}"/>
              </a:ext>
            </a:extLst>
          </p:cNvPr>
          <p:cNvSpPr>
            <a:spLocks noGrp="1"/>
          </p:cNvSpPr>
          <p:nvPr>
            <p:ph type="title"/>
          </p:nvPr>
        </p:nvSpPr>
        <p:spPr/>
        <p:txBody>
          <a:bodyPr/>
          <a:lstStyle/>
          <a:p>
            <a:r>
              <a:rPr lang="en-US" i="1" dirty="0"/>
              <a:t>Koski v. </a:t>
            </a:r>
            <a:r>
              <a:rPr lang="en-US" i="1" dirty="0" err="1"/>
              <a:t>Terago</a:t>
            </a:r>
            <a:r>
              <a:rPr lang="en-US" i="1" dirty="0"/>
              <a:t> Networks Inc.</a:t>
            </a:r>
            <a:r>
              <a:rPr lang="en-US" dirty="0"/>
              <a:t>, 2021 BCSC 117</a:t>
            </a:r>
          </a:p>
        </p:txBody>
      </p:sp>
      <p:sp>
        <p:nvSpPr>
          <p:cNvPr id="3" name="Content Placeholder 2">
            <a:extLst>
              <a:ext uri="{FF2B5EF4-FFF2-40B4-BE49-F238E27FC236}">
                <a16:creationId xmlns:a16="http://schemas.microsoft.com/office/drawing/2014/main" id="{84A92A08-2A43-9CE9-3161-0E2923CAC136}"/>
              </a:ext>
            </a:extLst>
          </p:cNvPr>
          <p:cNvSpPr>
            <a:spLocks noGrp="1"/>
          </p:cNvSpPr>
          <p:nvPr>
            <p:ph idx="1"/>
          </p:nvPr>
        </p:nvSpPr>
        <p:spPr/>
        <p:txBody>
          <a:bodyPr>
            <a:normAutofit lnSpcReduction="10000"/>
          </a:bodyPr>
          <a:lstStyle/>
          <a:p>
            <a:pPr marL="0" indent="0" algn="l">
              <a:buNone/>
            </a:pPr>
            <a:r>
              <a:rPr lang="en-US" sz="1900" b="1" i="0" dirty="0">
                <a:solidFill>
                  <a:srgbClr val="212121"/>
                </a:solidFill>
                <a:effectLst/>
              </a:rPr>
              <a:t>The bonus policy:</a:t>
            </a:r>
          </a:p>
          <a:p>
            <a:pPr marL="0" indent="0" algn="l">
              <a:buNone/>
            </a:pPr>
            <a:endParaRPr lang="en-US" sz="1900" b="0" i="0" dirty="0">
              <a:solidFill>
                <a:srgbClr val="212121"/>
              </a:solidFill>
              <a:effectLst/>
            </a:endParaRPr>
          </a:p>
          <a:p>
            <a:pPr marL="400050" lvl="1" indent="0">
              <a:buNone/>
            </a:pPr>
            <a:r>
              <a:rPr lang="en-US" sz="1900" b="0" i="0" dirty="0">
                <a:solidFill>
                  <a:srgbClr val="212121"/>
                </a:solidFill>
                <a:effectLst/>
              </a:rPr>
              <a:t>. . . any . . . reasonable notice period applicable to an employee who has been dismissed by the Company (whether with or without cause) that overlaps with a bonus payout date shall not be considered as satisfying the "actively employed" requirements of the Program.</a:t>
            </a:r>
          </a:p>
          <a:p>
            <a:pPr algn="l"/>
            <a:endParaRPr lang="en-US" sz="1900" b="0" i="0" dirty="0">
              <a:solidFill>
                <a:srgbClr val="212121"/>
              </a:solidFill>
              <a:effectLst/>
            </a:endParaRPr>
          </a:p>
          <a:p>
            <a:pPr marL="400050" lvl="1" indent="0">
              <a:buNone/>
            </a:pPr>
            <a:r>
              <a:rPr lang="en-US" sz="1900" b="0" i="0" dirty="0">
                <a:solidFill>
                  <a:srgbClr val="212121"/>
                </a:solidFill>
                <a:effectLst/>
              </a:rPr>
              <a:t>. . . As such, employees who have been terminated or who have resigned prior to the bonus payout date are not eligible for any bonus payments referenced herein.</a:t>
            </a:r>
          </a:p>
          <a:p>
            <a:endParaRPr lang="en-US" sz="1900" dirty="0"/>
          </a:p>
          <a:p>
            <a:pPr marL="0" indent="0">
              <a:buNone/>
            </a:pPr>
            <a:r>
              <a:rPr lang="en-US" sz="1900" b="1" dirty="0"/>
              <a:t>Court:</a:t>
            </a:r>
          </a:p>
          <a:p>
            <a:r>
              <a:rPr lang="en-US" sz="1900" dirty="0"/>
              <a:t>B</a:t>
            </a:r>
            <a:r>
              <a:rPr lang="en-US" sz="1900" b="0" i="0" dirty="0">
                <a:effectLst/>
              </a:rPr>
              <a:t>onus policy does not clearly and unambiguously eliminate or limit common law rights to bonus payments</a:t>
            </a:r>
          </a:p>
          <a:p>
            <a:pPr lvl="1"/>
            <a:r>
              <a:rPr lang="en-US" sz="1900" b="0" i="0" dirty="0">
                <a:effectLst/>
              </a:rPr>
              <a:t>If termination of the contract does not occur until after the expiry of the notice period, then it is unclear whether either of the provisions remove or limit common </a:t>
            </a:r>
            <a:r>
              <a:rPr lang="en-US" sz="1900" dirty="0"/>
              <a:t>law entitlement</a:t>
            </a:r>
          </a:p>
          <a:p>
            <a:pPr lvl="1"/>
            <a:endParaRPr lang="en-US" b="0" i="0" dirty="0">
              <a:solidFill>
                <a:srgbClr val="263746"/>
              </a:solidFill>
              <a:effectLst/>
              <a:latin typeface="Pragmatica"/>
            </a:endParaRPr>
          </a:p>
        </p:txBody>
      </p:sp>
    </p:spTree>
    <p:extLst>
      <p:ext uri="{BB962C8B-B14F-4D97-AF65-F5344CB8AC3E}">
        <p14:creationId xmlns:p14="http://schemas.microsoft.com/office/powerpoint/2010/main" val="2355564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4AD1E58-E6C2-48CB-A718-D5CBFB11F62C}"/>
              </a:ext>
            </a:extLst>
          </p:cNvPr>
          <p:cNvSpPr>
            <a:spLocks noGrp="1"/>
          </p:cNvSpPr>
          <p:nvPr>
            <p:ph type="title"/>
          </p:nvPr>
        </p:nvSpPr>
        <p:spPr>
          <a:xfrm>
            <a:off x="1065212" y="4267201"/>
            <a:ext cx="10360501" cy="762000"/>
          </a:xfrm>
        </p:spPr>
        <p:txBody>
          <a:bodyPr/>
          <a:lstStyle/>
          <a:p>
            <a:r>
              <a:rPr lang="en-CA" dirty="0"/>
              <a:t>Q&amp;A SESSION</a:t>
            </a:r>
            <a:endParaRPr lang="en-US" dirty="0"/>
          </a:p>
        </p:txBody>
      </p:sp>
    </p:spTree>
    <p:extLst>
      <p:ext uri="{BB962C8B-B14F-4D97-AF65-F5344CB8AC3E}">
        <p14:creationId xmlns:p14="http://schemas.microsoft.com/office/powerpoint/2010/main" val="3254289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a:extLst>
              <a:ext uri="{FF2B5EF4-FFF2-40B4-BE49-F238E27FC236}">
                <a16:creationId xmlns:a16="http://schemas.microsoft.com/office/drawing/2014/main" id="{356EAC4F-F678-414E-BB0C-5ED32BB980BD}"/>
              </a:ext>
            </a:extLst>
          </p:cNvPr>
          <p:cNvSpPr>
            <a:spLocks noGrp="1"/>
          </p:cNvSpPr>
          <p:nvPr>
            <p:ph type="title"/>
          </p:nvPr>
        </p:nvSpPr>
        <p:spPr/>
        <p:txBody>
          <a:bodyPr/>
          <a:lstStyle/>
          <a:p>
            <a:r>
              <a:rPr lang="en-US" altLang="en-US" sz="4000" dirty="0"/>
              <a:t>HOUSEKEEPING</a:t>
            </a:r>
          </a:p>
        </p:txBody>
      </p:sp>
      <p:sp>
        <p:nvSpPr>
          <p:cNvPr id="53251" name="Content Placeholder 4">
            <a:extLst>
              <a:ext uri="{FF2B5EF4-FFF2-40B4-BE49-F238E27FC236}">
                <a16:creationId xmlns:a16="http://schemas.microsoft.com/office/drawing/2014/main" id="{6CAAFF45-6704-4CE1-B1F3-C3E8F9A7C501}"/>
              </a:ext>
            </a:extLst>
          </p:cNvPr>
          <p:cNvSpPr>
            <a:spLocks noGrp="1"/>
          </p:cNvSpPr>
          <p:nvPr>
            <p:ph idx="1"/>
          </p:nvPr>
        </p:nvSpPr>
        <p:spPr>
          <a:xfrm>
            <a:off x="1827212" y="1676400"/>
            <a:ext cx="9752013" cy="4572000"/>
          </a:xfrm>
        </p:spPr>
        <p:txBody>
          <a:bodyPr>
            <a:normAutofit/>
          </a:bodyPr>
          <a:lstStyle/>
          <a:p>
            <a:pPr marL="0" indent="0">
              <a:buNone/>
              <a:defRPr/>
            </a:pPr>
            <a:r>
              <a:rPr lang="en-US" altLang="en-US" dirty="0"/>
              <a:t>Join our mailing list to receive updates from the </a:t>
            </a:r>
            <a:r>
              <a:rPr lang="en-US" altLang="en-US" dirty="0" err="1"/>
              <a:t>Labour</a:t>
            </a:r>
            <a:r>
              <a:rPr lang="en-US" altLang="en-US" dirty="0"/>
              <a:t> + Employment group by clicking </a:t>
            </a:r>
            <a:r>
              <a:rPr lang="en-US" altLang="en-US" dirty="0">
                <a:hlinkClick r:id="rId3"/>
              </a:rPr>
              <a:t>here</a:t>
            </a:r>
            <a:r>
              <a:rPr lang="en-US" altLang="en-US" dirty="0"/>
              <a:t>.</a:t>
            </a:r>
          </a:p>
          <a:p>
            <a:pPr marL="0" indent="0">
              <a:buNone/>
              <a:defRPr/>
            </a:pPr>
            <a:endParaRPr lang="en-US" altLang="en-US" dirty="0"/>
          </a:p>
          <a:p>
            <a:pPr marL="0" indent="0">
              <a:buNone/>
              <a:defRPr/>
            </a:pPr>
            <a:endParaRPr lang="en-US" altLang="en-US" dirty="0"/>
          </a:p>
          <a:p>
            <a:pPr marL="0" indent="0">
              <a:buNone/>
              <a:defRPr/>
            </a:pPr>
            <a:r>
              <a:rPr lang="en-US" altLang="en-US" dirty="0"/>
              <a:t>For more information about our firm, please visit AHBL.ca. You can email us at </a:t>
            </a:r>
            <a:r>
              <a:rPr lang="en-US" altLang="en-US" dirty="0">
                <a:hlinkClick r:id="rId4"/>
              </a:rPr>
              <a:t>info@ahbl.ca</a:t>
            </a:r>
            <a:r>
              <a:rPr lang="en-US" altLang="en-US" dirty="0"/>
              <a:t> for any general questions you may have.</a:t>
            </a:r>
            <a:endParaRPr lang="en-US" altLang="en-US" sz="2000" dirty="0"/>
          </a:p>
          <a:p>
            <a:pPr marL="0" indent="0">
              <a:buNone/>
              <a:defRPr/>
            </a:pPr>
            <a:endParaRPr lang="en-US" altLang="en-US" sz="2000" dirty="0"/>
          </a:p>
          <a:p>
            <a:pPr marL="0" indent="0">
              <a:buNone/>
              <a:defRPr/>
            </a:pPr>
            <a:endParaRPr lang="en-US" altLang="en-US" sz="2000" dirty="0"/>
          </a:p>
          <a:p>
            <a:pPr marL="0" indent="0">
              <a:buNone/>
              <a:defRPr/>
            </a:pPr>
            <a:r>
              <a:rPr lang="en-US" altLang="en-US" dirty="0"/>
              <a:t>Save the date! Our next L+E webinar “</a:t>
            </a:r>
            <a:r>
              <a:rPr lang="en-US" altLang="en-US" dirty="0" err="1"/>
              <a:t>WorkSafeBC</a:t>
            </a:r>
            <a:r>
              <a:rPr lang="en-US" altLang="en-US" dirty="0"/>
              <a:t> Compliance Issues” will be on September 20</a:t>
            </a:r>
            <a:r>
              <a:rPr lang="en-US" altLang="en-US" baseline="30000" dirty="0"/>
              <a:t>th</a:t>
            </a:r>
            <a:r>
              <a:rPr lang="en-US" altLang="en-US" dirty="0"/>
              <a:t>, 2023, at 12:00 PM. In-person and virtual options will be available.</a:t>
            </a:r>
          </a:p>
        </p:txBody>
      </p:sp>
      <p:sp>
        <p:nvSpPr>
          <p:cNvPr id="6" name="Oval 5">
            <a:extLst>
              <a:ext uri="{FF2B5EF4-FFF2-40B4-BE49-F238E27FC236}">
                <a16:creationId xmlns:a16="http://schemas.microsoft.com/office/drawing/2014/main" id="{A1DF4C4C-9BAA-4110-AFA1-A65548A23A2D}"/>
              </a:ext>
            </a:extLst>
          </p:cNvPr>
          <p:cNvSpPr/>
          <p:nvPr/>
        </p:nvSpPr>
        <p:spPr bwMode="auto">
          <a:xfrm>
            <a:off x="684212" y="1752600"/>
            <a:ext cx="990600" cy="990600"/>
          </a:xfrm>
          <a:prstGeom prst="ellipse">
            <a:avLst/>
          </a:prstGeom>
          <a:solidFill>
            <a:srgbClr val="64C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a:p>
        </p:txBody>
      </p:sp>
      <p:pic>
        <p:nvPicPr>
          <p:cNvPr id="65541" name="Picture 5">
            <a:extLst>
              <a:ext uri="{FF2B5EF4-FFF2-40B4-BE49-F238E27FC236}">
                <a16:creationId xmlns:a16="http://schemas.microsoft.com/office/drawing/2014/main" id="{86F68C4C-F117-4483-853F-C02B524A127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0749" y="1989137"/>
            <a:ext cx="517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658117FA-346F-4610-BE3C-5ABC8B097E53}"/>
              </a:ext>
            </a:extLst>
          </p:cNvPr>
          <p:cNvSpPr/>
          <p:nvPr/>
        </p:nvSpPr>
        <p:spPr bwMode="auto">
          <a:xfrm>
            <a:off x="684212" y="3351099"/>
            <a:ext cx="990600" cy="990600"/>
          </a:xfrm>
          <a:prstGeom prst="ellipse">
            <a:avLst/>
          </a:prstGeom>
          <a:solidFill>
            <a:srgbClr val="64C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t>@</a:t>
            </a:r>
          </a:p>
        </p:txBody>
      </p:sp>
      <p:sp>
        <p:nvSpPr>
          <p:cNvPr id="2" name="Oval 1">
            <a:extLst>
              <a:ext uri="{FF2B5EF4-FFF2-40B4-BE49-F238E27FC236}">
                <a16:creationId xmlns:a16="http://schemas.microsoft.com/office/drawing/2014/main" id="{6A368BE5-D74E-900A-F75F-75551E3E503E}"/>
              </a:ext>
            </a:extLst>
          </p:cNvPr>
          <p:cNvSpPr/>
          <p:nvPr/>
        </p:nvSpPr>
        <p:spPr bwMode="auto">
          <a:xfrm>
            <a:off x="684212" y="4835922"/>
            <a:ext cx="990600" cy="990600"/>
          </a:xfrm>
          <a:prstGeom prst="ellipse">
            <a:avLst/>
          </a:prstGeom>
          <a:solidFill>
            <a:srgbClr val="64C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a:p>
        </p:txBody>
      </p:sp>
      <p:pic>
        <p:nvPicPr>
          <p:cNvPr id="4" name="Graphic 3" descr="Daily calendar with solid fill">
            <a:extLst>
              <a:ext uri="{FF2B5EF4-FFF2-40B4-BE49-F238E27FC236}">
                <a16:creationId xmlns:a16="http://schemas.microsoft.com/office/drawing/2014/main" id="{D1BBB690-0FED-03A0-232D-69D44DA88B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7887" y="4949598"/>
            <a:ext cx="763247" cy="7632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B522A9-8C0E-43BB-A5BF-67AA9FAE91BC}"/>
              </a:ext>
            </a:extLst>
          </p:cNvPr>
          <p:cNvSpPr>
            <a:spLocks noGrp="1"/>
          </p:cNvSpPr>
          <p:nvPr>
            <p:ph type="title"/>
          </p:nvPr>
        </p:nvSpPr>
        <p:spPr>
          <a:xfrm>
            <a:off x="611030" y="275460"/>
            <a:ext cx="10966768" cy="1142702"/>
          </a:xfrm>
        </p:spPr>
        <p:txBody>
          <a:bodyPr>
            <a:normAutofit/>
          </a:bodyPr>
          <a:lstStyle/>
          <a:p>
            <a:r>
              <a:rPr lang="en-US" sz="4000" dirty="0"/>
              <a:t>British Columbia</a:t>
            </a:r>
          </a:p>
        </p:txBody>
      </p:sp>
      <p:sp>
        <p:nvSpPr>
          <p:cNvPr id="16" name="Content Placeholder 3">
            <a:extLst>
              <a:ext uri="{FF2B5EF4-FFF2-40B4-BE49-F238E27FC236}">
                <a16:creationId xmlns:a16="http://schemas.microsoft.com/office/drawing/2014/main" id="{6437C442-962A-D70D-DB3D-942814219469}"/>
              </a:ext>
            </a:extLst>
          </p:cNvPr>
          <p:cNvSpPr>
            <a:spLocks noGrp="1"/>
          </p:cNvSpPr>
          <p:nvPr>
            <p:ph sz="half" idx="2"/>
          </p:nvPr>
        </p:nvSpPr>
        <p:spPr>
          <a:xfrm>
            <a:off x="638274" y="1799956"/>
            <a:ext cx="10939524" cy="4372244"/>
          </a:xfrm>
        </p:spPr>
        <p:txBody>
          <a:bodyPr>
            <a:normAutofit/>
          </a:bodyPr>
          <a:lstStyle/>
          <a:p>
            <a:pPr marL="0" marR="0">
              <a:spcBef>
                <a:spcPts val="0"/>
              </a:spcBef>
              <a:spcAft>
                <a:spcPts val="0"/>
              </a:spcAft>
            </a:pPr>
            <a:r>
              <a:rPr lang="en-US" sz="2400" i="1" dirty="0">
                <a:effectLst/>
                <a:latin typeface="Proxima Nova" panose="02000506030000020004" pitchFamily="50" charset="0"/>
                <a:ea typeface="Calibri" panose="020F0502020204030204" pitchFamily="34" charset="0"/>
              </a:rPr>
              <a:t>Pay Transparency Act</a:t>
            </a:r>
            <a:endParaRPr lang="en-US" sz="2400" dirty="0">
              <a:effectLst/>
              <a:latin typeface="Proxima Nova" panose="02000506030000020004" pitchFamily="50" charset="0"/>
              <a:ea typeface="Calibri" panose="020F0502020204030204" pitchFamily="34" charset="0"/>
            </a:endParaRPr>
          </a:p>
          <a:p>
            <a:pPr marL="800100" lvl="2">
              <a:spcBef>
                <a:spcPts val="0"/>
              </a:spcBef>
              <a:spcAft>
                <a:spcPts val="0"/>
              </a:spcAft>
            </a:pPr>
            <a:r>
              <a:rPr lang="en-US" sz="2400" dirty="0">
                <a:latin typeface="Proxima Nova" panose="02000506030000020004" pitchFamily="50" charset="0"/>
                <a:ea typeface="Calibri" panose="020F0502020204030204" pitchFamily="34" charset="0"/>
              </a:rPr>
              <a:t>R</a:t>
            </a:r>
            <a:r>
              <a:rPr lang="en-US" sz="2400" dirty="0">
                <a:effectLst/>
                <a:latin typeface="Proxima Nova" panose="02000506030000020004" pitchFamily="50" charset="0"/>
                <a:ea typeface="Calibri" panose="020F0502020204030204" pitchFamily="34" charset="0"/>
              </a:rPr>
              <a:t>eview obligations</a:t>
            </a:r>
          </a:p>
          <a:p>
            <a:pPr marL="800100" lvl="2">
              <a:spcBef>
                <a:spcPts val="0"/>
              </a:spcBef>
              <a:spcAft>
                <a:spcPts val="0"/>
              </a:spcAft>
            </a:pPr>
            <a:r>
              <a:rPr lang="en-US" sz="2400" dirty="0">
                <a:latin typeface="Proxima Nova" panose="02000506030000020004" pitchFamily="50" charset="0"/>
                <a:ea typeface="Calibri" panose="020F0502020204030204" pitchFamily="34" charset="0"/>
              </a:rPr>
              <a:t>U</a:t>
            </a:r>
            <a:r>
              <a:rPr lang="en-US" sz="2400" dirty="0">
                <a:effectLst/>
                <a:latin typeface="Proxima Nova" panose="02000506030000020004" pitchFamily="50" charset="0"/>
                <a:ea typeface="Calibri" panose="020F0502020204030204" pitchFamily="34" charset="0"/>
              </a:rPr>
              <a:t>pdate timing for implementation</a:t>
            </a:r>
          </a:p>
          <a:p>
            <a:pPr marL="457200" lvl="1" indent="0">
              <a:buNone/>
            </a:pPr>
            <a:endParaRPr lang="en-US" sz="2400" dirty="0">
              <a:latin typeface="Proxima Nova" panose="02000506030000020004" pitchFamily="50" charset="0"/>
            </a:endParaRPr>
          </a:p>
          <a:p>
            <a:pPr marL="0" marR="0">
              <a:spcBef>
                <a:spcPts val="0"/>
              </a:spcBef>
              <a:spcAft>
                <a:spcPts val="0"/>
              </a:spcAft>
            </a:pPr>
            <a:r>
              <a:rPr lang="en-US" sz="2400" i="1" dirty="0">
                <a:effectLst/>
                <a:latin typeface="Proxima Nova" panose="02000506030000020004" pitchFamily="50" charset="0"/>
                <a:ea typeface="Calibri" panose="020F0502020204030204" pitchFamily="34" charset="0"/>
              </a:rPr>
              <a:t>Employment Standards Act</a:t>
            </a:r>
          </a:p>
          <a:p>
            <a:pPr marL="800100" lvl="2">
              <a:spcBef>
                <a:spcPts val="0"/>
              </a:spcBef>
              <a:spcAft>
                <a:spcPts val="0"/>
              </a:spcAft>
            </a:pPr>
            <a:r>
              <a:rPr lang="en-US" sz="2400" dirty="0">
                <a:effectLst/>
                <a:latin typeface="Proxima Nova" panose="02000506030000020004" pitchFamily="50" charset="0"/>
                <a:ea typeface="Calibri" panose="020F0502020204030204" pitchFamily="34" charset="0"/>
              </a:rPr>
              <a:t>Minimum Wage – June 1, 2023 increase $16.75</a:t>
            </a:r>
          </a:p>
          <a:p>
            <a:endParaRPr lang="en-US" sz="2399" dirty="0"/>
          </a:p>
        </p:txBody>
      </p:sp>
    </p:spTree>
    <p:extLst>
      <p:ext uri="{BB962C8B-B14F-4D97-AF65-F5344CB8AC3E}">
        <p14:creationId xmlns:p14="http://schemas.microsoft.com/office/powerpoint/2010/main" val="3574846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Text&#10;&#10;Description automatically generated">
            <a:extLst>
              <a:ext uri="{FF2B5EF4-FFF2-40B4-BE49-F238E27FC236}">
                <a16:creationId xmlns:a16="http://schemas.microsoft.com/office/drawing/2014/main" id="{4782A66F-A190-4AD8-852F-2590A44EFC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7612" y="508706"/>
            <a:ext cx="2741612" cy="586483"/>
          </a:xfrm>
          <a:prstGeom prst="rect">
            <a:avLst/>
          </a:prstGeom>
        </p:spPr>
      </p:pic>
      <p:sp>
        <p:nvSpPr>
          <p:cNvPr id="33" name="Title 1">
            <a:extLst>
              <a:ext uri="{FF2B5EF4-FFF2-40B4-BE49-F238E27FC236}">
                <a16:creationId xmlns:a16="http://schemas.microsoft.com/office/drawing/2014/main" id="{431C977F-9264-623C-5446-9A26E092E20E}"/>
              </a:ext>
            </a:extLst>
          </p:cNvPr>
          <p:cNvSpPr txBox="1">
            <a:spLocks/>
          </p:cNvSpPr>
          <p:nvPr/>
        </p:nvSpPr>
        <p:spPr bwMode="auto">
          <a:xfrm>
            <a:off x="609601" y="274638"/>
            <a:ext cx="357981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200" b="1" kern="1200">
                <a:solidFill>
                  <a:srgbClr val="ADC537"/>
                </a:solidFill>
                <a:latin typeface="+mj-lt"/>
                <a:ea typeface="+mj-ea"/>
                <a:cs typeface="+mj-cs"/>
              </a:defRPr>
            </a:lvl1pPr>
            <a:lvl2pPr algn="l" rtl="0" eaLnBrk="1" fontAlgn="base" hangingPunct="1">
              <a:spcBef>
                <a:spcPct val="0"/>
              </a:spcBef>
              <a:spcAft>
                <a:spcPct val="0"/>
              </a:spcAft>
              <a:defRPr sz="3200" b="1">
                <a:solidFill>
                  <a:schemeClr val="tx1"/>
                </a:solidFill>
                <a:latin typeface="Arial" pitchFamily="34" charset="0"/>
              </a:defRPr>
            </a:lvl2pPr>
            <a:lvl3pPr algn="l" rtl="0" eaLnBrk="1" fontAlgn="base" hangingPunct="1">
              <a:spcBef>
                <a:spcPct val="0"/>
              </a:spcBef>
              <a:spcAft>
                <a:spcPct val="0"/>
              </a:spcAft>
              <a:defRPr sz="3200" b="1">
                <a:solidFill>
                  <a:schemeClr val="tx1"/>
                </a:solidFill>
                <a:latin typeface="Arial" pitchFamily="34" charset="0"/>
              </a:defRPr>
            </a:lvl3pPr>
            <a:lvl4pPr algn="l" rtl="0" eaLnBrk="1" fontAlgn="base" hangingPunct="1">
              <a:spcBef>
                <a:spcPct val="0"/>
              </a:spcBef>
              <a:spcAft>
                <a:spcPct val="0"/>
              </a:spcAft>
              <a:defRPr sz="3200" b="1">
                <a:solidFill>
                  <a:schemeClr val="tx1"/>
                </a:solidFill>
                <a:latin typeface="Arial" pitchFamily="34" charset="0"/>
              </a:defRPr>
            </a:lvl4pPr>
            <a:lvl5pPr algn="l" rtl="0" eaLnBrk="1" fontAlgn="base" hangingPunct="1">
              <a:spcBef>
                <a:spcPct val="0"/>
              </a:spcBef>
              <a:spcAft>
                <a:spcPct val="0"/>
              </a:spcAft>
              <a:defRPr sz="3200" b="1">
                <a:solidFill>
                  <a:schemeClr val="tx1"/>
                </a:solidFill>
                <a:latin typeface="Arial" pitchFamily="34" charset="0"/>
              </a:defRPr>
            </a:lvl5pPr>
            <a:lvl6pPr marL="457200" algn="l" rtl="0" eaLnBrk="1" fontAlgn="base" hangingPunct="1">
              <a:spcBef>
                <a:spcPct val="0"/>
              </a:spcBef>
              <a:spcAft>
                <a:spcPct val="0"/>
              </a:spcAft>
              <a:defRPr sz="3200" b="1">
                <a:solidFill>
                  <a:schemeClr val="tx1"/>
                </a:solidFill>
                <a:latin typeface="Arial" pitchFamily="34" charset="0"/>
              </a:defRPr>
            </a:lvl6pPr>
            <a:lvl7pPr marL="914400" algn="l" rtl="0" eaLnBrk="1" fontAlgn="base" hangingPunct="1">
              <a:spcBef>
                <a:spcPct val="0"/>
              </a:spcBef>
              <a:spcAft>
                <a:spcPct val="0"/>
              </a:spcAft>
              <a:defRPr sz="3200" b="1">
                <a:solidFill>
                  <a:schemeClr val="tx1"/>
                </a:solidFill>
                <a:latin typeface="Arial" pitchFamily="34" charset="0"/>
              </a:defRPr>
            </a:lvl7pPr>
            <a:lvl8pPr marL="1371600" algn="l" rtl="0" eaLnBrk="1" fontAlgn="base" hangingPunct="1">
              <a:spcBef>
                <a:spcPct val="0"/>
              </a:spcBef>
              <a:spcAft>
                <a:spcPct val="0"/>
              </a:spcAft>
              <a:defRPr sz="3200" b="1">
                <a:solidFill>
                  <a:schemeClr val="tx1"/>
                </a:solidFill>
                <a:latin typeface="Arial" pitchFamily="34" charset="0"/>
              </a:defRPr>
            </a:lvl8pPr>
            <a:lvl9pPr marL="1828800" algn="l" rtl="0" eaLnBrk="1" fontAlgn="base" hangingPunct="1">
              <a:spcBef>
                <a:spcPct val="0"/>
              </a:spcBef>
              <a:spcAft>
                <a:spcPct val="0"/>
              </a:spcAft>
              <a:defRPr sz="3200" b="1">
                <a:solidFill>
                  <a:schemeClr val="tx1"/>
                </a:solidFill>
                <a:latin typeface="Arial" pitchFamily="34" charset="0"/>
              </a:defRPr>
            </a:lvl9pPr>
          </a:lstStyle>
          <a:p>
            <a:r>
              <a:rPr lang="en-US" sz="4000" dirty="0"/>
              <a:t>THANK YOU</a:t>
            </a:r>
          </a:p>
        </p:txBody>
      </p:sp>
      <p:sp>
        <p:nvSpPr>
          <p:cNvPr id="42" name="Title 3">
            <a:extLst>
              <a:ext uri="{FF2B5EF4-FFF2-40B4-BE49-F238E27FC236}">
                <a16:creationId xmlns:a16="http://schemas.microsoft.com/office/drawing/2014/main" id="{91D7CAA3-8892-806F-6018-EF449402D97B}"/>
              </a:ext>
            </a:extLst>
          </p:cNvPr>
          <p:cNvSpPr>
            <a:spLocks noGrp="1"/>
          </p:cNvSpPr>
          <p:nvPr>
            <p:ph type="title"/>
          </p:nvPr>
        </p:nvSpPr>
        <p:spPr>
          <a:xfrm>
            <a:off x="760412" y="1600200"/>
            <a:ext cx="2360613" cy="411162"/>
          </a:xfrm>
        </p:spPr>
        <p:txBody>
          <a:bodyPr>
            <a:normAutofit fontScale="90000"/>
          </a:bodyPr>
          <a:lstStyle/>
          <a:p>
            <a:r>
              <a:rPr lang="en-US" altLang="en-US" dirty="0"/>
              <a:t>Contact</a:t>
            </a:r>
          </a:p>
        </p:txBody>
      </p:sp>
      <p:grpSp>
        <p:nvGrpSpPr>
          <p:cNvPr id="8" name="Group 7">
            <a:extLst>
              <a:ext uri="{FF2B5EF4-FFF2-40B4-BE49-F238E27FC236}">
                <a16:creationId xmlns:a16="http://schemas.microsoft.com/office/drawing/2014/main" id="{0EDBC5FD-27C9-B1EC-F095-F464A2CB8B1B}"/>
              </a:ext>
            </a:extLst>
          </p:cNvPr>
          <p:cNvGrpSpPr/>
          <p:nvPr/>
        </p:nvGrpSpPr>
        <p:grpSpPr>
          <a:xfrm>
            <a:off x="8224694" y="2193924"/>
            <a:ext cx="2854196" cy="4137239"/>
            <a:chOff x="7904096" y="2212055"/>
            <a:chExt cx="2854196" cy="4137239"/>
          </a:xfrm>
        </p:grpSpPr>
        <p:sp>
          <p:nvSpPr>
            <p:cNvPr id="36" name="Oval 35">
              <a:hlinkClick r:id="rId4"/>
              <a:extLst>
                <a:ext uri="{FF2B5EF4-FFF2-40B4-BE49-F238E27FC236}">
                  <a16:creationId xmlns:a16="http://schemas.microsoft.com/office/drawing/2014/main" id="{65635B20-9279-7955-B037-A433B8510F5A}"/>
                </a:ext>
              </a:extLst>
            </p:cNvPr>
            <p:cNvSpPr/>
            <p:nvPr/>
          </p:nvSpPr>
          <p:spPr>
            <a:xfrm>
              <a:off x="7904096" y="2212055"/>
              <a:ext cx="2340130" cy="2340130"/>
            </a:xfrm>
            <a:prstGeom prst="ellipse">
              <a:avLst/>
            </a:prstGeom>
            <a:blipFill dpi="0" rotWithShape="1">
              <a:blip r:embed="rId5"/>
              <a:srcRect/>
              <a:stretch>
                <a:fillRect l="-1000" t="-6000" r="-2000" b="-20000"/>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sp>
          <p:nvSpPr>
            <p:cNvPr id="37" name="object 8">
              <a:extLst>
                <a:ext uri="{FF2B5EF4-FFF2-40B4-BE49-F238E27FC236}">
                  <a16:creationId xmlns:a16="http://schemas.microsoft.com/office/drawing/2014/main" id="{CED24F75-75F0-99C6-CAE8-DC1DEB2FFBBD}"/>
                </a:ext>
              </a:extLst>
            </p:cNvPr>
            <p:cNvSpPr txBox="1"/>
            <p:nvPr/>
          </p:nvSpPr>
          <p:spPr>
            <a:xfrm>
              <a:off x="7904096" y="4731766"/>
              <a:ext cx="2854196" cy="1617528"/>
            </a:xfrm>
            <a:prstGeom prst="rect">
              <a:avLst/>
            </a:prstGeom>
          </p:spPr>
          <p:txBody>
            <a:bodyPr vert="horz" wrap="square" lIns="0" tIns="16925" rIns="0" bIns="0" rtlCol="0">
              <a:spAutoFit/>
            </a:bodyPr>
            <a:lstStyle/>
            <a:p>
              <a:pPr marL="16924">
                <a:spcBef>
                  <a:spcPts val="133"/>
                </a:spcBef>
              </a:pPr>
              <a:r>
                <a:rPr lang="en-US" sz="2000" b="1" spc="-7" dirty="0">
                  <a:solidFill>
                    <a:srgbClr val="ADC537"/>
                  </a:solidFill>
                  <a:latin typeface="Arial"/>
                  <a:cs typeface="Calibri"/>
                </a:rPr>
                <a:t>Iman</a:t>
              </a:r>
              <a:br>
                <a:rPr lang="en-US" sz="2000" b="1" spc="-7" dirty="0">
                  <a:solidFill>
                    <a:srgbClr val="ADC537"/>
                  </a:solidFill>
                  <a:latin typeface="Arial"/>
                  <a:cs typeface="Calibri"/>
                </a:rPr>
              </a:br>
              <a:r>
                <a:rPr lang="en-US" sz="2000" b="1" spc="-7" dirty="0">
                  <a:solidFill>
                    <a:schemeClr val="bg1">
                      <a:lumMod val="65000"/>
                    </a:schemeClr>
                  </a:solidFill>
                  <a:latin typeface="Arial"/>
                  <a:cs typeface="Calibri"/>
                </a:rPr>
                <a:t>Hosseini</a:t>
              </a:r>
              <a:endParaRPr lang="en-US" sz="2000" dirty="0">
                <a:solidFill>
                  <a:schemeClr val="bg1">
                    <a:lumMod val="65000"/>
                  </a:schemeClr>
                </a:solidFill>
                <a:latin typeface="Arial"/>
                <a:cs typeface="Calibri"/>
              </a:endParaRPr>
            </a:p>
            <a:p>
              <a:pPr marL="16924">
                <a:spcBef>
                  <a:spcPts val="7"/>
                </a:spcBef>
              </a:pPr>
              <a:r>
                <a:rPr lang="en-US" sz="1600" spc="-7" dirty="0">
                  <a:solidFill>
                    <a:srgbClr val="0D0D0D"/>
                  </a:solidFill>
                  <a:latin typeface="Arial"/>
                  <a:cs typeface="Calibri"/>
                </a:rPr>
                <a:t>Associate</a:t>
              </a:r>
              <a:br>
                <a:rPr lang="en-US" sz="1600" spc="-7" dirty="0">
                  <a:solidFill>
                    <a:srgbClr val="0D0D0D"/>
                  </a:solidFill>
                  <a:latin typeface="Arial"/>
                  <a:cs typeface="Calibri"/>
                </a:rPr>
              </a:br>
              <a:endParaRPr lang="en-US" sz="1600" spc="-7" dirty="0">
                <a:solidFill>
                  <a:srgbClr val="0D0D0D"/>
                </a:solidFill>
                <a:latin typeface="Arial"/>
                <a:cs typeface="Calibri"/>
              </a:endParaRPr>
            </a:p>
            <a:p>
              <a:pPr marL="16924">
                <a:spcBef>
                  <a:spcPts val="7"/>
                </a:spcBef>
              </a:pPr>
              <a:r>
                <a:rPr sz="1600" b="1" spc="-7" dirty="0">
                  <a:solidFill>
                    <a:srgbClr val="64C9D6"/>
                  </a:solidFill>
                  <a:latin typeface="Arial"/>
                  <a:cs typeface="Calibri"/>
                </a:rPr>
                <a:t>T:</a:t>
              </a:r>
              <a:r>
                <a:rPr lang="en-CA" sz="1600" b="1" spc="-7" dirty="0">
                  <a:solidFill>
                    <a:srgbClr val="64C9D6"/>
                  </a:solidFill>
                  <a:latin typeface="Arial"/>
                  <a:cs typeface="Calibri"/>
                </a:rPr>
                <a:t> </a:t>
              </a:r>
              <a:r>
                <a:rPr lang="en-US" sz="1600" b="0" i="0" dirty="0">
                  <a:solidFill>
                    <a:srgbClr val="444444"/>
                  </a:solidFill>
                  <a:effectLst/>
                  <a:latin typeface="Arial" panose="020B0604020202020204" pitchFamily="34" charset="0"/>
                </a:rPr>
                <a:t>604 484 1725</a:t>
              </a:r>
              <a:endParaRPr lang="en-US" sz="1600" i="0" dirty="0">
                <a:solidFill>
                  <a:srgbClr val="444444"/>
                </a:solidFill>
                <a:effectLst/>
                <a:latin typeface="Arial" panose="020B0604020202020204" pitchFamily="34" charset="0"/>
              </a:endParaRPr>
            </a:p>
            <a:p>
              <a:pPr marL="16924">
                <a:spcBef>
                  <a:spcPts val="7"/>
                </a:spcBef>
              </a:pPr>
              <a:r>
                <a:rPr lang="en-US" sz="1600" dirty="0">
                  <a:solidFill>
                    <a:srgbClr val="444444"/>
                  </a:solidFill>
                  <a:latin typeface="Arial"/>
                  <a:hlinkClick r:id="rId6"/>
                </a:rPr>
                <a:t>ihosseini@ahbl.ca</a:t>
              </a:r>
              <a:r>
                <a:rPr lang="en-US" sz="1600" dirty="0">
                  <a:solidFill>
                    <a:srgbClr val="444444"/>
                  </a:solidFill>
                  <a:latin typeface="Arial"/>
                </a:rPr>
                <a:t> </a:t>
              </a:r>
              <a:endParaRPr lang="en-US" sz="1600" dirty="0">
                <a:solidFill>
                  <a:prstClr val="black"/>
                </a:solidFill>
                <a:latin typeface="Arial"/>
                <a:cs typeface="Calibri"/>
              </a:endParaRPr>
            </a:p>
          </p:txBody>
        </p:sp>
      </p:grpSp>
      <p:grpSp>
        <p:nvGrpSpPr>
          <p:cNvPr id="11" name="Group 10">
            <a:extLst>
              <a:ext uri="{FF2B5EF4-FFF2-40B4-BE49-F238E27FC236}">
                <a16:creationId xmlns:a16="http://schemas.microsoft.com/office/drawing/2014/main" id="{ECC4C838-4A55-5E94-6BD9-AFEF2D5757F0}"/>
              </a:ext>
            </a:extLst>
          </p:cNvPr>
          <p:cNvGrpSpPr/>
          <p:nvPr/>
        </p:nvGrpSpPr>
        <p:grpSpPr>
          <a:xfrm>
            <a:off x="912812" y="2193924"/>
            <a:ext cx="2741612" cy="4312314"/>
            <a:chOff x="647828" y="2193924"/>
            <a:chExt cx="2741612" cy="4312314"/>
          </a:xfrm>
        </p:grpSpPr>
        <p:pic>
          <p:nvPicPr>
            <p:cNvPr id="2" name="Picture 1" descr="A person in a suit and tie&#10;&#10;Description automatically generated with medium confidence">
              <a:extLst>
                <a:ext uri="{FF2B5EF4-FFF2-40B4-BE49-F238E27FC236}">
                  <a16:creationId xmlns:a16="http://schemas.microsoft.com/office/drawing/2014/main" id="{9932EB1F-04EA-9FB1-5407-EBC6DCCAE49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65" t="3500" r="4681" b="23414"/>
            <a:stretch/>
          </p:blipFill>
          <p:spPr>
            <a:xfrm>
              <a:off x="762835" y="2193924"/>
              <a:ext cx="2265239" cy="2358261"/>
            </a:xfrm>
            <a:prstGeom prst="ellipse">
              <a:avLst/>
            </a:prstGeom>
          </p:spPr>
        </p:pic>
        <p:sp>
          <p:nvSpPr>
            <p:cNvPr id="5" name="TextBox 4">
              <a:extLst>
                <a:ext uri="{FF2B5EF4-FFF2-40B4-BE49-F238E27FC236}">
                  <a16:creationId xmlns:a16="http://schemas.microsoft.com/office/drawing/2014/main" id="{70D0BD15-32EE-04A4-3139-9EDE73E04926}"/>
                </a:ext>
              </a:extLst>
            </p:cNvPr>
            <p:cNvSpPr txBox="1"/>
            <p:nvPr/>
          </p:nvSpPr>
          <p:spPr>
            <a:xfrm>
              <a:off x="647828" y="4782689"/>
              <a:ext cx="2741612" cy="1723549"/>
            </a:xfrm>
            <a:prstGeom prst="rect">
              <a:avLst/>
            </a:prstGeom>
            <a:noFill/>
          </p:spPr>
          <p:txBody>
            <a:bodyPr wrap="square">
              <a:spAutoFit/>
            </a:bodyPr>
            <a:lstStyle/>
            <a:p>
              <a:pPr marL="16924" marR="0" lvl="0" indent="0" algn="l" defTabSz="914400" rtl="0" eaLnBrk="1" fontAlgn="base" latinLnBrk="0" hangingPunct="1">
                <a:lnSpc>
                  <a:spcPct val="100000"/>
                </a:lnSpc>
                <a:spcBef>
                  <a:spcPts val="133"/>
                </a:spcBef>
                <a:spcAft>
                  <a:spcPct val="0"/>
                </a:spcAft>
                <a:buClrTx/>
                <a:buSzTx/>
                <a:buFontTx/>
                <a:buNone/>
                <a:tabLst/>
                <a:defRPr/>
              </a:pPr>
              <a:r>
                <a:rPr kumimoji="0" lang="en-US" sz="2000" b="1" i="0" u="none" strike="noStrike" kern="1200" cap="none" spc="-7" normalizeH="0" baseline="0" noProof="0" dirty="0">
                  <a:ln>
                    <a:noFill/>
                  </a:ln>
                  <a:solidFill>
                    <a:srgbClr val="ADC537"/>
                  </a:solidFill>
                  <a:effectLst/>
                  <a:uLnTx/>
                  <a:uFillTx/>
                  <a:latin typeface="Arial"/>
                  <a:ea typeface="+mn-ea"/>
                  <a:cs typeface="Calibri"/>
                </a:rPr>
                <a:t>Michael</a:t>
              </a:r>
              <a:br>
                <a:rPr kumimoji="0" lang="en-US" sz="2000" b="1" i="0" u="none" strike="noStrike" kern="1200" cap="none" spc="-7" normalizeH="0" baseline="0" noProof="0" dirty="0">
                  <a:ln>
                    <a:noFill/>
                  </a:ln>
                  <a:solidFill>
                    <a:srgbClr val="ADC537"/>
                  </a:solidFill>
                  <a:effectLst/>
                  <a:uLnTx/>
                  <a:uFillTx/>
                  <a:latin typeface="Arial"/>
                  <a:ea typeface="+mn-ea"/>
                  <a:cs typeface="Calibri"/>
                </a:rPr>
              </a:br>
              <a:r>
                <a:rPr kumimoji="0" lang="en-US" sz="2000" b="1" i="0" u="none" strike="noStrike" kern="1200" cap="none" spc="-7" normalizeH="0" baseline="0" noProof="0" dirty="0">
                  <a:ln>
                    <a:noFill/>
                  </a:ln>
                  <a:solidFill>
                    <a:schemeClr val="bg1">
                      <a:lumMod val="65000"/>
                    </a:schemeClr>
                  </a:solidFill>
                  <a:effectLst/>
                  <a:uLnTx/>
                  <a:uFillTx/>
                  <a:latin typeface="Arial"/>
                  <a:ea typeface="+mn-ea"/>
                  <a:cs typeface="Calibri"/>
                </a:rPr>
                <a:t>Watt</a:t>
              </a:r>
              <a:endParaRPr kumimoji="0" lang="en-US" sz="2000" b="0" i="0" u="none" strike="noStrike" kern="1200" cap="none" spc="0" normalizeH="0" baseline="0" noProof="0" dirty="0">
                <a:ln>
                  <a:noFill/>
                </a:ln>
                <a:solidFill>
                  <a:schemeClr val="bg1">
                    <a:lumMod val="65000"/>
                  </a:schemeClr>
                </a:solidFill>
                <a:effectLst/>
                <a:uLnTx/>
                <a:uFillTx/>
                <a:latin typeface="Arial"/>
                <a:ea typeface="+mn-ea"/>
                <a:cs typeface="Calibri"/>
              </a:endParaRPr>
            </a:p>
            <a:p>
              <a:pPr marL="16924" marR="0" lvl="0" indent="0" algn="l" defTabSz="914400" rtl="0" eaLnBrk="1" fontAlgn="base" latinLnBrk="0" hangingPunct="1">
                <a:lnSpc>
                  <a:spcPct val="100000"/>
                </a:lnSpc>
                <a:spcBef>
                  <a:spcPts val="7"/>
                </a:spcBef>
                <a:spcAft>
                  <a:spcPct val="0"/>
                </a:spcAft>
                <a:buClrTx/>
                <a:buSzTx/>
                <a:buFontTx/>
                <a:buNone/>
                <a:tabLst/>
                <a:defRPr/>
              </a:pPr>
              <a:r>
                <a:rPr kumimoji="0" lang="en-US" sz="1600" b="0" i="0" u="none" strike="noStrike" kern="1200" cap="none" spc="-7" normalizeH="0" baseline="0" noProof="0" dirty="0">
                  <a:ln>
                    <a:noFill/>
                  </a:ln>
                  <a:solidFill>
                    <a:srgbClr val="0D0D0D"/>
                  </a:solidFill>
                  <a:effectLst/>
                  <a:uLnTx/>
                  <a:uFillTx/>
                  <a:latin typeface="Arial"/>
                  <a:ea typeface="+mn-ea"/>
                  <a:cs typeface="Calibri"/>
                </a:rPr>
                <a:t>Partner</a:t>
              </a:r>
              <a:br>
                <a:rPr kumimoji="0" lang="en-US" sz="1800" b="0" i="0" u="none" strike="noStrike" kern="1200" cap="none" spc="-7" normalizeH="0" baseline="0" noProof="0" dirty="0">
                  <a:ln>
                    <a:noFill/>
                  </a:ln>
                  <a:solidFill>
                    <a:srgbClr val="0D0D0D"/>
                  </a:solidFill>
                  <a:effectLst/>
                  <a:uLnTx/>
                  <a:uFillTx/>
                  <a:latin typeface="Arial"/>
                  <a:ea typeface="+mn-ea"/>
                  <a:cs typeface="Calibri"/>
                </a:rPr>
              </a:br>
              <a:endParaRPr kumimoji="0" lang="en-US" sz="1600" b="0" i="0" u="none" strike="noStrike" kern="1200" cap="none" spc="-7" normalizeH="0" baseline="0" noProof="0" dirty="0">
                <a:ln>
                  <a:noFill/>
                </a:ln>
                <a:solidFill>
                  <a:srgbClr val="0D0D0D"/>
                </a:solidFill>
                <a:effectLst/>
                <a:uLnTx/>
                <a:uFillTx/>
                <a:latin typeface="Arial"/>
                <a:ea typeface="+mn-ea"/>
                <a:cs typeface="Calibri"/>
              </a:endParaRPr>
            </a:p>
            <a:p>
              <a:pPr marL="16924" marR="0" lvl="0" indent="0" algn="l" defTabSz="914400" rtl="0" eaLnBrk="1" fontAlgn="base" latinLnBrk="0" hangingPunct="1">
                <a:lnSpc>
                  <a:spcPct val="100000"/>
                </a:lnSpc>
                <a:spcBef>
                  <a:spcPts val="7"/>
                </a:spcBef>
                <a:spcAft>
                  <a:spcPct val="0"/>
                </a:spcAft>
                <a:buClrTx/>
                <a:buSzTx/>
                <a:buFontTx/>
                <a:buNone/>
                <a:tabLst/>
                <a:defRPr/>
              </a:pPr>
              <a:r>
                <a:rPr kumimoji="0" lang="en-US" sz="1600" b="1" i="0" u="none" strike="noStrike" kern="1200" cap="none" spc="-7" normalizeH="0" baseline="0" noProof="0" dirty="0">
                  <a:ln>
                    <a:noFill/>
                  </a:ln>
                  <a:solidFill>
                    <a:srgbClr val="64C9D6"/>
                  </a:solidFill>
                  <a:effectLst/>
                  <a:uLnTx/>
                  <a:uFillTx/>
                  <a:latin typeface="Arial"/>
                  <a:ea typeface="+mn-ea"/>
                  <a:cs typeface="Calibri"/>
                </a:rPr>
                <a:t>T: </a:t>
              </a:r>
              <a:r>
                <a:rPr kumimoji="0" lang="en-US" sz="1600" b="0" i="0" u="none" strike="noStrike" kern="1200" cap="none" spc="0" normalizeH="0" baseline="0" noProof="0" dirty="0">
                  <a:ln>
                    <a:noFill/>
                  </a:ln>
                  <a:solidFill>
                    <a:srgbClr val="444444"/>
                  </a:solidFill>
                  <a:effectLst/>
                  <a:uLnTx/>
                  <a:uFillTx/>
                  <a:latin typeface="Arial"/>
                  <a:ea typeface="+mn-ea"/>
                  <a:cs typeface="Arial" pitchFamily="34" charset="0"/>
                </a:rPr>
                <a:t>604 484 1733</a:t>
              </a:r>
            </a:p>
            <a:p>
              <a:pPr marL="16924" marR="0" lvl="0" indent="0" algn="l" defTabSz="914400" rtl="0" eaLnBrk="1" fontAlgn="base" latinLnBrk="0" hangingPunct="1">
                <a:lnSpc>
                  <a:spcPct val="100000"/>
                </a:lnSpc>
                <a:spcBef>
                  <a:spcPts val="7"/>
                </a:spcBef>
                <a:spcAft>
                  <a:spcPct val="0"/>
                </a:spcAft>
                <a:buClrTx/>
                <a:buSzTx/>
                <a:buFontTx/>
                <a:buNone/>
                <a:tabLst/>
                <a:defRPr/>
              </a:pPr>
              <a:r>
                <a:rPr kumimoji="0" lang="en-US" sz="1600" i="0" u="none" strike="noStrike" kern="1200" cap="none" spc="0" normalizeH="0" baseline="0" noProof="0" dirty="0">
                  <a:ln>
                    <a:noFill/>
                  </a:ln>
                  <a:solidFill>
                    <a:srgbClr val="444444"/>
                  </a:solidFill>
                  <a:effectLst/>
                  <a:uLnTx/>
                  <a:uFillTx/>
                  <a:latin typeface="Arial"/>
                  <a:ea typeface="+mn-ea"/>
                  <a:cs typeface="Arial" pitchFamily="34" charset="0"/>
                  <a:hlinkClick r:id="rId8"/>
                </a:rPr>
                <a:t>mwatt@ahbl.ca</a:t>
              </a:r>
              <a:endParaRPr kumimoji="0" lang="en-US" sz="1600" i="0" u="none" strike="noStrike" kern="1200" cap="none" spc="0" normalizeH="0" baseline="0" noProof="0" dirty="0">
                <a:ln>
                  <a:noFill/>
                </a:ln>
                <a:solidFill>
                  <a:prstClr val="black"/>
                </a:solidFill>
                <a:effectLst/>
                <a:uLnTx/>
                <a:uFillTx/>
                <a:latin typeface="Arial"/>
                <a:ea typeface="+mn-ea"/>
                <a:cs typeface="Calibri"/>
              </a:endParaRPr>
            </a:p>
          </p:txBody>
        </p:sp>
      </p:grpSp>
      <p:grpSp>
        <p:nvGrpSpPr>
          <p:cNvPr id="10" name="Group 9">
            <a:extLst>
              <a:ext uri="{FF2B5EF4-FFF2-40B4-BE49-F238E27FC236}">
                <a16:creationId xmlns:a16="http://schemas.microsoft.com/office/drawing/2014/main" id="{56F9D5D0-4D5B-ED2B-CD61-AAE43F94EE70}"/>
              </a:ext>
            </a:extLst>
          </p:cNvPr>
          <p:cNvGrpSpPr/>
          <p:nvPr/>
        </p:nvGrpSpPr>
        <p:grpSpPr>
          <a:xfrm>
            <a:off x="4667314" y="2193924"/>
            <a:ext cx="2854196" cy="4188162"/>
            <a:chOff x="4189412" y="2212055"/>
            <a:chExt cx="2854196" cy="4188162"/>
          </a:xfrm>
        </p:grpSpPr>
        <p:sp>
          <p:nvSpPr>
            <p:cNvPr id="40" name="object 8">
              <a:extLst>
                <a:ext uri="{FF2B5EF4-FFF2-40B4-BE49-F238E27FC236}">
                  <a16:creationId xmlns:a16="http://schemas.microsoft.com/office/drawing/2014/main" id="{D9744410-A2C2-0D25-D892-F239B4A471AF}"/>
                </a:ext>
              </a:extLst>
            </p:cNvPr>
            <p:cNvSpPr txBox="1"/>
            <p:nvPr/>
          </p:nvSpPr>
          <p:spPr>
            <a:xfrm>
              <a:off x="4189412" y="4782689"/>
              <a:ext cx="2854196" cy="1617528"/>
            </a:xfrm>
            <a:prstGeom prst="rect">
              <a:avLst/>
            </a:prstGeom>
          </p:spPr>
          <p:txBody>
            <a:bodyPr vert="horz" wrap="square" lIns="0" tIns="16925" rIns="0" bIns="0" rtlCol="0">
              <a:spAutoFit/>
            </a:bodyPr>
            <a:lstStyle/>
            <a:p>
              <a:pPr marL="16924">
                <a:spcBef>
                  <a:spcPts val="133"/>
                </a:spcBef>
              </a:pPr>
              <a:r>
                <a:rPr lang="en-US" sz="2000" b="1" spc="-7" dirty="0">
                  <a:solidFill>
                    <a:srgbClr val="ADC537"/>
                  </a:solidFill>
                  <a:latin typeface="Arial"/>
                  <a:cs typeface="Calibri"/>
                </a:rPr>
                <a:t>Matthew </a:t>
              </a:r>
              <a:br>
                <a:rPr lang="en-US" sz="2000" b="1" spc="-7" dirty="0">
                  <a:solidFill>
                    <a:srgbClr val="ADC537"/>
                  </a:solidFill>
                  <a:latin typeface="Arial"/>
                  <a:cs typeface="Calibri"/>
                </a:rPr>
              </a:br>
              <a:r>
                <a:rPr lang="en-US" sz="2000" b="1" spc="-7" dirty="0">
                  <a:solidFill>
                    <a:schemeClr val="bg1">
                      <a:lumMod val="65000"/>
                    </a:schemeClr>
                  </a:solidFill>
                  <a:latin typeface="Arial"/>
                  <a:cs typeface="Calibri"/>
                </a:rPr>
                <a:t>Desmarais</a:t>
              </a:r>
              <a:endParaRPr lang="en-US" sz="2000" dirty="0">
                <a:solidFill>
                  <a:schemeClr val="bg1">
                    <a:lumMod val="65000"/>
                  </a:schemeClr>
                </a:solidFill>
                <a:latin typeface="Arial"/>
                <a:cs typeface="Calibri"/>
              </a:endParaRPr>
            </a:p>
            <a:p>
              <a:pPr marL="16924">
                <a:spcBef>
                  <a:spcPts val="7"/>
                </a:spcBef>
              </a:pPr>
              <a:r>
                <a:rPr lang="en-US" sz="1600" spc="-7" dirty="0">
                  <a:solidFill>
                    <a:srgbClr val="0D0D0D"/>
                  </a:solidFill>
                  <a:latin typeface="Arial"/>
                  <a:cs typeface="Calibri"/>
                </a:rPr>
                <a:t>Associate</a:t>
              </a:r>
              <a:br>
                <a:rPr lang="en-US" sz="1600" spc="-7" dirty="0">
                  <a:solidFill>
                    <a:srgbClr val="0D0D0D"/>
                  </a:solidFill>
                  <a:latin typeface="Arial"/>
                  <a:cs typeface="Calibri"/>
                </a:rPr>
              </a:br>
              <a:endParaRPr lang="en-US" sz="1600" spc="-7" dirty="0">
                <a:solidFill>
                  <a:srgbClr val="0D0D0D"/>
                </a:solidFill>
                <a:latin typeface="Arial"/>
                <a:cs typeface="Calibri"/>
              </a:endParaRPr>
            </a:p>
            <a:p>
              <a:pPr marL="16924">
                <a:spcBef>
                  <a:spcPts val="7"/>
                </a:spcBef>
              </a:pPr>
              <a:r>
                <a:rPr sz="1600" b="1" spc="-7" dirty="0">
                  <a:solidFill>
                    <a:srgbClr val="64C9D6"/>
                  </a:solidFill>
                  <a:latin typeface="Arial"/>
                  <a:cs typeface="Calibri"/>
                </a:rPr>
                <a:t>T:</a:t>
              </a:r>
              <a:r>
                <a:rPr lang="en-CA" sz="1600" b="1" spc="-7" dirty="0">
                  <a:solidFill>
                    <a:srgbClr val="64C9D6"/>
                  </a:solidFill>
                  <a:latin typeface="Arial"/>
                  <a:cs typeface="Calibri"/>
                </a:rPr>
                <a:t> </a:t>
              </a:r>
              <a:r>
                <a:rPr lang="en-US" sz="1600" dirty="0">
                  <a:solidFill>
                    <a:srgbClr val="444444"/>
                  </a:solidFill>
                  <a:latin typeface="Arial"/>
                </a:rPr>
                <a:t>604 484 1767</a:t>
              </a:r>
              <a:br>
                <a:rPr lang="en-US" sz="1600" dirty="0">
                  <a:solidFill>
                    <a:srgbClr val="444444"/>
                  </a:solidFill>
                  <a:latin typeface="Arial"/>
                </a:rPr>
              </a:br>
              <a:r>
                <a:rPr lang="en-US" sz="1600" dirty="0">
                  <a:solidFill>
                    <a:srgbClr val="444444"/>
                  </a:solidFill>
                  <a:latin typeface="Arial"/>
                  <a:hlinkClick r:id="rId9"/>
                </a:rPr>
                <a:t>mdesmarais@ahbl.ca</a:t>
              </a:r>
              <a:r>
                <a:rPr lang="en-US" sz="1600" dirty="0">
                  <a:solidFill>
                    <a:srgbClr val="444444"/>
                  </a:solidFill>
                  <a:latin typeface="Arial"/>
                </a:rPr>
                <a:t> </a:t>
              </a:r>
              <a:endParaRPr lang="en-US" sz="1600" dirty="0">
                <a:solidFill>
                  <a:prstClr val="black"/>
                </a:solidFill>
                <a:latin typeface="Arial"/>
                <a:cs typeface="Calibri"/>
              </a:endParaRPr>
            </a:p>
          </p:txBody>
        </p:sp>
        <p:sp>
          <p:nvSpPr>
            <p:cNvPr id="7" name="Oval 6">
              <a:extLst>
                <a:ext uri="{FF2B5EF4-FFF2-40B4-BE49-F238E27FC236}">
                  <a16:creationId xmlns:a16="http://schemas.microsoft.com/office/drawing/2014/main" id="{9655E402-C0E5-62CA-E325-E35B22F6F7B1}"/>
                </a:ext>
              </a:extLst>
            </p:cNvPr>
            <p:cNvSpPr/>
            <p:nvPr/>
          </p:nvSpPr>
          <p:spPr>
            <a:xfrm>
              <a:off x="4189412" y="2212055"/>
              <a:ext cx="2340130" cy="2340130"/>
            </a:xfrm>
            <a:prstGeom prst="ellipse">
              <a:avLst/>
            </a:prstGeom>
            <a:blipFill dpi="0" rotWithShape="1">
              <a:blip r:embed="rId10"/>
              <a:srcRect/>
              <a:stretch>
                <a:fillRect l="-1000" t="-6000" r="-2000" b="-20000"/>
              </a:stretch>
            </a:blipFill>
            <a:ln w="381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grpSp>
    </p:spTree>
    <p:extLst>
      <p:ext uri="{BB962C8B-B14F-4D97-AF65-F5344CB8AC3E}">
        <p14:creationId xmlns:p14="http://schemas.microsoft.com/office/powerpoint/2010/main" val="2695097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552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967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B53F-1AEE-44E7-8649-D9C462EB6A81}"/>
              </a:ext>
            </a:extLst>
          </p:cNvPr>
          <p:cNvSpPr>
            <a:spLocks noGrp="1"/>
          </p:cNvSpPr>
          <p:nvPr>
            <p:ph type="title"/>
          </p:nvPr>
        </p:nvSpPr>
        <p:spPr>
          <a:xfrm>
            <a:off x="836612" y="4267200"/>
            <a:ext cx="10895251" cy="1905000"/>
          </a:xfrm>
        </p:spPr>
        <p: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4300" i="0" dirty="0">
                <a:solidFill>
                  <a:srgbClr val="000000"/>
                </a:solidFill>
                <a:effectLst/>
                <a:latin typeface="Arial" panose="020B0604020202020204" pitchFamily="34" charset="0"/>
              </a:rPr>
              <a:t>Canada – Federal</a:t>
            </a:r>
          </a:p>
        </p:txBody>
      </p:sp>
      <p:pic>
        <p:nvPicPr>
          <p:cNvPr id="3078" name="Picture 6" descr="Canada map Icon - Free PNG &amp; SVG 2403990 - Noun Project">
            <a:extLst>
              <a:ext uri="{FF2B5EF4-FFF2-40B4-BE49-F238E27FC236}">
                <a16:creationId xmlns:a16="http://schemas.microsoft.com/office/drawing/2014/main" id="{3094B4BC-15D9-220D-A293-71E06FFFB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8812" y="3124200"/>
            <a:ext cx="3276599" cy="327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56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DFFE-E02F-4ED9-ACBE-536ECC1324EA}"/>
              </a:ext>
            </a:extLst>
          </p:cNvPr>
          <p:cNvSpPr>
            <a:spLocks noGrp="1"/>
          </p:cNvSpPr>
          <p:nvPr>
            <p:ph type="title"/>
          </p:nvPr>
        </p:nvSpPr>
        <p:spPr/>
        <p:txBody>
          <a:bodyPr/>
          <a:lstStyle/>
          <a:p>
            <a:r>
              <a:rPr lang="en-CA" sz="4000" dirty="0"/>
              <a:t>Canada – Federal</a:t>
            </a:r>
            <a:endParaRPr lang="en-US" sz="4000" dirty="0"/>
          </a:p>
        </p:txBody>
      </p:sp>
      <p:sp>
        <p:nvSpPr>
          <p:cNvPr id="3" name="Content Placeholder 2">
            <a:extLst>
              <a:ext uri="{FF2B5EF4-FFF2-40B4-BE49-F238E27FC236}">
                <a16:creationId xmlns:a16="http://schemas.microsoft.com/office/drawing/2014/main" id="{94DB0E55-3EC2-4D44-989E-30FE1DB59E19}"/>
              </a:ext>
            </a:extLst>
          </p:cNvPr>
          <p:cNvSpPr>
            <a:spLocks noGrp="1"/>
          </p:cNvSpPr>
          <p:nvPr>
            <p:ph idx="1"/>
          </p:nvPr>
        </p:nvSpPr>
        <p:spPr>
          <a:xfrm>
            <a:off x="630666" y="1616076"/>
            <a:ext cx="10969625" cy="4830323"/>
          </a:xfrm>
        </p:spPr>
        <p:txBody>
          <a:bodyPr>
            <a:normAutofit/>
          </a:bodyPr>
          <a:lstStyle/>
          <a:p>
            <a:pPr marL="0" marR="0">
              <a:spcBef>
                <a:spcPts val="0"/>
              </a:spcBef>
              <a:spcAft>
                <a:spcPts val="0"/>
              </a:spcAft>
            </a:pPr>
            <a:r>
              <a:rPr lang="en-US" i="1" dirty="0">
                <a:effectLst/>
                <a:latin typeface="Calibri" panose="020F0502020204030204" pitchFamily="34" charset="0"/>
                <a:ea typeface="Calibri" panose="020F0502020204030204" pitchFamily="34" charset="0"/>
              </a:rPr>
              <a:t>Canada </a:t>
            </a:r>
            <a:r>
              <a:rPr lang="en-US" i="1" dirty="0" err="1">
                <a:effectLst/>
                <a:latin typeface="Calibri" panose="020F0502020204030204" pitchFamily="34" charset="0"/>
                <a:ea typeface="Calibri" panose="020F0502020204030204" pitchFamily="34" charset="0"/>
              </a:rPr>
              <a:t>Labour</a:t>
            </a:r>
            <a:r>
              <a:rPr lang="en-US" i="1" dirty="0">
                <a:effectLst/>
                <a:latin typeface="Calibri" panose="020F0502020204030204" pitchFamily="34" charset="0"/>
                <a:ea typeface="Calibri" panose="020F0502020204030204" pitchFamily="34" charset="0"/>
              </a:rPr>
              <a:t> Code</a:t>
            </a:r>
            <a:endParaRPr lang="en-US" dirty="0">
              <a:effectLst/>
              <a:latin typeface="Calibri" panose="020F0502020204030204" pitchFamily="34" charset="0"/>
              <a:ea typeface="Calibri" panose="020F0502020204030204" pitchFamily="34" charset="0"/>
            </a:endParaRPr>
          </a:p>
          <a:p>
            <a:pPr marL="571500" lvl="2" indent="0">
              <a:spcBef>
                <a:spcPts val="0"/>
              </a:spcBef>
              <a:spcAft>
                <a:spcPts val="0"/>
              </a:spcAft>
              <a:buNone/>
            </a:pPr>
            <a:r>
              <a:rPr lang="en-US" sz="2400" dirty="0">
                <a:latin typeface="Calibri" panose="020F0502020204030204" pitchFamily="34" charset="0"/>
                <a:ea typeface="Calibri" panose="020F0502020204030204" pitchFamily="34" charset="0"/>
              </a:rPr>
              <a:t>-W</a:t>
            </a:r>
            <a:r>
              <a:rPr lang="en-US" sz="2400" dirty="0">
                <a:effectLst/>
                <a:latin typeface="Calibri" panose="020F0502020204030204" pitchFamily="34" charset="0"/>
                <a:ea typeface="Calibri" panose="020F0502020204030204" pitchFamily="34" charset="0"/>
              </a:rPr>
              <a:t>ritten employment statement / Part III rights – July 9, 2023</a:t>
            </a:r>
          </a:p>
          <a:p>
            <a:pPr marL="0" marR="0" indent="0">
              <a:spcBef>
                <a:spcPts val="0"/>
              </a:spcBef>
              <a:spcAft>
                <a:spcPts val="0"/>
              </a:spcAft>
              <a:buNone/>
            </a:pPr>
            <a:r>
              <a:rPr lang="en-US" dirty="0">
                <a:effectLst/>
                <a:latin typeface="Calibri" panose="020F0502020204030204" pitchFamily="34" charset="0"/>
                <a:ea typeface="Calibri" panose="020F0502020204030204" pitchFamily="34" charset="0"/>
              </a:rPr>
              <a:t> </a:t>
            </a:r>
          </a:p>
          <a:p>
            <a:pPr marL="0" marR="0">
              <a:spcBef>
                <a:spcPts val="0"/>
              </a:spcBef>
              <a:spcAft>
                <a:spcPts val="0"/>
              </a:spcAft>
            </a:pPr>
            <a:r>
              <a:rPr lang="en-US" dirty="0">
                <a:effectLst/>
                <a:latin typeface="Calibri" panose="020F0502020204030204" pitchFamily="34" charset="0"/>
                <a:ea typeface="Calibri" panose="020F0502020204030204" pitchFamily="34" charset="0"/>
              </a:rPr>
              <a:t>Regulations made under the CLC</a:t>
            </a:r>
          </a:p>
          <a:p>
            <a:pPr marL="571500" lvl="2" indent="0">
              <a:spcBef>
                <a:spcPts val="0"/>
              </a:spcBef>
              <a:spcAft>
                <a:spcPts val="0"/>
              </a:spcAft>
              <a:buNone/>
            </a:pPr>
            <a:r>
              <a:rPr lang="en-US" sz="2400" dirty="0">
                <a:latin typeface="Calibri" panose="020F0502020204030204" pitchFamily="34" charset="0"/>
                <a:ea typeface="Calibri" panose="020F0502020204030204" pitchFamily="34" charset="0"/>
              </a:rPr>
              <a:t>-R</a:t>
            </a:r>
            <a:r>
              <a:rPr lang="en-US" sz="2400" dirty="0">
                <a:effectLst/>
                <a:latin typeface="Calibri" panose="020F0502020204030204" pitchFamily="34" charset="0"/>
                <a:ea typeface="Calibri" panose="020F0502020204030204" pitchFamily="34" charset="0"/>
              </a:rPr>
              <a:t>ecovery of work-related expenses/statement of employment – July 9, 2023</a:t>
            </a:r>
          </a:p>
          <a:p>
            <a:pPr marL="571500" lvl="2" indent="0">
              <a:spcBef>
                <a:spcPts val="0"/>
              </a:spcBef>
              <a:spcAft>
                <a:spcPts val="0"/>
              </a:spcAft>
              <a:buNone/>
            </a:pPr>
            <a:r>
              <a:rPr lang="en-US" sz="2400" dirty="0">
                <a:effectLst/>
                <a:latin typeface="Calibri" panose="020F0502020204030204" pitchFamily="34" charset="0"/>
                <a:ea typeface="Calibri" panose="020F0502020204030204" pitchFamily="34" charset="0"/>
              </a:rPr>
              <a:t>-OHS regulations – December 15, 2023</a:t>
            </a:r>
          </a:p>
          <a:p>
            <a:pPr marL="0" indent="0">
              <a:buNone/>
            </a:pPr>
            <a:endParaRPr lang="en-US" sz="2799" dirty="0"/>
          </a:p>
        </p:txBody>
      </p:sp>
    </p:spTree>
    <p:extLst>
      <p:ext uri="{BB962C8B-B14F-4D97-AF65-F5344CB8AC3E}">
        <p14:creationId xmlns:p14="http://schemas.microsoft.com/office/powerpoint/2010/main" val="4106134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B53F-1AEE-44E7-8649-D9C462EB6A81}"/>
              </a:ext>
            </a:extLst>
          </p:cNvPr>
          <p:cNvSpPr>
            <a:spLocks noGrp="1"/>
          </p:cNvSpPr>
          <p:nvPr>
            <p:ph type="title"/>
          </p:nvPr>
        </p:nvSpPr>
        <p:spPr>
          <a:xfrm>
            <a:off x="914161" y="4267200"/>
            <a:ext cx="10360501" cy="1371600"/>
          </a:xfrm>
        </p:spPr>
        <p:txBody>
          <a:bodyPr/>
          <a:lstStyle/>
          <a:p>
            <a:pPr marL="215900" marR="0" lvl="0" indent="0" algn="l" defTabSz="914400" rtl="0" eaLnBrk="1" fontAlgn="auto" latinLnBrk="0" hangingPunct="1">
              <a:lnSpc>
                <a:spcPct val="100000"/>
              </a:lnSpc>
              <a:spcBef>
                <a:spcPts val="725"/>
              </a:spcBef>
              <a:spcAft>
                <a:spcPts val="0"/>
              </a:spcAft>
              <a:buClrTx/>
              <a:buSzTx/>
              <a:buFontTx/>
              <a:buNone/>
              <a:tabLst/>
              <a:defRPr/>
            </a:pPr>
            <a:r>
              <a:rPr lang="en-US" sz="4300" i="0" dirty="0">
                <a:solidFill>
                  <a:srgbClr val="000000"/>
                </a:solidFill>
                <a:effectLst/>
                <a:latin typeface="Arial" panose="020B0604020202020204" pitchFamily="34" charset="0"/>
              </a:rPr>
              <a:t>Changing/Updating Contracts and Termination Provisions</a:t>
            </a:r>
          </a:p>
        </p:txBody>
      </p:sp>
    </p:spTree>
    <p:extLst>
      <p:ext uri="{BB962C8B-B14F-4D97-AF65-F5344CB8AC3E}">
        <p14:creationId xmlns:p14="http://schemas.microsoft.com/office/powerpoint/2010/main" val="1668500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40CD2-B419-A618-4C99-143312A82C05}"/>
              </a:ext>
            </a:extLst>
          </p:cNvPr>
          <p:cNvSpPr>
            <a:spLocks noGrp="1"/>
          </p:cNvSpPr>
          <p:nvPr>
            <p:ph type="title"/>
          </p:nvPr>
        </p:nvSpPr>
        <p:spPr/>
        <p:txBody>
          <a:bodyPr/>
          <a:lstStyle/>
          <a:p>
            <a:r>
              <a:rPr lang="en-US" dirty="0"/>
              <a:t>Overview: Changing/Updating Contracts</a:t>
            </a:r>
          </a:p>
        </p:txBody>
      </p:sp>
      <p:sp>
        <p:nvSpPr>
          <p:cNvPr id="3" name="Content Placeholder 2">
            <a:extLst>
              <a:ext uri="{FF2B5EF4-FFF2-40B4-BE49-F238E27FC236}">
                <a16:creationId xmlns:a16="http://schemas.microsoft.com/office/drawing/2014/main" id="{2BDE76AB-AB3E-F0E1-069A-09448E5A9638}"/>
              </a:ext>
            </a:extLst>
          </p:cNvPr>
          <p:cNvSpPr>
            <a:spLocks noGrp="1"/>
          </p:cNvSpPr>
          <p:nvPr>
            <p:ph sz="half" idx="1"/>
          </p:nvPr>
        </p:nvSpPr>
        <p:spPr>
          <a:xfrm>
            <a:off x="837981" y="1826042"/>
            <a:ext cx="10636654" cy="4350205"/>
          </a:xfrm>
        </p:spPr>
        <p:txBody>
          <a:bodyPr>
            <a:normAutofit/>
          </a:bodyPr>
          <a:lstStyle/>
          <a:p>
            <a:r>
              <a:rPr lang="en-US" dirty="0"/>
              <a:t>Employers cannot make unilateral changes to employment contracts. </a:t>
            </a:r>
          </a:p>
          <a:p>
            <a:r>
              <a:rPr lang="en-US" dirty="0"/>
              <a:t>Employers must provide consideration to make amendments to existing employment agreements. Simply put, </a:t>
            </a:r>
            <a:r>
              <a:rPr lang="en-US" b="0" i="0" dirty="0">
                <a:effectLst/>
              </a:rPr>
              <a:t>modification of a pre-existing contract will not be enforced unless there is further benefit to both parties.</a:t>
            </a:r>
            <a:endParaRPr lang="en-US" dirty="0"/>
          </a:p>
          <a:p>
            <a:r>
              <a:rPr lang="en-US" dirty="0"/>
              <a:t>The </a:t>
            </a:r>
            <a:r>
              <a:rPr lang="en-US" i="1" dirty="0"/>
              <a:t>possibility </a:t>
            </a:r>
            <a:r>
              <a:rPr lang="en-US" dirty="0"/>
              <a:t>of receiving higher compensation/some other benefit is not sufficient consideration for an amended contract.</a:t>
            </a:r>
          </a:p>
          <a:p>
            <a:r>
              <a:rPr lang="en-US" dirty="0"/>
              <a:t>In amending termination provisions in an employment contract, c</a:t>
            </a:r>
            <a:r>
              <a:rPr lang="en-US" b="0" i="0" dirty="0">
                <a:effectLst/>
              </a:rPr>
              <a:t>ontinued employment alone is not enough to constitute fresh consideration. Something more is required in the form of forbearance or some other benefit or incentive to the employee.</a:t>
            </a:r>
            <a:endParaRPr lang="en-US" dirty="0"/>
          </a:p>
        </p:txBody>
      </p:sp>
    </p:spTree>
    <p:extLst>
      <p:ext uri="{BB962C8B-B14F-4D97-AF65-F5344CB8AC3E}">
        <p14:creationId xmlns:p14="http://schemas.microsoft.com/office/powerpoint/2010/main" val="3739577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2371900-0516-280C-8749-13526E9C2929}"/>
              </a:ext>
            </a:extLst>
          </p:cNvPr>
          <p:cNvSpPr/>
          <p:nvPr/>
        </p:nvSpPr>
        <p:spPr bwMode="auto">
          <a:xfrm>
            <a:off x="8778254" y="4702296"/>
            <a:ext cx="2056715" cy="1902402"/>
          </a:xfrm>
          <a:prstGeom prst="ellipse">
            <a:avLst/>
          </a:prstGeom>
          <a:solidFill>
            <a:srgbClr val="64C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p>
        </p:txBody>
      </p:sp>
      <p:sp>
        <p:nvSpPr>
          <p:cNvPr id="2" name="Title 1">
            <a:extLst>
              <a:ext uri="{FF2B5EF4-FFF2-40B4-BE49-F238E27FC236}">
                <a16:creationId xmlns:a16="http://schemas.microsoft.com/office/drawing/2014/main" id="{FAE98B38-7857-4BE3-00BE-5A6A73ABDE37}"/>
              </a:ext>
            </a:extLst>
          </p:cNvPr>
          <p:cNvSpPr>
            <a:spLocks noGrp="1"/>
          </p:cNvSpPr>
          <p:nvPr>
            <p:ph type="title"/>
          </p:nvPr>
        </p:nvSpPr>
        <p:spPr>
          <a:xfrm>
            <a:off x="609600" y="274638"/>
            <a:ext cx="10969625" cy="1143000"/>
          </a:xfrm>
        </p:spPr>
        <p:txBody>
          <a:bodyPr wrap="square" anchor="ctr">
            <a:normAutofit/>
          </a:bodyPr>
          <a:lstStyle/>
          <a:p>
            <a:r>
              <a:rPr lang="en-US" dirty="0"/>
              <a:t>Overview: Termination Provisions</a:t>
            </a:r>
          </a:p>
        </p:txBody>
      </p:sp>
      <p:sp>
        <p:nvSpPr>
          <p:cNvPr id="3" name="Content Placeholder 2">
            <a:extLst>
              <a:ext uri="{FF2B5EF4-FFF2-40B4-BE49-F238E27FC236}">
                <a16:creationId xmlns:a16="http://schemas.microsoft.com/office/drawing/2014/main" id="{1480D4E4-C07E-2A4F-6C17-45B998BFDF76}"/>
              </a:ext>
            </a:extLst>
          </p:cNvPr>
          <p:cNvSpPr>
            <a:spLocks noGrp="1"/>
          </p:cNvSpPr>
          <p:nvPr>
            <p:ph idx="1"/>
          </p:nvPr>
        </p:nvSpPr>
        <p:spPr>
          <a:xfrm>
            <a:off x="609441" y="1752601"/>
            <a:ext cx="10969943" cy="4373563"/>
          </a:xfrm>
        </p:spPr>
        <p:txBody>
          <a:bodyPr wrap="square" anchor="t">
            <a:normAutofit/>
          </a:bodyPr>
          <a:lstStyle/>
          <a:p>
            <a:r>
              <a:rPr lang="en-US" dirty="0"/>
              <a:t>Common law implies a term into employment contracts of indefinite duration that an employee will receive reasonable notice before being discharged without cause. </a:t>
            </a:r>
          </a:p>
          <a:p>
            <a:pPr marL="0" indent="0">
              <a:buNone/>
            </a:pPr>
            <a:endParaRPr lang="en-US" dirty="0"/>
          </a:p>
          <a:p>
            <a:r>
              <a:rPr lang="en-US" dirty="0"/>
              <a:t>However, as long as statutory requirements are not infringed, parties to an employment contract may prescribe the entitlements of the employee on termination. This can save employers a lot of money if done correctly. </a:t>
            </a:r>
          </a:p>
        </p:txBody>
      </p:sp>
      <p:pic>
        <p:nvPicPr>
          <p:cNvPr id="4" name="Picture 3">
            <a:extLst>
              <a:ext uri="{FF2B5EF4-FFF2-40B4-BE49-F238E27FC236}">
                <a16:creationId xmlns:a16="http://schemas.microsoft.com/office/drawing/2014/main" id="{F6CFDEC2-332D-D6A4-34C0-CB0837FCF1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4812" y="5065497"/>
            <a:ext cx="1176000" cy="1176000"/>
          </a:xfrm>
          <a:prstGeom prst="rect">
            <a:avLst/>
          </a:prstGeom>
        </p:spPr>
      </p:pic>
    </p:spTree>
    <p:extLst>
      <p:ext uri="{BB962C8B-B14F-4D97-AF65-F5344CB8AC3E}">
        <p14:creationId xmlns:p14="http://schemas.microsoft.com/office/powerpoint/2010/main" val="26513075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Office Theme">
  <a:themeElements>
    <a:clrScheme name="AHBL 2020 Presentation Deck">
      <a:dk1>
        <a:sysClr val="windowText" lastClr="000000"/>
      </a:dk1>
      <a:lt1>
        <a:srgbClr val="FFFFFF"/>
      </a:lt1>
      <a:dk2>
        <a:srgbClr val="64C9D6"/>
      </a:dk2>
      <a:lt2>
        <a:srgbClr val="FFFFFF"/>
      </a:lt2>
      <a:accent1>
        <a:srgbClr val="4F6128"/>
      </a:accent1>
      <a:accent2>
        <a:srgbClr val="76923C"/>
      </a:accent2>
      <a:accent3>
        <a:srgbClr val="9BBB59"/>
      </a:accent3>
      <a:accent4>
        <a:srgbClr val="C3D69B"/>
      </a:accent4>
      <a:accent5>
        <a:srgbClr val="D7E3BC"/>
      </a:accent5>
      <a:accent6>
        <a:srgbClr val="EBF1DD"/>
      </a:accent6>
      <a:hlink>
        <a:srgbClr val="64C9D6"/>
      </a:hlink>
      <a:folHlink>
        <a:srgbClr val="20717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1">
          <a:blip xmlns:r="http://schemas.openxmlformats.org/officeDocument/2006/relationships" r:embed="rId1"/>
          <a:srcRect/>
          <a:stretch>
            <a:fillRect l="-1000" t="-6000" r="-2000" b="-20000"/>
          </a:stretch>
        </a:blipFill>
        <a:ln w="38100">
          <a:noFill/>
        </a:ln>
      </a:spPr>
      <a:body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AHBL Powerpoint Template 2021</Template>
  <TotalTime>6105</TotalTime>
  <Words>2631</Words>
  <Application>Microsoft Office PowerPoint</Application>
  <PresentationFormat>Custom</PresentationFormat>
  <Paragraphs>272</Paragraphs>
  <Slides>42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 Black</vt:lpstr>
      <vt:lpstr>Calibri</vt:lpstr>
      <vt:lpstr>Pragmatica</vt:lpstr>
      <vt:lpstr>Proxima Nova</vt:lpstr>
      <vt:lpstr>Wingdings</vt:lpstr>
      <vt:lpstr>Office Theme</vt:lpstr>
      <vt:lpstr>AHBL Labour + employment Webinar employment contracts</vt:lpstr>
      <vt:lpstr>Today we will cover:</vt:lpstr>
      <vt:lpstr>British Columbia</vt:lpstr>
      <vt:lpstr>British Columbia</vt:lpstr>
      <vt:lpstr>Canada – Federal</vt:lpstr>
      <vt:lpstr>Canada – Federal</vt:lpstr>
      <vt:lpstr>Changing/Updating Contracts and Termination Provisions</vt:lpstr>
      <vt:lpstr>Overview: Changing/Updating Contracts</vt:lpstr>
      <vt:lpstr>Overview: Termination Provisions</vt:lpstr>
      <vt:lpstr>Overview: Unenforceable Termination Provisions</vt:lpstr>
      <vt:lpstr>The Changed Substratum Doctrine</vt:lpstr>
      <vt:lpstr>Why do we care about this Doctrine? </vt:lpstr>
      <vt:lpstr>Celestini v. Shoplogix, 2021 ONSC 3539  + Celestini v. Shoplogix, 2023 ONCA 131</vt:lpstr>
      <vt:lpstr>Facts</vt:lpstr>
      <vt:lpstr>Facts</vt:lpstr>
      <vt:lpstr>Trial Level Result</vt:lpstr>
      <vt:lpstr>Arguments on Appeal</vt:lpstr>
      <vt:lpstr>Appeal Result</vt:lpstr>
      <vt:lpstr>Main Takeaways from Celestini</vt:lpstr>
      <vt:lpstr>Restrictive covenants – use and enforceability</vt:lpstr>
      <vt:lpstr>Restrictive Covenants – Protect Legitimate Proprietary Interests</vt:lpstr>
      <vt:lpstr>Restrictive Covenants – Supplementing Common Law Duties</vt:lpstr>
      <vt:lpstr>Restrictive Covenants</vt:lpstr>
      <vt:lpstr>Non-compete – Statutory Prohibition in Ontario</vt:lpstr>
      <vt:lpstr>Non-compete – Commercial vs. Employment Context</vt:lpstr>
      <vt:lpstr>What Amounts to a Breach?</vt:lpstr>
      <vt:lpstr>Restrictive Covenants – Drafting Tips</vt:lpstr>
      <vt:lpstr>Restrictive Covenants – Pitfalls to Avoid</vt:lpstr>
      <vt:lpstr>Bonus and incentive pay claims on termination</vt:lpstr>
      <vt:lpstr>Dismissed Employee Entitled to Bonus and Incentive Pay?</vt:lpstr>
      <vt:lpstr>Matthews v. Ocean Nutrition Canada Limited, 2020 SCC 26</vt:lpstr>
      <vt:lpstr>Matthews v. Ocean Nutrition Canada Limited, 2020 SCC 26</vt:lpstr>
      <vt:lpstr>Matthews v. Ocean Nutrition Canada Limited, 2020 SCC 26</vt:lpstr>
      <vt:lpstr>Matthews v. Ocean Nutrition Canada Limited, 2020 SCC 26</vt:lpstr>
      <vt:lpstr>Application of Matthews in BC</vt:lpstr>
      <vt:lpstr>Shultz v. Prococious Technology Inc., dba Cleardent, 2022 BCSC 1420 </vt:lpstr>
      <vt:lpstr>Koski v. Terago Networks Inc., 2021 BCSC 117</vt:lpstr>
      <vt:lpstr>Q&amp;A SESSION</vt:lpstr>
      <vt:lpstr>HOUSEKEEPING</vt:lpstr>
      <vt:lpstr>Contact</vt:lpstr>
      <vt:lpstr>PowerPoint Presentation</vt:lpstr>
      <vt:lpstr>PowerPoint Presentation</vt:lpstr>
    </vt:vector>
  </TitlesOfParts>
  <Company>Alexander Holburn Beaudin &amp; Lang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 Allison</dc:creator>
  <cp:lastModifiedBy>GOVE, Molly</cp:lastModifiedBy>
  <cp:revision>151</cp:revision>
  <cp:lastPrinted>2022-02-08T17:42:47Z</cp:lastPrinted>
  <dcterms:created xsi:type="dcterms:W3CDTF">2021-05-21T19:16:14Z</dcterms:created>
  <dcterms:modified xsi:type="dcterms:W3CDTF">2023-05-31T17:40:41Z</dcterms:modified>
</cp:coreProperties>
</file>