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5"/>
  </p:notesMasterIdLst>
  <p:handoutMasterIdLst>
    <p:handoutMasterId r:id="rId46"/>
  </p:handoutMasterIdLst>
  <p:sldIdLst>
    <p:sldId id="499" r:id="rId5"/>
    <p:sldId id="265" r:id="rId6"/>
    <p:sldId id="550" r:id="rId7"/>
    <p:sldId id="506" r:id="rId8"/>
    <p:sldId id="294" r:id="rId9"/>
    <p:sldId id="539" r:id="rId10"/>
    <p:sldId id="554" r:id="rId11"/>
    <p:sldId id="544" r:id="rId12"/>
    <p:sldId id="542" r:id="rId13"/>
    <p:sldId id="493" r:id="rId14"/>
    <p:sldId id="521" r:id="rId15"/>
    <p:sldId id="522" r:id="rId16"/>
    <p:sldId id="525" r:id="rId17"/>
    <p:sldId id="523" r:id="rId18"/>
    <p:sldId id="551" r:id="rId19"/>
    <p:sldId id="494" r:id="rId20"/>
    <p:sldId id="529" r:id="rId21"/>
    <p:sldId id="528" r:id="rId22"/>
    <p:sldId id="526" r:id="rId23"/>
    <p:sldId id="527" r:id="rId24"/>
    <p:sldId id="496" r:id="rId25"/>
    <p:sldId id="546" r:id="rId26"/>
    <p:sldId id="547" r:id="rId27"/>
    <p:sldId id="548" r:id="rId28"/>
    <p:sldId id="553" r:id="rId29"/>
    <p:sldId id="552" r:id="rId30"/>
    <p:sldId id="545" r:id="rId31"/>
    <p:sldId id="293" r:id="rId32"/>
    <p:sldId id="530" r:id="rId33"/>
    <p:sldId id="531" r:id="rId34"/>
    <p:sldId id="532" r:id="rId35"/>
    <p:sldId id="533" r:id="rId36"/>
    <p:sldId id="535" r:id="rId37"/>
    <p:sldId id="536" r:id="rId38"/>
    <p:sldId id="534" r:id="rId39"/>
    <p:sldId id="299" r:id="rId40"/>
    <p:sldId id="437" r:id="rId41"/>
    <p:sldId id="282" r:id="rId42"/>
    <p:sldId id="263" r:id="rId43"/>
    <p:sldId id="262" r:id="rId44"/>
  </p:sldIdLst>
  <p:sldSz cx="12188825"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C537"/>
    <a:srgbClr val="E1E1E1"/>
    <a:srgbClr val="64C9D6"/>
    <a:srgbClr val="0075BE"/>
    <a:srgbClr val="2B77AB"/>
    <a:srgbClr val="37759F"/>
    <a:srgbClr val="3E7FB4"/>
    <a:srgbClr val="4185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22" autoAdjust="0"/>
    <p:restoredTop sz="86845" autoAdjust="0"/>
  </p:normalViewPr>
  <p:slideViewPr>
    <p:cSldViewPr>
      <p:cViewPr varScale="1">
        <p:scale>
          <a:sx n="95" d="100"/>
          <a:sy n="95" d="100"/>
        </p:scale>
        <p:origin x="372" y="90"/>
      </p:cViewPr>
      <p:guideLst>
        <p:guide orient="horz" pos="2160"/>
        <p:guide pos="3839"/>
      </p:guideLst>
    </p:cSldViewPr>
  </p:slideViewPr>
  <p:notesTextViewPr>
    <p:cViewPr>
      <p:scale>
        <a:sx n="1" d="1"/>
        <a:sy n="1" d="1"/>
      </p:scale>
      <p:origin x="0" y="0"/>
    </p:cViewPr>
  </p:notesTextViewPr>
  <p:notesViewPr>
    <p:cSldViewPr>
      <p:cViewPr varScale="1">
        <p:scale>
          <a:sx n="67" d="100"/>
          <a:sy n="67" d="100"/>
        </p:scale>
        <p:origin x="-2088"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62212E-2BBD-4D8B-930D-25B90168624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FB37161-C673-4FCB-B5A2-B9637952B5A0}">
      <dgm:prSet/>
      <dgm:spPr/>
      <dgm:t>
        <a:bodyPr/>
        <a:lstStyle/>
        <a:p>
          <a:r>
            <a:rPr lang="en-US" dirty="0"/>
            <a:t>Not all interpersonal conflict that is rude/thoughtless = bullying and harassment.</a:t>
          </a:r>
        </a:p>
      </dgm:t>
    </dgm:pt>
    <dgm:pt modelId="{BC33049E-3136-4814-B5CB-9F5FCD0CB700}" type="parTrans" cxnId="{984E22A7-C294-4BB4-9A1F-094B35ABF228}">
      <dgm:prSet/>
      <dgm:spPr/>
      <dgm:t>
        <a:bodyPr/>
        <a:lstStyle/>
        <a:p>
          <a:endParaRPr lang="en-US"/>
        </a:p>
      </dgm:t>
    </dgm:pt>
    <dgm:pt modelId="{B5E9C09B-563D-4286-99BD-643E577215C1}" type="sibTrans" cxnId="{984E22A7-C294-4BB4-9A1F-094B35ABF228}">
      <dgm:prSet/>
      <dgm:spPr/>
      <dgm:t>
        <a:bodyPr/>
        <a:lstStyle/>
        <a:p>
          <a:endParaRPr lang="en-US"/>
        </a:p>
      </dgm:t>
    </dgm:pt>
    <dgm:pt modelId="{4CF35149-4AB0-4F25-A080-A2CB7F6D922D}">
      <dgm:prSet/>
      <dgm:spPr/>
      <dgm:t>
        <a:bodyPr/>
        <a:lstStyle/>
        <a:p>
          <a:r>
            <a:rPr lang="en-US" dirty="0"/>
            <a:t>Employer’s investigation into a worker’s bullying and harassment complaint need not be perfect, but at the very least, must comply with the “reasonable steps”.</a:t>
          </a:r>
        </a:p>
      </dgm:t>
    </dgm:pt>
    <dgm:pt modelId="{59888E6A-B374-47D9-B9C5-1BE6BDE90E59}" type="parTrans" cxnId="{9435755D-1AC4-4A0A-8272-A2A266FC2CC5}">
      <dgm:prSet/>
      <dgm:spPr/>
      <dgm:t>
        <a:bodyPr/>
        <a:lstStyle/>
        <a:p>
          <a:endParaRPr lang="en-US"/>
        </a:p>
      </dgm:t>
    </dgm:pt>
    <dgm:pt modelId="{4CD9F641-B333-4371-8D13-B293B45C8774}" type="sibTrans" cxnId="{9435755D-1AC4-4A0A-8272-A2A266FC2CC5}">
      <dgm:prSet/>
      <dgm:spPr/>
      <dgm:t>
        <a:bodyPr/>
        <a:lstStyle/>
        <a:p>
          <a:endParaRPr lang="en-US"/>
        </a:p>
      </dgm:t>
    </dgm:pt>
    <dgm:pt modelId="{93003F35-AE59-4525-9F96-15F36C9285D1}" type="pres">
      <dgm:prSet presAssocID="{9962212E-2BBD-4D8B-930D-25B901686245}" presName="root" presStyleCnt="0">
        <dgm:presLayoutVars>
          <dgm:dir/>
          <dgm:resizeHandles val="exact"/>
        </dgm:presLayoutVars>
      </dgm:prSet>
      <dgm:spPr/>
    </dgm:pt>
    <dgm:pt modelId="{CDD59D1A-4B0F-49F7-8FDA-1F8A2E61F5AA}" type="pres">
      <dgm:prSet presAssocID="{2FB37161-C673-4FCB-B5A2-B9637952B5A0}" presName="compNode" presStyleCnt="0"/>
      <dgm:spPr/>
    </dgm:pt>
    <dgm:pt modelId="{9EE3E119-0C53-450B-8277-A008827B2779}" type="pres">
      <dgm:prSet presAssocID="{2FB37161-C673-4FCB-B5A2-B9637952B5A0}" presName="bgRect" presStyleLbl="bgShp" presStyleIdx="0" presStyleCnt="2"/>
      <dgm:spPr/>
    </dgm:pt>
    <dgm:pt modelId="{30F3F84F-79F3-4EAF-BB89-C6807441AE25}" type="pres">
      <dgm:prSet presAssocID="{2FB37161-C673-4FCB-B5A2-B9637952B5A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ngry Face with Solid Fill"/>
        </a:ext>
      </dgm:extLst>
    </dgm:pt>
    <dgm:pt modelId="{6556DDBA-BCAF-4841-B878-B21831976EF8}" type="pres">
      <dgm:prSet presAssocID="{2FB37161-C673-4FCB-B5A2-B9637952B5A0}" presName="spaceRect" presStyleCnt="0"/>
      <dgm:spPr/>
    </dgm:pt>
    <dgm:pt modelId="{B1F0A862-D49A-49A3-B16C-A56BFB223695}" type="pres">
      <dgm:prSet presAssocID="{2FB37161-C673-4FCB-B5A2-B9637952B5A0}" presName="parTx" presStyleLbl="revTx" presStyleIdx="0" presStyleCnt="2">
        <dgm:presLayoutVars>
          <dgm:chMax val="0"/>
          <dgm:chPref val="0"/>
        </dgm:presLayoutVars>
      </dgm:prSet>
      <dgm:spPr/>
    </dgm:pt>
    <dgm:pt modelId="{72BDCC9B-71E4-4F52-B3C4-2CA8971F4F59}" type="pres">
      <dgm:prSet presAssocID="{B5E9C09B-563D-4286-99BD-643E577215C1}" presName="sibTrans" presStyleCnt="0"/>
      <dgm:spPr/>
    </dgm:pt>
    <dgm:pt modelId="{A1D01461-BE19-4250-8447-910B43E540E7}" type="pres">
      <dgm:prSet presAssocID="{4CF35149-4AB0-4F25-A080-A2CB7F6D922D}" presName="compNode" presStyleCnt="0"/>
      <dgm:spPr/>
    </dgm:pt>
    <dgm:pt modelId="{565A177E-6B7F-4861-A478-D6BB5EC7783B}" type="pres">
      <dgm:prSet presAssocID="{4CF35149-4AB0-4F25-A080-A2CB7F6D922D}" presName="bgRect" presStyleLbl="bgShp" presStyleIdx="1" presStyleCnt="2"/>
      <dgm:spPr/>
    </dgm:pt>
    <dgm:pt modelId="{4A434544-7F6F-4377-B33C-318D1A522653}" type="pres">
      <dgm:prSet presAssocID="{4CF35149-4AB0-4F25-A080-A2CB7F6D922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FB21BE59-D341-4693-9DAA-EC6FC4F7E82E}" type="pres">
      <dgm:prSet presAssocID="{4CF35149-4AB0-4F25-A080-A2CB7F6D922D}" presName="spaceRect" presStyleCnt="0"/>
      <dgm:spPr/>
    </dgm:pt>
    <dgm:pt modelId="{CCC9EE32-F4E3-4F53-8955-FD9423CB6272}" type="pres">
      <dgm:prSet presAssocID="{4CF35149-4AB0-4F25-A080-A2CB7F6D922D}" presName="parTx" presStyleLbl="revTx" presStyleIdx="1" presStyleCnt="2">
        <dgm:presLayoutVars>
          <dgm:chMax val="0"/>
          <dgm:chPref val="0"/>
        </dgm:presLayoutVars>
      </dgm:prSet>
      <dgm:spPr/>
    </dgm:pt>
  </dgm:ptLst>
  <dgm:cxnLst>
    <dgm:cxn modelId="{9435755D-1AC4-4A0A-8272-A2A266FC2CC5}" srcId="{9962212E-2BBD-4D8B-930D-25B901686245}" destId="{4CF35149-4AB0-4F25-A080-A2CB7F6D922D}" srcOrd="1" destOrd="0" parTransId="{59888E6A-B374-47D9-B9C5-1BE6BDE90E59}" sibTransId="{4CD9F641-B333-4371-8D13-B293B45C8774}"/>
    <dgm:cxn modelId="{16D36C55-EEBC-4FF4-B27B-C90C06ECCA1A}" type="presOf" srcId="{9962212E-2BBD-4D8B-930D-25B901686245}" destId="{93003F35-AE59-4525-9F96-15F36C9285D1}" srcOrd="0" destOrd="0" presId="urn:microsoft.com/office/officeart/2018/2/layout/IconVerticalSolidList"/>
    <dgm:cxn modelId="{984E22A7-C294-4BB4-9A1F-094B35ABF228}" srcId="{9962212E-2BBD-4D8B-930D-25B901686245}" destId="{2FB37161-C673-4FCB-B5A2-B9637952B5A0}" srcOrd="0" destOrd="0" parTransId="{BC33049E-3136-4814-B5CB-9F5FCD0CB700}" sibTransId="{B5E9C09B-563D-4286-99BD-643E577215C1}"/>
    <dgm:cxn modelId="{EA0748B5-9668-4BBC-92C3-5CF13A984F5D}" type="presOf" srcId="{4CF35149-4AB0-4F25-A080-A2CB7F6D922D}" destId="{CCC9EE32-F4E3-4F53-8955-FD9423CB6272}" srcOrd="0" destOrd="0" presId="urn:microsoft.com/office/officeart/2018/2/layout/IconVerticalSolidList"/>
    <dgm:cxn modelId="{564CB1DE-9279-4600-8107-4E6FD1A02056}" type="presOf" srcId="{2FB37161-C673-4FCB-B5A2-B9637952B5A0}" destId="{B1F0A862-D49A-49A3-B16C-A56BFB223695}" srcOrd="0" destOrd="0" presId="urn:microsoft.com/office/officeart/2018/2/layout/IconVerticalSolidList"/>
    <dgm:cxn modelId="{8D56737C-EAFD-41B2-A543-BECD4248B6CE}" type="presParOf" srcId="{93003F35-AE59-4525-9F96-15F36C9285D1}" destId="{CDD59D1A-4B0F-49F7-8FDA-1F8A2E61F5AA}" srcOrd="0" destOrd="0" presId="urn:microsoft.com/office/officeart/2018/2/layout/IconVerticalSolidList"/>
    <dgm:cxn modelId="{65789B21-FA25-4164-A135-636FBF96E6A9}" type="presParOf" srcId="{CDD59D1A-4B0F-49F7-8FDA-1F8A2E61F5AA}" destId="{9EE3E119-0C53-450B-8277-A008827B2779}" srcOrd="0" destOrd="0" presId="urn:microsoft.com/office/officeart/2018/2/layout/IconVerticalSolidList"/>
    <dgm:cxn modelId="{377DA0AF-7747-43D1-A0D7-73FB796D9A37}" type="presParOf" srcId="{CDD59D1A-4B0F-49F7-8FDA-1F8A2E61F5AA}" destId="{30F3F84F-79F3-4EAF-BB89-C6807441AE25}" srcOrd="1" destOrd="0" presId="urn:microsoft.com/office/officeart/2018/2/layout/IconVerticalSolidList"/>
    <dgm:cxn modelId="{128F0D60-0439-4F74-94F0-258316E549AA}" type="presParOf" srcId="{CDD59D1A-4B0F-49F7-8FDA-1F8A2E61F5AA}" destId="{6556DDBA-BCAF-4841-B878-B21831976EF8}" srcOrd="2" destOrd="0" presId="urn:microsoft.com/office/officeart/2018/2/layout/IconVerticalSolidList"/>
    <dgm:cxn modelId="{F52BFE1F-538B-4061-BE59-6362C8C2E98F}" type="presParOf" srcId="{CDD59D1A-4B0F-49F7-8FDA-1F8A2E61F5AA}" destId="{B1F0A862-D49A-49A3-B16C-A56BFB223695}" srcOrd="3" destOrd="0" presId="urn:microsoft.com/office/officeart/2018/2/layout/IconVerticalSolidList"/>
    <dgm:cxn modelId="{564C5E50-EF32-4CAD-8B58-A589D1A1DCB1}" type="presParOf" srcId="{93003F35-AE59-4525-9F96-15F36C9285D1}" destId="{72BDCC9B-71E4-4F52-B3C4-2CA8971F4F59}" srcOrd="1" destOrd="0" presId="urn:microsoft.com/office/officeart/2018/2/layout/IconVerticalSolidList"/>
    <dgm:cxn modelId="{C3C39437-98EE-473D-9A50-4EDE17FA5BE7}" type="presParOf" srcId="{93003F35-AE59-4525-9F96-15F36C9285D1}" destId="{A1D01461-BE19-4250-8447-910B43E540E7}" srcOrd="2" destOrd="0" presId="urn:microsoft.com/office/officeart/2018/2/layout/IconVerticalSolidList"/>
    <dgm:cxn modelId="{405504F8-7497-40FA-A05D-C963B9F8F10D}" type="presParOf" srcId="{A1D01461-BE19-4250-8447-910B43E540E7}" destId="{565A177E-6B7F-4861-A478-D6BB5EC7783B}" srcOrd="0" destOrd="0" presId="urn:microsoft.com/office/officeart/2018/2/layout/IconVerticalSolidList"/>
    <dgm:cxn modelId="{A1BEA2EA-CB63-41C2-BC98-9C640FB44256}" type="presParOf" srcId="{A1D01461-BE19-4250-8447-910B43E540E7}" destId="{4A434544-7F6F-4377-B33C-318D1A522653}" srcOrd="1" destOrd="0" presId="urn:microsoft.com/office/officeart/2018/2/layout/IconVerticalSolidList"/>
    <dgm:cxn modelId="{ED0A6CCD-6220-41D0-9627-D36B5D81DC01}" type="presParOf" srcId="{A1D01461-BE19-4250-8447-910B43E540E7}" destId="{FB21BE59-D341-4693-9DAA-EC6FC4F7E82E}" srcOrd="2" destOrd="0" presId="urn:microsoft.com/office/officeart/2018/2/layout/IconVerticalSolidList"/>
    <dgm:cxn modelId="{C0F0C51C-3B95-4C03-B3DB-5F2A76AED042}" type="presParOf" srcId="{A1D01461-BE19-4250-8447-910B43E540E7}" destId="{CCC9EE32-F4E3-4F53-8955-FD9423CB627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3E4CE7-1532-4BB9-847F-AC78576F3ED2}"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A437AF34-986A-4540-811E-D9A14FD6409B}">
      <dgm:prSet/>
      <dgm:spPr/>
      <dgm:t>
        <a:bodyPr/>
        <a:lstStyle/>
        <a:p>
          <a:pPr>
            <a:lnSpc>
              <a:spcPct val="100000"/>
            </a:lnSpc>
            <a:defRPr cap="all"/>
          </a:pPr>
          <a:r>
            <a:rPr lang="en-US" dirty="0"/>
            <a:t>Lost wages</a:t>
          </a:r>
        </a:p>
      </dgm:t>
    </dgm:pt>
    <dgm:pt modelId="{2336BA79-51CE-45FE-BE21-1D5B4BC2471A}" type="parTrans" cxnId="{643DC40F-4A51-40C3-8096-F7D5245231BE}">
      <dgm:prSet/>
      <dgm:spPr/>
      <dgm:t>
        <a:bodyPr/>
        <a:lstStyle/>
        <a:p>
          <a:endParaRPr lang="en-US"/>
        </a:p>
      </dgm:t>
    </dgm:pt>
    <dgm:pt modelId="{563AC107-D0F3-468B-8C38-F87CD71C2922}" type="sibTrans" cxnId="{643DC40F-4A51-40C3-8096-F7D5245231BE}">
      <dgm:prSet/>
      <dgm:spPr/>
      <dgm:t>
        <a:bodyPr/>
        <a:lstStyle/>
        <a:p>
          <a:endParaRPr lang="en-US"/>
        </a:p>
      </dgm:t>
    </dgm:pt>
    <dgm:pt modelId="{B51A57E5-0B9D-4F5C-801F-A2065489BE82}">
      <dgm:prSet/>
      <dgm:spPr/>
      <dgm:t>
        <a:bodyPr/>
        <a:lstStyle/>
        <a:p>
          <a:pPr>
            <a:lnSpc>
              <a:spcPct val="100000"/>
            </a:lnSpc>
            <a:defRPr cap="all"/>
          </a:pPr>
          <a:r>
            <a:rPr lang="en-US"/>
            <a:t>Lost benefits</a:t>
          </a:r>
        </a:p>
      </dgm:t>
    </dgm:pt>
    <dgm:pt modelId="{A6B2D203-6B3D-4194-8E9A-7502A07AA5A3}" type="parTrans" cxnId="{F85DC19F-B41C-439B-9F7E-801A9475404D}">
      <dgm:prSet/>
      <dgm:spPr/>
      <dgm:t>
        <a:bodyPr/>
        <a:lstStyle/>
        <a:p>
          <a:endParaRPr lang="en-US"/>
        </a:p>
      </dgm:t>
    </dgm:pt>
    <dgm:pt modelId="{C94E1309-A2DD-44EA-BA03-AC02B41FAD71}" type="sibTrans" cxnId="{F85DC19F-B41C-439B-9F7E-801A9475404D}">
      <dgm:prSet/>
      <dgm:spPr/>
      <dgm:t>
        <a:bodyPr/>
        <a:lstStyle/>
        <a:p>
          <a:endParaRPr lang="en-US"/>
        </a:p>
      </dgm:t>
    </dgm:pt>
    <dgm:pt modelId="{E14554D8-4A82-4ED9-8C96-B636CB2CED51}">
      <dgm:prSet/>
      <dgm:spPr/>
      <dgm:t>
        <a:bodyPr/>
        <a:lstStyle/>
        <a:p>
          <a:pPr>
            <a:lnSpc>
              <a:spcPct val="100000"/>
            </a:lnSpc>
            <a:defRPr cap="all"/>
          </a:pPr>
          <a:r>
            <a:rPr lang="en-US"/>
            <a:t>Posting of an inspection report</a:t>
          </a:r>
        </a:p>
      </dgm:t>
    </dgm:pt>
    <dgm:pt modelId="{647EA8AE-6472-4D85-87EE-38CE9F742389}" type="parTrans" cxnId="{B06C0133-4B32-4406-B5B3-4BE73A26EB05}">
      <dgm:prSet/>
      <dgm:spPr/>
      <dgm:t>
        <a:bodyPr/>
        <a:lstStyle/>
        <a:p>
          <a:endParaRPr lang="en-US"/>
        </a:p>
      </dgm:t>
    </dgm:pt>
    <dgm:pt modelId="{86F6A665-A553-4425-BE9E-0579390F7186}" type="sibTrans" cxnId="{B06C0133-4B32-4406-B5B3-4BE73A26EB05}">
      <dgm:prSet/>
      <dgm:spPr/>
      <dgm:t>
        <a:bodyPr/>
        <a:lstStyle/>
        <a:p>
          <a:endParaRPr lang="en-US"/>
        </a:p>
      </dgm:t>
    </dgm:pt>
    <dgm:pt modelId="{A2490B44-D20C-415F-ABC7-A89C107A4C80}">
      <dgm:prSet/>
      <dgm:spPr/>
      <dgm:t>
        <a:bodyPr/>
        <a:lstStyle/>
        <a:p>
          <a:pPr>
            <a:lnSpc>
              <a:spcPct val="100000"/>
            </a:lnSpc>
            <a:defRPr cap="all"/>
          </a:pPr>
          <a:r>
            <a:rPr lang="en-US" dirty="0"/>
            <a:t>Removal of records from worker’s personnel file</a:t>
          </a:r>
        </a:p>
      </dgm:t>
    </dgm:pt>
    <dgm:pt modelId="{12DA4984-DDAB-4ED8-A6D2-62095E5FBA84}" type="parTrans" cxnId="{0E75F630-35C2-4E82-B7D7-227573840BCC}">
      <dgm:prSet/>
      <dgm:spPr/>
      <dgm:t>
        <a:bodyPr/>
        <a:lstStyle/>
        <a:p>
          <a:endParaRPr lang="en-US"/>
        </a:p>
      </dgm:t>
    </dgm:pt>
    <dgm:pt modelId="{AD41ED0D-CA93-46DC-8586-FABCA84D683A}" type="sibTrans" cxnId="{0E75F630-35C2-4E82-B7D7-227573840BCC}">
      <dgm:prSet/>
      <dgm:spPr/>
      <dgm:t>
        <a:bodyPr/>
        <a:lstStyle/>
        <a:p>
          <a:endParaRPr lang="en-US"/>
        </a:p>
      </dgm:t>
    </dgm:pt>
    <dgm:pt modelId="{81B63574-7F89-4B78-9882-052E4B836469}" type="pres">
      <dgm:prSet presAssocID="{CC3E4CE7-1532-4BB9-847F-AC78576F3ED2}" presName="root" presStyleCnt="0">
        <dgm:presLayoutVars>
          <dgm:dir/>
          <dgm:resizeHandles val="exact"/>
        </dgm:presLayoutVars>
      </dgm:prSet>
      <dgm:spPr/>
    </dgm:pt>
    <dgm:pt modelId="{E7E036A1-79A6-4C06-8969-B457A520F2DB}" type="pres">
      <dgm:prSet presAssocID="{A437AF34-986A-4540-811E-D9A14FD6409B}" presName="compNode" presStyleCnt="0"/>
      <dgm:spPr/>
    </dgm:pt>
    <dgm:pt modelId="{2604ACD2-6877-4EF7-8A81-829ACD16B514}" type="pres">
      <dgm:prSet presAssocID="{A437AF34-986A-4540-811E-D9A14FD6409B}" presName="iconBgRect" presStyleLbl="bgShp" presStyleIdx="0" presStyleCnt="4"/>
      <dgm:spPr/>
    </dgm:pt>
    <dgm:pt modelId="{D11D496A-5D02-4870-AA2E-2CC52B60C8AB}" type="pres">
      <dgm:prSet presAssocID="{A437AF34-986A-4540-811E-D9A14FD6409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F5B38DA8-6C3B-4875-B25C-E49F668F16C7}" type="pres">
      <dgm:prSet presAssocID="{A437AF34-986A-4540-811E-D9A14FD6409B}" presName="spaceRect" presStyleCnt="0"/>
      <dgm:spPr/>
    </dgm:pt>
    <dgm:pt modelId="{11C7F551-5A44-42A2-A622-A2ECD1B18DB2}" type="pres">
      <dgm:prSet presAssocID="{A437AF34-986A-4540-811E-D9A14FD6409B}" presName="textRect" presStyleLbl="revTx" presStyleIdx="0" presStyleCnt="4">
        <dgm:presLayoutVars>
          <dgm:chMax val="1"/>
          <dgm:chPref val="1"/>
        </dgm:presLayoutVars>
      </dgm:prSet>
      <dgm:spPr/>
    </dgm:pt>
    <dgm:pt modelId="{0566B5DC-C6B8-4449-B19E-DD1DA3C9F36A}" type="pres">
      <dgm:prSet presAssocID="{563AC107-D0F3-468B-8C38-F87CD71C2922}" presName="sibTrans" presStyleCnt="0"/>
      <dgm:spPr/>
    </dgm:pt>
    <dgm:pt modelId="{3622F332-D4BD-4D2C-95B5-1511DFF57F1C}" type="pres">
      <dgm:prSet presAssocID="{B51A57E5-0B9D-4F5C-801F-A2065489BE82}" presName="compNode" presStyleCnt="0"/>
      <dgm:spPr/>
    </dgm:pt>
    <dgm:pt modelId="{743B6363-2A4E-43C1-BB91-3D8EC8B12098}" type="pres">
      <dgm:prSet presAssocID="{B51A57E5-0B9D-4F5C-801F-A2065489BE82}" presName="iconBgRect" presStyleLbl="bgShp" presStyleIdx="1" presStyleCnt="4"/>
      <dgm:spPr/>
    </dgm:pt>
    <dgm:pt modelId="{8E3B4871-CC23-4669-AA61-99E630BDDC56}" type="pres">
      <dgm:prSet presAssocID="{B51A57E5-0B9D-4F5C-801F-A2065489BE8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ownward trend graph with solid fill"/>
        </a:ext>
      </dgm:extLst>
    </dgm:pt>
    <dgm:pt modelId="{0F8AE55F-DD34-44D2-8CEC-150EA3A70E2E}" type="pres">
      <dgm:prSet presAssocID="{B51A57E5-0B9D-4F5C-801F-A2065489BE82}" presName="spaceRect" presStyleCnt="0"/>
      <dgm:spPr/>
    </dgm:pt>
    <dgm:pt modelId="{46AD6FC1-6DEC-428C-AC4F-5A4170E350DC}" type="pres">
      <dgm:prSet presAssocID="{B51A57E5-0B9D-4F5C-801F-A2065489BE82}" presName="textRect" presStyleLbl="revTx" presStyleIdx="1" presStyleCnt="4">
        <dgm:presLayoutVars>
          <dgm:chMax val="1"/>
          <dgm:chPref val="1"/>
        </dgm:presLayoutVars>
      </dgm:prSet>
      <dgm:spPr/>
    </dgm:pt>
    <dgm:pt modelId="{74C0EFC7-3272-4FE9-AA4D-D63E9698444C}" type="pres">
      <dgm:prSet presAssocID="{C94E1309-A2DD-44EA-BA03-AC02B41FAD71}" presName="sibTrans" presStyleCnt="0"/>
      <dgm:spPr/>
    </dgm:pt>
    <dgm:pt modelId="{13098575-3258-40C4-A9BE-77B15038DA51}" type="pres">
      <dgm:prSet presAssocID="{E14554D8-4A82-4ED9-8C96-B636CB2CED51}" presName="compNode" presStyleCnt="0"/>
      <dgm:spPr/>
    </dgm:pt>
    <dgm:pt modelId="{C3E3D10A-9AD8-410B-8106-A66492799A2E}" type="pres">
      <dgm:prSet presAssocID="{E14554D8-4A82-4ED9-8C96-B636CB2CED51}" presName="iconBgRect" presStyleLbl="bgShp" presStyleIdx="2" presStyleCnt="4"/>
      <dgm:spPr/>
    </dgm:pt>
    <dgm:pt modelId="{352E9571-B610-4F5F-AD3B-9690ACD2BF0E}" type="pres">
      <dgm:prSet presAssocID="{E14554D8-4A82-4ED9-8C96-B636CB2CED5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CAD4085F-3568-47EF-AE7A-FFB333B3CD25}" type="pres">
      <dgm:prSet presAssocID="{E14554D8-4A82-4ED9-8C96-B636CB2CED51}" presName="spaceRect" presStyleCnt="0"/>
      <dgm:spPr/>
    </dgm:pt>
    <dgm:pt modelId="{FAB882B4-7A5B-4DCB-B75B-EF5C2181A7CD}" type="pres">
      <dgm:prSet presAssocID="{E14554D8-4A82-4ED9-8C96-B636CB2CED51}" presName="textRect" presStyleLbl="revTx" presStyleIdx="2" presStyleCnt="4">
        <dgm:presLayoutVars>
          <dgm:chMax val="1"/>
          <dgm:chPref val="1"/>
        </dgm:presLayoutVars>
      </dgm:prSet>
      <dgm:spPr/>
    </dgm:pt>
    <dgm:pt modelId="{7A5543C0-CD20-41C3-8B85-8FE0E6445C70}" type="pres">
      <dgm:prSet presAssocID="{86F6A665-A553-4425-BE9E-0579390F7186}" presName="sibTrans" presStyleCnt="0"/>
      <dgm:spPr/>
    </dgm:pt>
    <dgm:pt modelId="{2BE92AA8-97DE-49D5-B358-1BDDCB7D7E2D}" type="pres">
      <dgm:prSet presAssocID="{A2490B44-D20C-415F-ABC7-A89C107A4C80}" presName="compNode" presStyleCnt="0"/>
      <dgm:spPr/>
    </dgm:pt>
    <dgm:pt modelId="{52BDA26F-36FD-4A73-96E7-61C41DA59680}" type="pres">
      <dgm:prSet presAssocID="{A2490B44-D20C-415F-ABC7-A89C107A4C80}" presName="iconBgRect" presStyleLbl="bgShp" presStyleIdx="3" presStyleCnt="4"/>
      <dgm:spPr/>
    </dgm:pt>
    <dgm:pt modelId="{0632CBC2-DC55-4393-BD30-3E71DD852597}" type="pres">
      <dgm:prSet presAssocID="{A2490B44-D20C-415F-ABC7-A89C107A4C8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pen Folder"/>
        </a:ext>
      </dgm:extLst>
    </dgm:pt>
    <dgm:pt modelId="{7D43DE91-AC6B-41E1-93AE-C29D342EAA24}" type="pres">
      <dgm:prSet presAssocID="{A2490B44-D20C-415F-ABC7-A89C107A4C80}" presName="spaceRect" presStyleCnt="0"/>
      <dgm:spPr/>
    </dgm:pt>
    <dgm:pt modelId="{0603A2E0-5B6E-4824-8C76-832652B6C611}" type="pres">
      <dgm:prSet presAssocID="{A2490B44-D20C-415F-ABC7-A89C107A4C80}" presName="textRect" presStyleLbl="revTx" presStyleIdx="3" presStyleCnt="4">
        <dgm:presLayoutVars>
          <dgm:chMax val="1"/>
          <dgm:chPref val="1"/>
        </dgm:presLayoutVars>
      </dgm:prSet>
      <dgm:spPr/>
    </dgm:pt>
  </dgm:ptLst>
  <dgm:cxnLst>
    <dgm:cxn modelId="{643DC40F-4A51-40C3-8096-F7D5245231BE}" srcId="{CC3E4CE7-1532-4BB9-847F-AC78576F3ED2}" destId="{A437AF34-986A-4540-811E-D9A14FD6409B}" srcOrd="0" destOrd="0" parTransId="{2336BA79-51CE-45FE-BE21-1D5B4BC2471A}" sibTransId="{563AC107-D0F3-468B-8C38-F87CD71C2922}"/>
    <dgm:cxn modelId="{0E75F630-35C2-4E82-B7D7-227573840BCC}" srcId="{CC3E4CE7-1532-4BB9-847F-AC78576F3ED2}" destId="{A2490B44-D20C-415F-ABC7-A89C107A4C80}" srcOrd="3" destOrd="0" parTransId="{12DA4984-DDAB-4ED8-A6D2-62095E5FBA84}" sibTransId="{AD41ED0D-CA93-46DC-8586-FABCA84D683A}"/>
    <dgm:cxn modelId="{B06C0133-4B32-4406-B5B3-4BE73A26EB05}" srcId="{CC3E4CE7-1532-4BB9-847F-AC78576F3ED2}" destId="{E14554D8-4A82-4ED9-8C96-B636CB2CED51}" srcOrd="2" destOrd="0" parTransId="{647EA8AE-6472-4D85-87EE-38CE9F742389}" sibTransId="{86F6A665-A553-4425-BE9E-0579390F7186}"/>
    <dgm:cxn modelId="{5124F656-797D-4309-A992-EC42A0FCB29A}" type="presOf" srcId="{A437AF34-986A-4540-811E-D9A14FD6409B}" destId="{11C7F551-5A44-42A2-A622-A2ECD1B18DB2}" srcOrd="0" destOrd="0" presId="urn:microsoft.com/office/officeart/2018/5/layout/IconCircleLabelList"/>
    <dgm:cxn modelId="{8790C99D-A022-4E34-9D0D-33BE97C5E373}" type="presOf" srcId="{E14554D8-4A82-4ED9-8C96-B636CB2CED51}" destId="{FAB882B4-7A5B-4DCB-B75B-EF5C2181A7CD}" srcOrd="0" destOrd="0" presId="urn:microsoft.com/office/officeart/2018/5/layout/IconCircleLabelList"/>
    <dgm:cxn modelId="{F85DC19F-B41C-439B-9F7E-801A9475404D}" srcId="{CC3E4CE7-1532-4BB9-847F-AC78576F3ED2}" destId="{B51A57E5-0B9D-4F5C-801F-A2065489BE82}" srcOrd="1" destOrd="0" parTransId="{A6B2D203-6B3D-4194-8E9A-7502A07AA5A3}" sibTransId="{C94E1309-A2DD-44EA-BA03-AC02B41FAD71}"/>
    <dgm:cxn modelId="{1BC70EC3-7165-47E5-93F3-1EEEBC1D6503}" type="presOf" srcId="{CC3E4CE7-1532-4BB9-847F-AC78576F3ED2}" destId="{81B63574-7F89-4B78-9882-052E4B836469}" srcOrd="0" destOrd="0" presId="urn:microsoft.com/office/officeart/2018/5/layout/IconCircleLabelList"/>
    <dgm:cxn modelId="{CA6BDEF0-CBA1-4433-81A6-1E1FA08EAB68}" type="presOf" srcId="{A2490B44-D20C-415F-ABC7-A89C107A4C80}" destId="{0603A2E0-5B6E-4824-8C76-832652B6C611}" srcOrd="0" destOrd="0" presId="urn:microsoft.com/office/officeart/2018/5/layout/IconCircleLabelList"/>
    <dgm:cxn modelId="{E29325F5-871D-48A2-9DCF-D1F2C52CA628}" type="presOf" srcId="{B51A57E5-0B9D-4F5C-801F-A2065489BE82}" destId="{46AD6FC1-6DEC-428C-AC4F-5A4170E350DC}" srcOrd="0" destOrd="0" presId="urn:microsoft.com/office/officeart/2018/5/layout/IconCircleLabelList"/>
    <dgm:cxn modelId="{088ADF1E-7A9A-408F-9306-F551104D2FD9}" type="presParOf" srcId="{81B63574-7F89-4B78-9882-052E4B836469}" destId="{E7E036A1-79A6-4C06-8969-B457A520F2DB}" srcOrd="0" destOrd="0" presId="urn:microsoft.com/office/officeart/2018/5/layout/IconCircleLabelList"/>
    <dgm:cxn modelId="{FDED14EF-A002-4567-9855-1FB9331762B0}" type="presParOf" srcId="{E7E036A1-79A6-4C06-8969-B457A520F2DB}" destId="{2604ACD2-6877-4EF7-8A81-829ACD16B514}" srcOrd="0" destOrd="0" presId="urn:microsoft.com/office/officeart/2018/5/layout/IconCircleLabelList"/>
    <dgm:cxn modelId="{E945E65C-7C0F-43E8-83B2-391E17BB2668}" type="presParOf" srcId="{E7E036A1-79A6-4C06-8969-B457A520F2DB}" destId="{D11D496A-5D02-4870-AA2E-2CC52B60C8AB}" srcOrd="1" destOrd="0" presId="urn:microsoft.com/office/officeart/2018/5/layout/IconCircleLabelList"/>
    <dgm:cxn modelId="{6486F4D8-A441-4A9F-AD45-CED5F7119B44}" type="presParOf" srcId="{E7E036A1-79A6-4C06-8969-B457A520F2DB}" destId="{F5B38DA8-6C3B-4875-B25C-E49F668F16C7}" srcOrd="2" destOrd="0" presId="urn:microsoft.com/office/officeart/2018/5/layout/IconCircleLabelList"/>
    <dgm:cxn modelId="{C7220449-C060-4C6E-838D-1699A5D30503}" type="presParOf" srcId="{E7E036A1-79A6-4C06-8969-B457A520F2DB}" destId="{11C7F551-5A44-42A2-A622-A2ECD1B18DB2}" srcOrd="3" destOrd="0" presId="urn:microsoft.com/office/officeart/2018/5/layout/IconCircleLabelList"/>
    <dgm:cxn modelId="{F79F0C79-EEDC-4A83-9DEC-95CE80AB2F0B}" type="presParOf" srcId="{81B63574-7F89-4B78-9882-052E4B836469}" destId="{0566B5DC-C6B8-4449-B19E-DD1DA3C9F36A}" srcOrd="1" destOrd="0" presId="urn:microsoft.com/office/officeart/2018/5/layout/IconCircleLabelList"/>
    <dgm:cxn modelId="{8F510566-D4F1-4898-847D-0B64509134A2}" type="presParOf" srcId="{81B63574-7F89-4B78-9882-052E4B836469}" destId="{3622F332-D4BD-4D2C-95B5-1511DFF57F1C}" srcOrd="2" destOrd="0" presId="urn:microsoft.com/office/officeart/2018/5/layout/IconCircleLabelList"/>
    <dgm:cxn modelId="{3CC1DBB5-C554-4A67-BEBE-1B87FA652735}" type="presParOf" srcId="{3622F332-D4BD-4D2C-95B5-1511DFF57F1C}" destId="{743B6363-2A4E-43C1-BB91-3D8EC8B12098}" srcOrd="0" destOrd="0" presId="urn:microsoft.com/office/officeart/2018/5/layout/IconCircleLabelList"/>
    <dgm:cxn modelId="{7B310C72-99E0-419D-A2D1-BECC703D5967}" type="presParOf" srcId="{3622F332-D4BD-4D2C-95B5-1511DFF57F1C}" destId="{8E3B4871-CC23-4669-AA61-99E630BDDC56}" srcOrd="1" destOrd="0" presId="urn:microsoft.com/office/officeart/2018/5/layout/IconCircleLabelList"/>
    <dgm:cxn modelId="{79200263-14DE-4EA0-ACFF-5A32B085D9BD}" type="presParOf" srcId="{3622F332-D4BD-4D2C-95B5-1511DFF57F1C}" destId="{0F8AE55F-DD34-44D2-8CEC-150EA3A70E2E}" srcOrd="2" destOrd="0" presId="urn:microsoft.com/office/officeart/2018/5/layout/IconCircleLabelList"/>
    <dgm:cxn modelId="{BE236D28-7D09-468D-855E-F17BAA30EAE7}" type="presParOf" srcId="{3622F332-D4BD-4D2C-95B5-1511DFF57F1C}" destId="{46AD6FC1-6DEC-428C-AC4F-5A4170E350DC}" srcOrd="3" destOrd="0" presId="urn:microsoft.com/office/officeart/2018/5/layout/IconCircleLabelList"/>
    <dgm:cxn modelId="{F90D0737-0A1E-4F4A-BB1D-75E7E9C191BA}" type="presParOf" srcId="{81B63574-7F89-4B78-9882-052E4B836469}" destId="{74C0EFC7-3272-4FE9-AA4D-D63E9698444C}" srcOrd="3" destOrd="0" presId="urn:microsoft.com/office/officeart/2018/5/layout/IconCircleLabelList"/>
    <dgm:cxn modelId="{4C39DCEF-530B-47A9-804E-C8BDAB4BDDA9}" type="presParOf" srcId="{81B63574-7F89-4B78-9882-052E4B836469}" destId="{13098575-3258-40C4-A9BE-77B15038DA51}" srcOrd="4" destOrd="0" presId="urn:microsoft.com/office/officeart/2018/5/layout/IconCircleLabelList"/>
    <dgm:cxn modelId="{DE9F581A-F0D2-4E8B-A7EF-F8C1368213EE}" type="presParOf" srcId="{13098575-3258-40C4-A9BE-77B15038DA51}" destId="{C3E3D10A-9AD8-410B-8106-A66492799A2E}" srcOrd="0" destOrd="0" presId="urn:microsoft.com/office/officeart/2018/5/layout/IconCircleLabelList"/>
    <dgm:cxn modelId="{92DF4CD4-390A-4CA5-88CE-2A750068674F}" type="presParOf" srcId="{13098575-3258-40C4-A9BE-77B15038DA51}" destId="{352E9571-B610-4F5F-AD3B-9690ACD2BF0E}" srcOrd="1" destOrd="0" presId="urn:microsoft.com/office/officeart/2018/5/layout/IconCircleLabelList"/>
    <dgm:cxn modelId="{EB38F2AB-757E-4020-A750-D63CD037BD40}" type="presParOf" srcId="{13098575-3258-40C4-A9BE-77B15038DA51}" destId="{CAD4085F-3568-47EF-AE7A-FFB333B3CD25}" srcOrd="2" destOrd="0" presId="urn:microsoft.com/office/officeart/2018/5/layout/IconCircleLabelList"/>
    <dgm:cxn modelId="{4914E906-E664-4FDE-80FB-60BFAD045403}" type="presParOf" srcId="{13098575-3258-40C4-A9BE-77B15038DA51}" destId="{FAB882B4-7A5B-4DCB-B75B-EF5C2181A7CD}" srcOrd="3" destOrd="0" presId="urn:microsoft.com/office/officeart/2018/5/layout/IconCircleLabelList"/>
    <dgm:cxn modelId="{925B6F11-D4AE-43AE-960B-8F186583125C}" type="presParOf" srcId="{81B63574-7F89-4B78-9882-052E4B836469}" destId="{7A5543C0-CD20-41C3-8B85-8FE0E6445C70}" srcOrd="5" destOrd="0" presId="urn:microsoft.com/office/officeart/2018/5/layout/IconCircleLabelList"/>
    <dgm:cxn modelId="{601F2132-5EC5-4A9E-9469-4DC387F93F55}" type="presParOf" srcId="{81B63574-7F89-4B78-9882-052E4B836469}" destId="{2BE92AA8-97DE-49D5-B358-1BDDCB7D7E2D}" srcOrd="6" destOrd="0" presId="urn:microsoft.com/office/officeart/2018/5/layout/IconCircleLabelList"/>
    <dgm:cxn modelId="{5ABFCB62-8B35-42F6-8EC9-E0BAC40CA0B8}" type="presParOf" srcId="{2BE92AA8-97DE-49D5-B358-1BDDCB7D7E2D}" destId="{52BDA26F-36FD-4A73-96E7-61C41DA59680}" srcOrd="0" destOrd="0" presId="urn:microsoft.com/office/officeart/2018/5/layout/IconCircleLabelList"/>
    <dgm:cxn modelId="{77938BF1-1D1F-4438-9AB5-C2C834D27A85}" type="presParOf" srcId="{2BE92AA8-97DE-49D5-B358-1BDDCB7D7E2D}" destId="{0632CBC2-DC55-4393-BD30-3E71DD852597}" srcOrd="1" destOrd="0" presId="urn:microsoft.com/office/officeart/2018/5/layout/IconCircleLabelList"/>
    <dgm:cxn modelId="{FE79112B-032E-4D8E-AD56-099992FAA0B5}" type="presParOf" srcId="{2BE92AA8-97DE-49D5-B358-1BDDCB7D7E2D}" destId="{7D43DE91-AC6B-41E1-93AE-C29D342EAA24}" srcOrd="2" destOrd="0" presId="urn:microsoft.com/office/officeart/2018/5/layout/IconCircleLabelList"/>
    <dgm:cxn modelId="{0478B8D4-D330-42B6-B211-19BB0C289C40}" type="presParOf" srcId="{2BE92AA8-97DE-49D5-B358-1BDDCB7D7E2D}" destId="{0603A2E0-5B6E-4824-8C76-832652B6C611}"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FA16A8-C40E-45A0-BC83-16C5FD33A4C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E2B175B-1FF9-4956-987C-DC3109CF68B8}">
      <dgm:prSet/>
      <dgm:spPr/>
      <dgm:t>
        <a:bodyPr/>
        <a:lstStyle/>
        <a:p>
          <a:r>
            <a:rPr lang="en-US" dirty="0"/>
            <a:t>Being “duly diligent” is a high standard. An employer must train, monitor, and enforce safe work practices.</a:t>
          </a:r>
        </a:p>
      </dgm:t>
    </dgm:pt>
    <dgm:pt modelId="{55A80BDC-71A6-4DA2-91CB-BF4C34C63804}" type="parTrans" cxnId="{0238BB17-C1BB-49EE-9C93-4609C453318E}">
      <dgm:prSet/>
      <dgm:spPr/>
      <dgm:t>
        <a:bodyPr/>
        <a:lstStyle/>
        <a:p>
          <a:endParaRPr lang="en-US"/>
        </a:p>
      </dgm:t>
    </dgm:pt>
    <dgm:pt modelId="{42D26245-F52C-4853-8A81-6F0CF4E33CF3}" type="sibTrans" cxnId="{0238BB17-C1BB-49EE-9C93-4609C453318E}">
      <dgm:prSet/>
      <dgm:spPr/>
      <dgm:t>
        <a:bodyPr/>
        <a:lstStyle/>
        <a:p>
          <a:endParaRPr lang="en-US"/>
        </a:p>
      </dgm:t>
    </dgm:pt>
    <dgm:pt modelId="{39A729FA-A04C-487E-BF30-A5C131B056A0}">
      <dgm:prSet/>
      <dgm:spPr/>
      <dgm:t>
        <a:bodyPr/>
        <a:lstStyle/>
        <a:p>
          <a:r>
            <a:rPr lang="en-US"/>
            <a:t>Even with comprehensive records and “many” efforts to be duly diligent, the critical question is seemingly, “Did the employer take all reasonable steps to prevent the incident in question?”</a:t>
          </a:r>
        </a:p>
      </dgm:t>
    </dgm:pt>
    <dgm:pt modelId="{A94076B9-9223-4E72-8767-4595A679F4FA}" type="parTrans" cxnId="{7B5727EF-3EC8-4FDD-A0F5-42B04AE0CD6D}">
      <dgm:prSet/>
      <dgm:spPr/>
      <dgm:t>
        <a:bodyPr/>
        <a:lstStyle/>
        <a:p>
          <a:endParaRPr lang="en-US"/>
        </a:p>
      </dgm:t>
    </dgm:pt>
    <dgm:pt modelId="{3CF55D66-4A16-4FE1-8637-0E39D7A12517}" type="sibTrans" cxnId="{7B5727EF-3EC8-4FDD-A0F5-42B04AE0CD6D}">
      <dgm:prSet/>
      <dgm:spPr/>
      <dgm:t>
        <a:bodyPr/>
        <a:lstStyle/>
        <a:p>
          <a:endParaRPr lang="en-US"/>
        </a:p>
      </dgm:t>
    </dgm:pt>
    <dgm:pt modelId="{A1394CDB-F429-49AF-AD2D-62C0B011993D}">
      <dgm:prSet/>
      <dgm:spPr/>
      <dgm:t>
        <a:bodyPr/>
        <a:lstStyle/>
        <a:p>
          <a:r>
            <a:rPr lang="en-US"/>
            <a:t>The seriousness of the incident (or the potential incident) is considered as part of the “due diligence” analysis.</a:t>
          </a:r>
        </a:p>
      </dgm:t>
    </dgm:pt>
    <dgm:pt modelId="{4BF1EA31-FF1D-4217-9D34-41A059A21762}" type="parTrans" cxnId="{ECA96DC9-EE71-4F88-B767-A49217A395E0}">
      <dgm:prSet/>
      <dgm:spPr/>
      <dgm:t>
        <a:bodyPr/>
        <a:lstStyle/>
        <a:p>
          <a:endParaRPr lang="en-US"/>
        </a:p>
      </dgm:t>
    </dgm:pt>
    <dgm:pt modelId="{903C628A-3479-4CD4-9989-0E913549FE29}" type="sibTrans" cxnId="{ECA96DC9-EE71-4F88-B767-A49217A395E0}">
      <dgm:prSet/>
      <dgm:spPr/>
      <dgm:t>
        <a:bodyPr/>
        <a:lstStyle/>
        <a:p>
          <a:endParaRPr lang="en-US"/>
        </a:p>
      </dgm:t>
    </dgm:pt>
    <dgm:pt modelId="{22384A86-6B13-49C1-8CA9-821BD4CE68AF}" type="pres">
      <dgm:prSet presAssocID="{08FA16A8-C40E-45A0-BC83-16C5FD33A4C7}" presName="root" presStyleCnt="0">
        <dgm:presLayoutVars>
          <dgm:dir/>
          <dgm:resizeHandles val="exact"/>
        </dgm:presLayoutVars>
      </dgm:prSet>
      <dgm:spPr/>
    </dgm:pt>
    <dgm:pt modelId="{7A7B5714-0F93-4A48-B428-E138AEC5A94B}" type="pres">
      <dgm:prSet presAssocID="{4E2B175B-1FF9-4956-987C-DC3109CF68B8}" presName="compNode" presStyleCnt="0"/>
      <dgm:spPr/>
    </dgm:pt>
    <dgm:pt modelId="{DA2EF71A-6AFF-4547-AC64-F7160000EB6D}" type="pres">
      <dgm:prSet presAssocID="{4E2B175B-1FF9-4956-987C-DC3109CF68B8}" presName="bgRect" presStyleLbl="bgShp" presStyleIdx="0" presStyleCnt="3"/>
      <dgm:spPr/>
    </dgm:pt>
    <dgm:pt modelId="{BAC0CCEF-F8D6-468C-B5B5-609D505A70A8}" type="pres">
      <dgm:prSet presAssocID="{4E2B175B-1FF9-4956-987C-DC3109CF68B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4DE3CC0A-A1E6-4F75-9DD4-7BFE49504586}" type="pres">
      <dgm:prSet presAssocID="{4E2B175B-1FF9-4956-987C-DC3109CF68B8}" presName="spaceRect" presStyleCnt="0"/>
      <dgm:spPr/>
    </dgm:pt>
    <dgm:pt modelId="{8C83F8FE-1FA7-4BD6-9218-753BD9F88770}" type="pres">
      <dgm:prSet presAssocID="{4E2B175B-1FF9-4956-987C-DC3109CF68B8}" presName="parTx" presStyleLbl="revTx" presStyleIdx="0" presStyleCnt="3">
        <dgm:presLayoutVars>
          <dgm:chMax val="0"/>
          <dgm:chPref val="0"/>
        </dgm:presLayoutVars>
      </dgm:prSet>
      <dgm:spPr/>
    </dgm:pt>
    <dgm:pt modelId="{776B0742-1CEE-4823-AB40-D09D712BB82D}" type="pres">
      <dgm:prSet presAssocID="{42D26245-F52C-4853-8A81-6F0CF4E33CF3}" presName="sibTrans" presStyleCnt="0"/>
      <dgm:spPr/>
    </dgm:pt>
    <dgm:pt modelId="{148B8314-80DE-4B93-9C6F-32F32DA49E23}" type="pres">
      <dgm:prSet presAssocID="{39A729FA-A04C-487E-BF30-A5C131B056A0}" presName="compNode" presStyleCnt="0"/>
      <dgm:spPr/>
    </dgm:pt>
    <dgm:pt modelId="{BDF89611-AD8D-41CC-AC70-373FDB0F3E3E}" type="pres">
      <dgm:prSet presAssocID="{39A729FA-A04C-487E-BF30-A5C131B056A0}" presName="bgRect" presStyleLbl="bgShp" presStyleIdx="1" presStyleCnt="3"/>
      <dgm:spPr/>
    </dgm:pt>
    <dgm:pt modelId="{6A1A497D-0E7C-4FB3-8B20-8595696592A1}" type="pres">
      <dgm:prSet presAssocID="{39A729FA-A04C-487E-BF30-A5C131B056A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 mark"/>
        </a:ext>
      </dgm:extLst>
    </dgm:pt>
    <dgm:pt modelId="{20FC9320-FA4E-4A04-9F9B-80F8779DFEA7}" type="pres">
      <dgm:prSet presAssocID="{39A729FA-A04C-487E-BF30-A5C131B056A0}" presName="spaceRect" presStyleCnt="0"/>
      <dgm:spPr/>
    </dgm:pt>
    <dgm:pt modelId="{566D7733-8187-4894-AACE-BCD4E4DFBCAF}" type="pres">
      <dgm:prSet presAssocID="{39A729FA-A04C-487E-BF30-A5C131B056A0}" presName="parTx" presStyleLbl="revTx" presStyleIdx="1" presStyleCnt="3">
        <dgm:presLayoutVars>
          <dgm:chMax val="0"/>
          <dgm:chPref val="0"/>
        </dgm:presLayoutVars>
      </dgm:prSet>
      <dgm:spPr/>
    </dgm:pt>
    <dgm:pt modelId="{64619DAF-449B-4B87-9DC7-37B44E98BE48}" type="pres">
      <dgm:prSet presAssocID="{3CF55D66-4A16-4FE1-8637-0E39D7A12517}" presName="sibTrans" presStyleCnt="0"/>
      <dgm:spPr/>
    </dgm:pt>
    <dgm:pt modelId="{9E3E8507-BBB8-4959-B0E2-6C42C5480F45}" type="pres">
      <dgm:prSet presAssocID="{A1394CDB-F429-49AF-AD2D-62C0B011993D}" presName="compNode" presStyleCnt="0"/>
      <dgm:spPr/>
    </dgm:pt>
    <dgm:pt modelId="{DF011A57-31CE-45A4-A251-FCA2DFC59203}" type="pres">
      <dgm:prSet presAssocID="{A1394CDB-F429-49AF-AD2D-62C0B011993D}" presName="bgRect" presStyleLbl="bgShp" presStyleIdx="2" presStyleCnt="3"/>
      <dgm:spPr/>
    </dgm:pt>
    <dgm:pt modelId="{08E18DBB-A4BB-42AB-BD8A-34DBD330AE6D}" type="pres">
      <dgm:prSet presAssocID="{A1394CDB-F429-49AF-AD2D-62C0B011993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gnifying glass"/>
        </a:ext>
      </dgm:extLst>
    </dgm:pt>
    <dgm:pt modelId="{923AB254-8EA7-4A72-B888-17FD8BB483F2}" type="pres">
      <dgm:prSet presAssocID="{A1394CDB-F429-49AF-AD2D-62C0B011993D}" presName="spaceRect" presStyleCnt="0"/>
      <dgm:spPr/>
    </dgm:pt>
    <dgm:pt modelId="{D58DB4EF-E687-41B4-87A9-8751FB36B642}" type="pres">
      <dgm:prSet presAssocID="{A1394CDB-F429-49AF-AD2D-62C0B011993D}" presName="parTx" presStyleLbl="revTx" presStyleIdx="2" presStyleCnt="3">
        <dgm:presLayoutVars>
          <dgm:chMax val="0"/>
          <dgm:chPref val="0"/>
        </dgm:presLayoutVars>
      </dgm:prSet>
      <dgm:spPr/>
    </dgm:pt>
  </dgm:ptLst>
  <dgm:cxnLst>
    <dgm:cxn modelId="{0238BB17-C1BB-49EE-9C93-4609C453318E}" srcId="{08FA16A8-C40E-45A0-BC83-16C5FD33A4C7}" destId="{4E2B175B-1FF9-4956-987C-DC3109CF68B8}" srcOrd="0" destOrd="0" parTransId="{55A80BDC-71A6-4DA2-91CB-BF4C34C63804}" sibTransId="{42D26245-F52C-4853-8A81-6F0CF4E33CF3}"/>
    <dgm:cxn modelId="{F6E7D817-E1D5-4261-A800-D9CF5AA18A61}" type="presOf" srcId="{4E2B175B-1FF9-4956-987C-DC3109CF68B8}" destId="{8C83F8FE-1FA7-4BD6-9218-753BD9F88770}" srcOrd="0" destOrd="0" presId="urn:microsoft.com/office/officeart/2018/2/layout/IconVerticalSolidList"/>
    <dgm:cxn modelId="{D8C89E5B-E43B-4D54-97C6-B3F27BC18263}" type="presOf" srcId="{39A729FA-A04C-487E-BF30-A5C131B056A0}" destId="{566D7733-8187-4894-AACE-BCD4E4DFBCAF}" srcOrd="0" destOrd="0" presId="urn:microsoft.com/office/officeart/2018/2/layout/IconVerticalSolidList"/>
    <dgm:cxn modelId="{E575EFC7-BFBC-43AB-A016-B8604C1D0827}" type="presOf" srcId="{A1394CDB-F429-49AF-AD2D-62C0B011993D}" destId="{D58DB4EF-E687-41B4-87A9-8751FB36B642}" srcOrd="0" destOrd="0" presId="urn:microsoft.com/office/officeart/2018/2/layout/IconVerticalSolidList"/>
    <dgm:cxn modelId="{ECA96DC9-EE71-4F88-B767-A49217A395E0}" srcId="{08FA16A8-C40E-45A0-BC83-16C5FD33A4C7}" destId="{A1394CDB-F429-49AF-AD2D-62C0B011993D}" srcOrd="2" destOrd="0" parTransId="{4BF1EA31-FF1D-4217-9D34-41A059A21762}" sibTransId="{903C628A-3479-4CD4-9989-0E913549FE29}"/>
    <dgm:cxn modelId="{7B5727EF-3EC8-4FDD-A0F5-42B04AE0CD6D}" srcId="{08FA16A8-C40E-45A0-BC83-16C5FD33A4C7}" destId="{39A729FA-A04C-487E-BF30-A5C131B056A0}" srcOrd="1" destOrd="0" parTransId="{A94076B9-9223-4E72-8767-4595A679F4FA}" sibTransId="{3CF55D66-4A16-4FE1-8637-0E39D7A12517}"/>
    <dgm:cxn modelId="{F3D8FDF6-53D9-4D60-8DFB-341FBD284E53}" type="presOf" srcId="{08FA16A8-C40E-45A0-BC83-16C5FD33A4C7}" destId="{22384A86-6B13-49C1-8CA9-821BD4CE68AF}" srcOrd="0" destOrd="0" presId="urn:microsoft.com/office/officeart/2018/2/layout/IconVerticalSolidList"/>
    <dgm:cxn modelId="{DA0D69A7-4878-4F19-8311-E4F4AC23CB6E}" type="presParOf" srcId="{22384A86-6B13-49C1-8CA9-821BD4CE68AF}" destId="{7A7B5714-0F93-4A48-B428-E138AEC5A94B}" srcOrd="0" destOrd="0" presId="urn:microsoft.com/office/officeart/2018/2/layout/IconVerticalSolidList"/>
    <dgm:cxn modelId="{7E35C39B-0E96-43E7-AD8F-BB0BD3AA1F9D}" type="presParOf" srcId="{7A7B5714-0F93-4A48-B428-E138AEC5A94B}" destId="{DA2EF71A-6AFF-4547-AC64-F7160000EB6D}" srcOrd="0" destOrd="0" presId="urn:microsoft.com/office/officeart/2018/2/layout/IconVerticalSolidList"/>
    <dgm:cxn modelId="{4F0B581D-37F5-4C5E-8603-B15FABC44801}" type="presParOf" srcId="{7A7B5714-0F93-4A48-B428-E138AEC5A94B}" destId="{BAC0CCEF-F8D6-468C-B5B5-609D505A70A8}" srcOrd="1" destOrd="0" presId="urn:microsoft.com/office/officeart/2018/2/layout/IconVerticalSolidList"/>
    <dgm:cxn modelId="{1A622357-26D0-4192-85CE-F355F8390CC2}" type="presParOf" srcId="{7A7B5714-0F93-4A48-B428-E138AEC5A94B}" destId="{4DE3CC0A-A1E6-4F75-9DD4-7BFE49504586}" srcOrd="2" destOrd="0" presId="urn:microsoft.com/office/officeart/2018/2/layout/IconVerticalSolidList"/>
    <dgm:cxn modelId="{0709C58D-1BB9-4981-AAC5-D5C1A2721BFD}" type="presParOf" srcId="{7A7B5714-0F93-4A48-B428-E138AEC5A94B}" destId="{8C83F8FE-1FA7-4BD6-9218-753BD9F88770}" srcOrd="3" destOrd="0" presId="urn:microsoft.com/office/officeart/2018/2/layout/IconVerticalSolidList"/>
    <dgm:cxn modelId="{336DD3B4-E768-4917-A89D-2108A737A0BD}" type="presParOf" srcId="{22384A86-6B13-49C1-8CA9-821BD4CE68AF}" destId="{776B0742-1CEE-4823-AB40-D09D712BB82D}" srcOrd="1" destOrd="0" presId="urn:microsoft.com/office/officeart/2018/2/layout/IconVerticalSolidList"/>
    <dgm:cxn modelId="{D69898BA-377E-4F4D-AF0A-83DD9B514A32}" type="presParOf" srcId="{22384A86-6B13-49C1-8CA9-821BD4CE68AF}" destId="{148B8314-80DE-4B93-9C6F-32F32DA49E23}" srcOrd="2" destOrd="0" presId="urn:microsoft.com/office/officeart/2018/2/layout/IconVerticalSolidList"/>
    <dgm:cxn modelId="{92F73524-3FAC-4947-9177-E3D7FEE9E93C}" type="presParOf" srcId="{148B8314-80DE-4B93-9C6F-32F32DA49E23}" destId="{BDF89611-AD8D-41CC-AC70-373FDB0F3E3E}" srcOrd="0" destOrd="0" presId="urn:microsoft.com/office/officeart/2018/2/layout/IconVerticalSolidList"/>
    <dgm:cxn modelId="{A0BE334C-8587-483B-8D8C-A68C68CA53BA}" type="presParOf" srcId="{148B8314-80DE-4B93-9C6F-32F32DA49E23}" destId="{6A1A497D-0E7C-4FB3-8B20-8595696592A1}" srcOrd="1" destOrd="0" presId="urn:microsoft.com/office/officeart/2018/2/layout/IconVerticalSolidList"/>
    <dgm:cxn modelId="{22F5FE42-2162-40EB-A48D-900E3E1E193B}" type="presParOf" srcId="{148B8314-80DE-4B93-9C6F-32F32DA49E23}" destId="{20FC9320-FA4E-4A04-9F9B-80F8779DFEA7}" srcOrd="2" destOrd="0" presId="urn:microsoft.com/office/officeart/2018/2/layout/IconVerticalSolidList"/>
    <dgm:cxn modelId="{28D1405D-69C7-4DFB-B10C-6C2D611FD472}" type="presParOf" srcId="{148B8314-80DE-4B93-9C6F-32F32DA49E23}" destId="{566D7733-8187-4894-AACE-BCD4E4DFBCAF}" srcOrd="3" destOrd="0" presId="urn:microsoft.com/office/officeart/2018/2/layout/IconVerticalSolidList"/>
    <dgm:cxn modelId="{B8BCC680-B8A8-4611-B74D-E091BEACFC63}" type="presParOf" srcId="{22384A86-6B13-49C1-8CA9-821BD4CE68AF}" destId="{64619DAF-449B-4B87-9DC7-37B44E98BE48}" srcOrd="3" destOrd="0" presId="urn:microsoft.com/office/officeart/2018/2/layout/IconVerticalSolidList"/>
    <dgm:cxn modelId="{21F0077E-A95B-458B-8A44-35345AAD70CE}" type="presParOf" srcId="{22384A86-6B13-49C1-8CA9-821BD4CE68AF}" destId="{9E3E8507-BBB8-4959-B0E2-6C42C5480F45}" srcOrd="4" destOrd="0" presId="urn:microsoft.com/office/officeart/2018/2/layout/IconVerticalSolidList"/>
    <dgm:cxn modelId="{851BEC74-9B84-4D72-965A-9140A770D90A}" type="presParOf" srcId="{9E3E8507-BBB8-4959-B0E2-6C42C5480F45}" destId="{DF011A57-31CE-45A4-A251-FCA2DFC59203}" srcOrd="0" destOrd="0" presId="urn:microsoft.com/office/officeart/2018/2/layout/IconVerticalSolidList"/>
    <dgm:cxn modelId="{D795212E-F465-43AA-AB98-7084E960395B}" type="presParOf" srcId="{9E3E8507-BBB8-4959-B0E2-6C42C5480F45}" destId="{08E18DBB-A4BB-42AB-BD8A-34DBD330AE6D}" srcOrd="1" destOrd="0" presId="urn:microsoft.com/office/officeart/2018/2/layout/IconVerticalSolidList"/>
    <dgm:cxn modelId="{80C3D62F-20EB-4717-9FED-FD4814EEBDA7}" type="presParOf" srcId="{9E3E8507-BBB8-4959-B0E2-6C42C5480F45}" destId="{923AB254-8EA7-4A72-B888-17FD8BB483F2}" srcOrd="2" destOrd="0" presId="urn:microsoft.com/office/officeart/2018/2/layout/IconVerticalSolidList"/>
    <dgm:cxn modelId="{A82A28FD-0B06-4B4D-9263-546BFE1A9A8E}" type="presParOf" srcId="{9E3E8507-BBB8-4959-B0E2-6C42C5480F45}" destId="{D58DB4EF-E687-41B4-87A9-8751FB36B64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E3E119-0C53-450B-8277-A008827B2779}">
      <dsp:nvSpPr>
        <dsp:cNvPr id="0" name=""/>
        <dsp:cNvSpPr/>
      </dsp:nvSpPr>
      <dsp:spPr>
        <a:xfrm>
          <a:off x="0" y="710703"/>
          <a:ext cx="10969943" cy="131206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F3F84F-79F3-4EAF-BB89-C6807441AE25}">
      <dsp:nvSpPr>
        <dsp:cNvPr id="0" name=""/>
        <dsp:cNvSpPr/>
      </dsp:nvSpPr>
      <dsp:spPr>
        <a:xfrm>
          <a:off x="396900" y="1005919"/>
          <a:ext cx="721637" cy="7216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F0A862-D49A-49A3-B16C-A56BFB223695}">
      <dsp:nvSpPr>
        <dsp:cNvPr id="0" name=""/>
        <dsp:cNvSpPr/>
      </dsp:nvSpPr>
      <dsp:spPr>
        <a:xfrm>
          <a:off x="1515439" y="710703"/>
          <a:ext cx="9454503" cy="1312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861" tIns="138861" rIns="138861" bIns="138861" numCol="1" spcCol="1270" anchor="ctr" anchorCtr="0">
          <a:noAutofit/>
        </a:bodyPr>
        <a:lstStyle/>
        <a:p>
          <a:pPr marL="0" lvl="0" indent="0" algn="l" defTabSz="1111250">
            <a:lnSpc>
              <a:spcPct val="90000"/>
            </a:lnSpc>
            <a:spcBef>
              <a:spcPct val="0"/>
            </a:spcBef>
            <a:spcAft>
              <a:spcPct val="35000"/>
            </a:spcAft>
            <a:buNone/>
          </a:pPr>
          <a:r>
            <a:rPr lang="en-US" sz="2500" kern="1200" dirty="0"/>
            <a:t>Not all interpersonal conflict that is rude/thoughtless = bullying and harassment.</a:t>
          </a:r>
        </a:p>
      </dsp:txBody>
      <dsp:txXfrm>
        <a:off x="1515439" y="710703"/>
        <a:ext cx="9454503" cy="1312068"/>
      </dsp:txXfrm>
    </dsp:sp>
    <dsp:sp modelId="{565A177E-6B7F-4861-A478-D6BB5EC7783B}">
      <dsp:nvSpPr>
        <dsp:cNvPr id="0" name=""/>
        <dsp:cNvSpPr/>
      </dsp:nvSpPr>
      <dsp:spPr>
        <a:xfrm>
          <a:off x="0" y="2350790"/>
          <a:ext cx="10969943" cy="131206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434544-7F6F-4377-B33C-318D1A522653}">
      <dsp:nvSpPr>
        <dsp:cNvPr id="0" name=""/>
        <dsp:cNvSpPr/>
      </dsp:nvSpPr>
      <dsp:spPr>
        <a:xfrm>
          <a:off x="396900" y="2646005"/>
          <a:ext cx="721637" cy="7216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CC9EE32-F4E3-4F53-8955-FD9423CB6272}">
      <dsp:nvSpPr>
        <dsp:cNvPr id="0" name=""/>
        <dsp:cNvSpPr/>
      </dsp:nvSpPr>
      <dsp:spPr>
        <a:xfrm>
          <a:off x="1515439" y="2350790"/>
          <a:ext cx="9454503" cy="1312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861" tIns="138861" rIns="138861" bIns="138861" numCol="1" spcCol="1270" anchor="ctr" anchorCtr="0">
          <a:noAutofit/>
        </a:bodyPr>
        <a:lstStyle/>
        <a:p>
          <a:pPr marL="0" lvl="0" indent="0" algn="l" defTabSz="1111250">
            <a:lnSpc>
              <a:spcPct val="90000"/>
            </a:lnSpc>
            <a:spcBef>
              <a:spcPct val="0"/>
            </a:spcBef>
            <a:spcAft>
              <a:spcPct val="35000"/>
            </a:spcAft>
            <a:buNone/>
          </a:pPr>
          <a:r>
            <a:rPr lang="en-US" sz="2500" kern="1200" dirty="0"/>
            <a:t>Employer’s investigation into a worker’s bullying and harassment complaint need not be perfect, but at the very least, must comply with the “reasonable steps”.</a:t>
          </a:r>
        </a:p>
      </dsp:txBody>
      <dsp:txXfrm>
        <a:off x="1515439" y="2350790"/>
        <a:ext cx="9454503" cy="13120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04ACD2-6877-4EF7-8A81-829ACD16B514}">
      <dsp:nvSpPr>
        <dsp:cNvPr id="0" name=""/>
        <dsp:cNvSpPr/>
      </dsp:nvSpPr>
      <dsp:spPr>
        <a:xfrm>
          <a:off x="577483" y="877034"/>
          <a:ext cx="1447495" cy="144749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1D496A-5D02-4870-AA2E-2CC52B60C8AB}">
      <dsp:nvSpPr>
        <dsp:cNvPr id="0" name=""/>
        <dsp:cNvSpPr/>
      </dsp:nvSpPr>
      <dsp:spPr>
        <a:xfrm>
          <a:off x="885966" y="1185517"/>
          <a:ext cx="830530" cy="8305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C7F551-5A44-42A2-A622-A2ECD1B18DB2}">
      <dsp:nvSpPr>
        <dsp:cNvPr id="0" name=""/>
        <dsp:cNvSpPr/>
      </dsp:nvSpPr>
      <dsp:spPr>
        <a:xfrm>
          <a:off x="114759" y="2775389"/>
          <a:ext cx="237294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dirty="0"/>
            <a:t>Lost wages</a:t>
          </a:r>
        </a:p>
      </dsp:txBody>
      <dsp:txXfrm>
        <a:off x="114759" y="2775389"/>
        <a:ext cx="2372942" cy="720000"/>
      </dsp:txXfrm>
    </dsp:sp>
    <dsp:sp modelId="{743B6363-2A4E-43C1-BB91-3D8EC8B12098}">
      <dsp:nvSpPr>
        <dsp:cNvPr id="0" name=""/>
        <dsp:cNvSpPr/>
      </dsp:nvSpPr>
      <dsp:spPr>
        <a:xfrm>
          <a:off x="3365691" y="877034"/>
          <a:ext cx="1447495" cy="144749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3B4871-CC23-4669-AA61-99E630BDDC56}">
      <dsp:nvSpPr>
        <dsp:cNvPr id="0" name=""/>
        <dsp:cNvSpPr/>
      </dsp:nvSpPr>
      <dsp:spPr>
        <a:xfrm>
          <a:off x="3674174" y="1185517"/>
          <a:ext cx="830530" cy="8305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AD6FC1-6DEC-428C-AC4F-5A4170E350DC}">
      <dsp:nvSpPr>
        <dsp:cNvPr id="0" name=""/>
        <dsp:cNvSpPr/>
      </dsp:nvSpPr>
      <dsp:spPr>
        <a:xfrm>
          <a:off x="2902967" y="2775389"/>
          <a:ext cx="237294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Lost benefits</a:t>
          </a:r>
        </a:p>
      </dsp:txBody>
      <dsp:txXfrm>
        <a:off x="2902967" y="2775389"/>
        <a:ext cx="2372942" cy="720000"/>
      </dsp:txXfrm>
    </dsp:sp>
    <dsp:sp modelId="{C3E3D10A-9AD8-410B-8106-A66492799A2E}">
      <dsp:nvSpPr>
        <dsp:cNvPr id="0" name=""/>
        <dsp:cNvSpPr/>
      </dsp:nvSpPr>
      <dsp:spPr>
        <a:xfrm>
          <a:off x="6153899" y="877034"/>
          <a:ext cx="1447495" cy="144749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2E9571-B610-4F5F-AD3B-9690ACD2BF0E}">
      <dsp:nvSpPr>
        <dsp:cNvPr id="0" name=""/>
        <dsp:cNvSpPr/>
      </dsp:nvSpPr>
      <dsp:spPr>
        <a:xfrm>
          <a:off x="6462381" y="1185517"/>
          <a:ext cx="830530" cy="8305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AB882B4-7A5B-4DCB-B75B-EF5C2181A7CD}">
      <dsp:nvSpPr>
        <dsp:cNvPr id="0" name=""/>
        <dsp:cNvSpPr/>
      </dsp:nvSpPr>
      <dsp:spPr>
        <a:xfrm>
          <a:off x="5691175" y="2775389"/>
          <a:ext cx="237294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Posting of an inspection report</a:t>
          </a:r>
        </a:p>
      </dsp:txBody>
      <dsp:txXfrm>
        <a:off x="5691175" y="2775389"/>
        <a:ext cx="2372942" cy="720000"/>
      </dsp:txXfrm>
    </dsp:sp>
    <dsp:sp modelId="{52BDA26F-36FD-4A73-96E7-61C41DA59680}">
      <dsp:nvSpPr>
        <dsp:cNvPr id="0" name=""/>
        <dsp:cNvSpPr/>
      </dsp:nvSpPr>
      <dsp:spPr>
        <a:xfrm>
          <a:off x="8942107" y="877034"/>
          <a:ext cx="1447495" cy="144749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32CBC2-DC55-4393-BD30-3E71DD852597}">
      <dsp:nvSpPr>
        <dsp:cNvPr id="0" name=""/>
        <dsp:cNvSpPr/>
      </dsp:nvSpPr>
      <dsp:spPr>
        <a:xfrm>
          <a:off x="9250589" y="1185517"/>
          <a:ext cx="830530" cy="8305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603A2E0-5B6E-4824-8C76-832652B6C611}">
      <dsp:nvSpPr>
        <dsp:cNvPr id="0" name=""/>
        <dsp:cNvSpPr/>
      </dsp:nvSpPr>
      <dsp:spPr>
        <a:xfrm>
          <a:off x="8479383" y="2775389"/>
          <a:ext cx="237294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dirty="0"/>
            <a:t>Removal of records from worker’s personnel file</a:t>
          </a:r>
        </a:p>
      </dsp:txBody>
      <dsp:txXfrm>
        <a:off x="8479383" y="2775389"/>
        <a:ext cx="2372942"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EF71A-6AFF-4547-AC64-F7160000EB6D}">
      <dsp:nvSpPr>
        <dsp:cNvPr id="0" name=""/>
        <dsp:cNvSpPr/>
      </dsp:nvSpPr>
      <dsp:spPr>
        <a:xfrm>
          <a:off x="0" y="533"/>
          <a:ext cx="10969943" cy="124928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C0CCEF-F8D6-468C-B5B5-609D505A70A8}">
      <dsp:nvSpPr>
        <dsp:cNvPr id="0" name=""/>
        <dsp:cNvSpPr/>
      </dsp:nvSpPr>
      <dsp:spPr>
        <a:xfrm>
          <a:off x="377908" y="281622"/>
          <a:ext cx="687106" cy="6871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C83F8FE-1FA7-4BD6-9218-753BD9F88770}">
      <dsp:nvSpPr>
        <dsp:cNvPr id="0" name=""/>
        <dsp:cNvSpPr/>
      </dsp:nvSpPr>
      <dsp:spPr>
        <a:xfrm>
          <a:off x="1442923" y="533"/>
          <a:ext cx="9527019" cy="1249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216" tIns="132216" rIns="132216" bIns="132216" numCol="1" spcCol="1270" anchor="ctr" anchorCtr="0">
          <a:noAutofit/>
        </a:bodyPr>
        <a:lstStyle/>
        <a:p>
          <a:pPr marL="0" lvl="0" indent="0" algn="l" defTabSz="1066800">
            <a:lnSpc>
              <a:spcPct val="90000"/>
            </a:lnSpc>
            <a:spcBef>
              <a:spcPct val="0"/>
            </a:spcBef>
            <a:spcAft>
              <a:spcPct val="35000"/>
            </a:spcAft>
            <a:buNone/>
          </a:pPr>
          <a:r>
            <a:rPr lang="en-US" sz="2400" kern="1200" dirty="0"/>
            <a:t>Being “duly diligent” is a high standard. An employer must train, monitor, and enforce safe work practices.</a:t>
          </a:r>
        </a:p>
      </dsp:txBody>
      <dsp:txXfrm>
        <a:off x="1442923" y="533"/>
        <a:ext cx="9527019" cy="1249284"/>
      </dsp:txXfrm>
    </dsp:sp>
    <dsp:sp modelId="{BDF89611-AD8D-41CC-AC70-373FDB0F3E3E}">
      <dsp:nvSpPr>
        <dsp:cNvPr id="0" name=""/>
        <dsp:cNvSpPr/>
      </dsp:nvSpPr>
      <dsp:spPr>
        <a:xfrm>
          <a:off x="0" y="1562139"/>
          <a:ext cx="10969943" cy="124928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1A497D-0E7C-4FB3-8B20-8595696592A1}">
      <dsp:nvSpPr>
        <dsp:cNvPr id="0" name=""/>
        <dsp:cNvSpPr/>
      </dsp:nvSpPr>
      <dsp:spPr>
        <a:xfrm>
          <a:off x="377908" y="1843228"/>
          <a:ext cx="687106" cy="6871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66D7733-8187-4894-AACE-BCD4E4DFBCAF}">
      <dsp:nvSpPr>
        <dsp:cNvPr id="0" name=""/>
        <dsp:cNvSpPr/>
      </dsp:nvSpPr>
      <dsp:spPr>
        <a:xfrm>
          <a:off x="1442923" y="1562139"/>
          <a:ext cx="9527019" cy="1249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216" tIns="132216" rIns="132216" bIns="132216" numCol="1" spcCol="1270" anchor="ctr" anchorCtr="0">
          <a:noAutofit/>
        </a:bodyPr>
        <a:lstStyle/>
        <a:p>
          <a:pPr marL="0" lvl="0" indent="0" algn="l" defTabSz="1066800">
            <a:lnSpc>
              <a:spcPct val="90000"/>
            </a:lnSpc>
            <a:spcBef>
              <a:spcPct val="0"/>
            </a:spcBef>
            <a:spcAft>
              <a:spcPct val="35000"/>
            </a:spcAft>
            <a:buNone/>
          </a:pPr>
          <a:r>
            <a:rPr lang="en-US" sz="2400" kern="1200"/>
            <a:t>Even with comprehensive records and “many” efforts to be duly diligent, the critical question is seemingly, “Did the employer take all reasonable steps to prevent the incident in question?”</a:t>
          </a:r>
        </a:p>
      </dsp:txBody>
      <dsp:txXfrm>
        <a:off x="1442923" y="1562139"/>
        <a:ext cx="9527019" cy="1249284"/>
      </dsp:txXfrm>
    </dsp:sp>
    <dsp:sp modelId="{DF011A57-31CE-45A4-A251-FCA2DFC59203}">
      <dsp:nvSpPr>
        <dsp:cNvPr id="0" name=""/>
        <dsp:cNvSpPr/>
      </dsp:nvSpPr>
      <dsp:spPr>
        <a:xfrm>
          <a:off x="0" y="3123744"/>
          <a:ext cx="10969943" cy="124928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E18DBB-A4BB-42AB-BD8A-34DBD330AE6D}">
      <dsp:nvSpPr>
        <dsp:cNvPr id="0" name=""/>
        <dsp:cNvSpPr/>
      </dsp:nvSpPr>
      <dsp:spPr>
        <a:xfrm>
          <a:off x="377908" y="3404833"/>
          <a:ext cx="687106" cy="6871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58DB4EF-E687-41B4-87A9-8751FB36B642}">
      <dsp:nvSpPr>
        <dsp:cNvPr id="0" name=""/>
        <dsp:cNvSpPr/>
      </dsp:nvSpPr>
      <dsp:spPr>
        <a:xfrm>
          <a:off x="1442923" y="3123744"/>
          <a:ext cx="9527019" cy="1249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216" tIns="132216" rIns="132216" bIns="132216" numCol="1" spcCol="1270" anchor="ctr" anchorCtr="0">
          <a:noAutofit/>
        </a:bodyPr>
        <a:lstStyle/>
        <a:p>
          <a:pPr marL="0" lvl="0" indent="0" algn="l" defTabSz="1066800">
            <a:lnSpc>
              <a:spcPct val="90000"/>
            </a:lnSpc>
            <a:spcBef>
              <a:spcPct val="0"/>
            </a:spcBef>
            <a:spcAft>
              <a:spcPct val="35000"/>
            </a:spcAft>
            <a:buNone/>
          </a:pPr>
          <a:r>
            <a:rPr lang="en-US" sz="2400" kern="1200"/>
            <a:t>The seriousness of the incident (or the potential incident) is considered as part of the “due diligence” analysis.</a:t>
          </a:r>
        </a:p>
      </dsp:txBody>
      <dsp:txXfrm>
        <a:off x="1442923" y="3123744"/>
        <a:ext cx="9527019" cy="124928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B3DEAF2-98C2-43D8-8330-DB9333705FF5}" type="datetimeFigureOut">
              <a:rPr lang="en-US" smtClean="0"/>
              <a:t>10/18/2023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6366D1E-DF6D-486E-A701-CA814E70B0D1}" type="slidenum">
              <a:rPr lang="en-US" smtClean="0"/>
              <a:t>‹#›</a:t>
            </a:fld>
            <a:endParaRPr lang="en-US"/>
          </a:p>
        </p:txBody>
      </p:sp>
    </p:spTree>
    <p:extLst>
      <p:ext uri="{BB962C8B-B14F-4D97-AF65-F5344CB8AC3E}">
        <p14:creationId xmlns:p14="http://schemas.microsoft.com/office/powerpoint/2010/main" val="153688405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897061F0-BAFA-4611-AFD4-5D5DE117EFAC}" type="datetimeFigureOut">
              <a:rPr lang="en-US"/>
              <a:pPr>
                <a:defRPr/>
              </a:pPr>
              <a:t>10/18/2023</a:t>
            </a:fld>
            <a:endParaRPr lang="en-US"/>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D7254584-9B07-4010-A9E3-974B812A0F61}" type="slidenum">
              <a:rPr lang="en-US"/>
              <a:pPr>
                <a:defRPr/>
              </a:pPr>
              <a:t>‹#›</a:t>
            </a:fld>
            <a:endParaRPr lang="en-US"/>
          </a:p>
        </p:txBody>
      </p:sp>
    </p:spTree>
    <p:extLst>
      <p:ext uri="{BB962C8B-B14F-4D97-AF65-F5344CB8AC3E}">
        <p14:creationId xmlns:p14="http://schemas.microsoft.com/office/powerpoint/2010/main" val="1862233813"/>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1</a:t>
            </a:fld>
            <a:endParaRPr lang="en-US"/>
          </a:p>
        </p:txBody>
      </p:sp>
      <p:sp>
        <p:nvSpPr>
          <p:cNvPr id="5" name="Header Placeholder 4">
            <a:extLst>
              <a:ext uri="{FF2B5EF4-FFF2-40B4-BE49-F238E27FC236}">
                <a16:creationId xmlns:a16="http://schemas.microsoft.com/office/drawing/2014/main" id="{6A6307C0-0AA1-F529-CE7E-C2E75A111710}"/>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1702124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10</a:t>
            </a:fld>
            <a:endParaRPr lang="en-US"/>
          </a:p>
        </p:txBody>
      </p:sp>
      <p:sp>
        <p:nvSpPr>
          <p:cNvPr id="5" name="Header Placeholder 4">
            <a:extLst>
              <a:ext uri="{FF2B5EF4-FFF2-40B4-BE49-F238E27FC236}">
                <a16:creationId xmlns:a16="http://schemas.microsoft.com/office/drawing/2014/main" id="{81E56FF2-B598-4322-AA48-82D1301F1A48}"/>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960843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Make aligned and aesthetically pleasing</a:t>
            </a:r>
            <a:endParaRPr lang="en-US" dirty="0"/>
          </a:p>
        </p:txBody>
      </p:sp>
      <p:sp>
        <p:nvSpPr>
          <p:cNvPr id="4" name="Header Placeholder 3"/>
          <p:cNvSpPr>
            <a:spLocks noGrp="1"/>
          </p:cNvSpPr>
          <p:nvPr>
            <p:ph type="hdr" sz="quarter"/>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D7254584-9B07-4010-A9E3-974B812A0F61}" type="slidenum">
              <a:rPr lang="en-US" smtClean="0"/>
              <a:pPr>
                <a:defRPr/>
              </a:pPr>
              <a:t>12</a:t>
            </a:fld>
            <a:endParaRPr lang="en-US"/>
          </a:p>
        </p:txBody>
      </p:sp>
    </p:spTree>
    <p:extLst>
      <p:ext uri="{BB962C8B-B14F-4D97-AF65-F5344CB8AC3E}">
        <p14:creationId xmlns:p14="http://schemas.microsoft.com/office/powerpoint/2010/main" val="2757707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D7254584-9B07-4010-A9E3-974B812A0F61}" type="slidenum">
              <a:rPr lang="en-US" smtClean="0"/>
              <a:pPr>
                <a:defRPr/>
              </a:pPr>
              <a:t>13</a:t>
            </a:fld>
            <a:endParaRPr lang="en-US"/>
          </a:p>
        </p:txBody>
      </p:sp>
    </p:spTree>
    <p:extLst>
      <p:ext uri="{BB962C8B-B14F-4D97-AF65-F5344CB8AC3E}">
        <p14:creationId xmlns:p14="http://schemas.microsoft.com/office/powerpoint/2010/main" val="4201867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Add graphic</a:t>
            </a:r>
            <a:endParaRPr lang="en-US" dirty="0"/>
          </a:p>
        </p:txBody>
      </p:sp>
      <p:sp>
        <p:nvSpPr>
          <p:cNvPr id="4" name="Header Placeholder 3"/>
          <p:cNvSpPr>
            <a:spLocks noGrp="1"/>
          </p:cNvSpPr>
          <p:nvPr>
            <p:ph type="hdr" sz="quarter"/>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D7254584-9B07-4010-A9E3-974B812A0F61}" type="slidenum">
              <a:rPr lang="en-US" smtClean="0"/>
              <a:pPr>
                <a:defRPr/>
              </a:pPr>
              <a:t>15</a:t>
            </a:fld>
            <a:endParaRPr lang="en-US"/>
          </a:p>
        </p:txBody>
      </p:sp>
    </p:spTree>
    <p:extLst>
      <p:ext uri="{BB962C8B-B14F-4D97-AF65-F5344CB8AC3E}">
        <p14:creationId xmlns:p14="http://schemas.microsoft.com/office/powerpoint/2010/main" val="3038445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16</a:t>
            </a:fld>
            <a:endParaRPr lang="en-US"/>
          </a:p>
        </p:txBody>
      </p:sp>
      <p:sp>
        <p:nvSpPr>
          <p:cNvPr id="5" name="Header Placeholder 4">
            <a:extLst>
              <a:ext uri="{FF2B5EF4-FFF2-40B4-BE49-F238E27FC236}">
                <a16:creationId xmlns:a16="http://schemas.microsoft.com/office/drawing/2014/main" id="{E494864A-27F6-0D50-70B4-B8D8D2836719}"/>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1182930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D7254584-9B07-4010-A9E3-974B812A0F61}" type="slidenum">
              <a:rPr lang="en-US" smtClean="0"/>
              <a:pPr>
                <a:defRPr/>
              </a:pPr>
              <a:t>17</a:t>
            </a:fld>
            <a:endParaRPr lang="en-US"/>
          </a:p>
        </p:txBody>
      </p:sp>
    </p:spTree>
    <p:extLst>
      <p:ext uri="{BB962C8B-B14F-4D97-AF65-F5344CB8AC3E}">
        <p14:creationId xmlns:p14="http://schemas.microsoft.com/office/powerpoint/2010/main" val="2933752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21</a:t>
            </a:fld>
            <a:endParaRPr lang="en-US"/>
          </a:p>
        </p:txBody>
      </p:sp>
      <p:sp>
        <p:nvSpPr>
          <p:cNvPr id="5" name="Header Placeholder 4">
            <a:extLst>
              <a:ext uri="{FF2B5EF4-FFF2-40B4-BE49-F238E27FC236}">
                <a16:creationId xmlns:a16="http://schemas.microsoft.com/office/drawing/2014/main" id="{DCF058FD-A6E3-5FF3-0DBB-0DF63DFDA7D0}"/>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949542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22</a:t>
            </a:fld>
            <a:endParaRPr lang="en-US"/>
          </a:p>
        </p:txBody>
      </p:sp>
    </p:spTree>
    <p:extLst>
      <p:ext uri="{BB962C8B-B14F-4D97-AF65-F5344CB8AC3E}">
        <p14:creationId xmlns:p14="http://schemas.microsoft.com/office/powerpoint/2010/main" val="1650870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23</a:t>
            </a:fld>
            <a:endParaRPr lang="en-US"/>
          </a:p>
        </p:txBody>
      </p:sp>
    </p:spTree>
    <p:extLst>
      <p:ext uri="{BB962C8B-B14F-4D97-AF65-F5344CB8AC3E}">
        <p14:creationId xmlns:p14="http://schemas.microsoft.com/office/powerpoint/2010/main" val="2761273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24</a:t>
            </a:fld>
            <a:endParaRPr lang="en-US"/>
          </a:p>
        </p:txBody>
      </p:sp>
    </p:spTree>
    <p:extLst>
      <p:ext uri="{BB962C8B-B14F-4D97-AF65-F5344CB8AC3E}">
        <p14:creationId xmlns:p14="http://schemas.microsoft.com/office/powerpoint/2010/main" val="2917145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b="0" i="0" dirty="0">
                <a:solidFill>
                  <a:srgbClr val="444444"/>
                </a:solidFill>
                <a:effectLst/>
                <a:latin typeface="Arial" panose="020B0604020202020204" pitchFamily="34" charset="0"/>
              </a:rPr>
              <a:t>Table of Contents</a:t>
            </a:r>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2</a:t>
            </a:fld>
            <a:endParaRPr lang="en-US"/>
          </a:p>
        </p:txBody>
      </p:sp>
      <p:sp>
        <p:nvSpPr>
          <p:cNvPr id="5" name="Header Placeholder 4">
            <a:extLst>
              <a:ext uri="{FF2B5EF4-FFF2-40B4-BE49-F238E27FC236}">
                <a16:creationId xmlns:a16="http://schemas.microsoft.com/office/drawing/2014/main" id="{BF4749D4-7195-19B0-CF7E-B7AE5EA3C0FC}"/>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40247014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254584-9B07-4010-A9E3-974B812A0F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9251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Add graphic</a:t>
            </a:r>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26</a:t>
            </a:fld>
            <a:endParaRPr lang="en-US"/>
          </a:p>
        </p:txBody>
      </p:sp>
    </p:spTree>
    <p:extLst>
      <p:ext uri="{BB962C8B-B14F-4D97-AF65-F5344CB8AC3E}">
        <p14:creationId xmlns:p14="http://schemas.microsoft.com/office/powerpoint/2010/main" val="1923204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27</a:t>
            </a:fld>
            <a:endParaRPr lang="en-US"/>
          </a:p>
        </p:txBody>
      </p:sp>
      <p:sp>
        <p:nvSpPr>
          <p:cNvPr id="5" name="Header Placeholder 4">
            <a:extLst>
              <a:ext uri="{FF2B5EF4-FFF2-40B4-BE49-F238E27FC236}">
                <a16:creationId xmlns:a16="http://schemas.microsoft.com/office/drawing/2014/main" id="{DCF058FD-A6E3-5FF3-0DBB-0DF63DFDA7D0}"/>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1822175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28</a:t>
            </a:fld>
            <a:endParaRPr lang="en-US"/>
          </a:p>
        </p:txBody>
      </p:sp>
      <p:sp>
        <p:nvSpPr>
          <p:cNvPr id="5" name="Header Placeholder 4">
            <a:extLst>
              <a:ext uri="{FF2B5EF4-FFF2-40B4-BE49-F238E27FC236}">
                <a16:creationId xmlns:a16="http://schemas.microsoft.com/office/drawing/2014/main" id="{B6036C54-6F50-08FC-BFE8-3B227F22B28D}"/>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3720382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D7254584-9B07-4010-A9E3-974B812A0F61}" type="slidenum">
              <a:rPr lang="en-US" smtClean="0"/>
              <a:pPr>
                <a:defRPr/>
              </a:pPr>
              <a:t>29</a:t>
            </a:fld>
            <a:endParaRPr lang="en-US"/>
          </a:p>
        </p:txBody>
      </p:sp>
    </p:spTree>
    <p:extLst>
      <p:ext uri="{BB962C8B-B14F-4D97-AF65-F5344CB8AC3E}">
        <p14:creationId xmlns:p14="http://schemas.microsoft.com/office/powerpoint/2010/main" val="32491126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Unbold</a:t>
            </a:r>
            <a:r>
              <a:rPr lang="en-CA" dirty="0"/>
              <a:t> number</a:t>
            </a:r>
            <a:endParaRPr lang="en-US" dirty="0"/>
          </a:p>
        </p:txBody>
      </p:sp>
      <p:sp>
        <p:nvSpPr>
          <p:cNvPr id="4" name="Header Placeholder 3"/>
          <p:cNvSpPr>
            <a:spLocks noGrp="1"/>
          </p:cNvSpPr>
          <p:nvPr>
            <p:ph type="hdr" sz="quarter"/>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D7254584-9B07-4010-A9E3-974B812A0F61}" type="slidenum">
              <a:rPr lang="en-US" smtClean="0"/>
              <a:pPr>
                <a:defRPr/>
              </a:pPr>
              <a:t>30</a:t>
            </a:fld>
            <a:endParaRPr lang="en-US"/>
          </a:p>
        </p:txBody>
      </p:sp>
    </p:spTree>
    <p:extLst>
      <p:ext uri="{BB962C8B-B14F-4D97-AF65-F5344CB8AC3E}">
        <p14:creationId xmlns:p14="http://schemas.microsoft.com/office/powerpoint/2010/main" val="16188746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31</a:t>
            </a:fld>
            <a:endParaRPr lang="en-US"/>
          </a:p>
        </p:txBody>
      </p:sp>
      <p:sp>
        <p:nvSpPr>
          <p:cNvPr id="5" name="Header Placeholder 4">
            <a:extLst>
              <a:ext uri="{FF2B5EF4-FFF2-40B4-BE49-F238E27FC236}">
                <a16:creationId xmlns:a16="http://schemas.microsoft.com/office/drawing/2014/main" id="{E494864A-27F6-0D50-70B4-B8D8D2836719}"/>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17595784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D7254584-9B07-4010-A9E3-974B812A0F61}" type="slidenum">
              <a:rPr lang="en-US" smtClean="0"/>
              <a:pPr>
                <a:defRPr/>
              </a:pPr>
              <a:t>35</a:t>
            </a:fld>
            <a:endParaRPr lang="en-US"/>
          </a:p>
        </p:txBody>
      </p:sp>
    </p:spTree>
    <p:extLst>
      <p:ext uri="{BB962C8B-B14F-4D97-AF65-F5344CB8AC3E}">
        <p14:creationId xmlns:p14="http://schemas.microsoft.com/office/powerpoint/2010/main" val="16449307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38</a:t>
            </a:fld>
            <a:endParaRPr lang="en-US"/>
          </a:p>
        </p:txBody>
      </p:sp>
      <p:sp>
        <p:nvSpPr>
          <p:cNvPr id="5" name="Header Placeholder 4">
            <a:extLst>
              <a:ext uri="{FF2B5EF4-FFF2-40B4-BE49-F238E27FC236}">
                <a16:creationId xmlns:a16="http://schemas.microsoft.com/office/drawing/2014/main" id="{3FD8A04B-8305-7406-CF87-22A45E091D94}"/>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730194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40</a:t>
            </a:fld>
            <a:endParaRPr lang="en-US"/>
          </a:p>
        </p:txBody>
      </p:sp>
      <p:sp>
        <p:nvSpPr>
          <p:cNvPr id="5" name="Header Placeholder 4">
            <a:extLst>
              <a:ext uri="{FF2B5EF4-FFF2-40B4-BE49-F238E27FC236}">
                <a16:creationId xmlns:a16="http://schemas.microsoft.com/office/drawing/2014/main" id="{FA7DD41F-344B-257B-809B-5A90ECB3AD68}"/>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882615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3</a:t>
            </a:fld>
            <a:endParaRPr lang="en-US"/>
          </a:p>
        </p:txBody>
      </p:sp>
      <p:sp>
        <p:nvSpPr>
          <p:cNvPr id="5" name="Header Placeholder 4">
            <a:extLst>
              <a:ext uri="{FF2B5EF4-FFF2-40B4-BE49-F238E27FC236}">
                <a16:creationId xmlns:a16="http://schemas.microsoft.com/office/drawing/2014/main" id="{60B8E891-7D3E-FBF3-32EA-3BEAE59F2BEB}"/>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3976245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Make lines and indents aligned for both</a:t>
            </a:r>
            <a:br>
              <a:rPr lang="en-CA" dirty="0"/>
            </a:br>
            <a:endParaRPr lang="en-CA" dirty="0"/>
          </a:p>
          <a:p>
            <a:r>
              <a:rPr lang="en-CA" dirty="0"/>
              <a:t>Make dots different</a:t>
            </a:r>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4</a:t>
            </a:fld>
            <a:endParaRPr lang="en-US"/>
          </a:p>
        </p:txBody>
      </p:sp>
    </p:spTree>
    <p:extLst>
      <p:ext uri="{BB962C8B-B14F-4D97-AF65-F5344CB8AC3E}">
        <p14:creationId xmlns:p14="http://schemas.microsoft.com/office/powerpoint/2010/main" val="533877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5</a:t>
            </a:fld>
            <a:endParaRPr lang="en-US"/>
          </a:p>
        </p:txBody>
      </p:sp>
      <p:sp>
        <p:nvSpPr>
          <p:cNvPr id="5" name="Header Placeholder 4">
            <a:extLst>
              <a:ext uri="{FF2B5EF4-FFF2-40B4-BE49-F238E27FC236}">
                <a16:creationId xmlns:a16="http://schemas.microsoft.com/office/drawing/2014/main" id="{60B8E891-7D3E-FBF3-32EA-3BEAE59F2BEB}"/>
              </a:ext>
            </a:extLst>
          </p:cNvPr>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2139928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Add additional graphics</a:t>
            </a:r>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6</a:t>
            </a:fld>
            <a:endParaRPr lang="en-US"/>
          </a:p>
        </p:txBody>
      </p:sp>
    </p:spTree>
    <p:extLst>
      <p:ext uri="{BB962C8B-B14F-4D97-AF65-F5344CB8AC3E}">
        <p14:creationId xmlns:p14="http://schemas.microsoft.com/office/powerpoint/2010/main" val="3720382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Add additional graphics</a:t>
            </a:r>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7</a:t>
            </a:fld>
            <a:endParaRPr lang="en-US"/>
          </a:p>
        </p:txBody>
      </p:sp>
    </p:spTree>
    <p:extLst>
      <p:ext uri="{BB962C8B-B14F-4D97-AF65-F5344CB8AC3E}">
        <p14:creationId xmlns:p14="http://schemas.microsoft.com/office/powerpoint/2010/main" val="2488248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8</a:t>
            </a:fld>
            <a:endParaRPr lang="en-US"/>
          </a:p>
        </p:txBody>
      </p:sp>
    </p:spTree>
    <p:extLst>
      <p:ext uri="{BB962C8B-B14F-4D97-AF65-F5344CB8AC3E}">
        <p14:creationId xmlns:p14="http://schemas.microsoft.com/office/powerpoint/2010/main" val="294271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9</a:t>
            </a:fld>
            <a:endParaRPr lang="en-US"/>
          </a:p>
        </p:txBody>
      </p:sp>
    </p:spTree>
    <p:extLst>
      <p:ext uri="{BB962C8B-B14F-4D97-AF65-F5344CB8AC3E}">
        <p14:creationId xmlns:p14="http://schemas.microsoft.com/office/powerpoint/2010/main" val="1661537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hyperlink" Target="https://twitter.com/ahbllawyers?ref_src=twsrc%5Egoogle%7Ctwcamp%5Eserp%7Ctwgr%5Eauthor" TargetMode="External"/><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s://www.linkedin.com/company/alexander-holburn-beaudin-lang-llp" TargetMode="External"/><Relationship Id="rId5" Type="http://schemas.openxmlformats.org/officeDocument/2006/relationships/image" Target="../media/image6.png"/><Relationship Id="rId4" Type="http://schemas.openxmlformats.org/officeDocument/2006/relationships/hyperlink" Target="https://www.facebook.com/Alexander-Holburn-Beaudin-Lang-LLP-310808898998791/" TargetMode="External"/><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F2F2F2"/>
        </a:solidFill>
        <a:effectLst/>
      </p:bgPr>
    </p:bg>
    <p:spTree>
      <p:nvGrpSpPr>
        <p:cNvPr id="1" name=""/>
        <p:cNvGrpSpPr/>
        <p:nvPr/>
      </p:nvGrpSpPr>
      <p:grpSpPr>
        <a:xfrm>
          <a:off x="0" y="0"/>
          <a:ext cx="0" cy="0"/>
          <a:chOff x="0" y="0"/>
          <a:chExt cx="0" cy="0"/>
        </a:xfrm>
      </p:grpSpPr>
      <p:pic>
        <p:nvPicPr>
          <p:cNvPr id="10" name="Picture 2" descr="H:\Marketing\01 LOGOS\AHBL Rays on logo\White Rays.png">
            <a:extLst>
              <a:ext uri="{FF2B5EF4-FFF2-40B4-BE49-F238E27FC236}">
                <a16:creationId xmlns:a16="http://schemas.microsoft.com/office/drawing/2014/main" id="{8E06DEFF-1F2E-FEA7-7998-21D53CDB4D2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722" r="5893"/>
          <a:stretch>
            <a:fillRect/>
          </a:stretch>
        </p:blipFill>
        <p:spPr bwMode="auto">
          <a:xfrm>
            <a:off x="11113" y="0"/>
            <a:ext cx="12188825"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330932" y="1587501"/>
            <a:ext cx="366713" cy="609600"/>
          </a:xfrm>
          <a:prstGeom prst="rect">
            <a:avLst/>
          </a:prstGeom>
          <a:solidFill>
            <a:srgbClr val="ADC5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51813" y="5260975"/>
            <a:ext cx="34559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089106" y="6172200"/>
            <a:ext cx="3581399" cy="259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2833" y="1587501"/>
            <a:ext cx="10360501" cy="1362075"/>
          </a:xfrm>
        </p:spPr>
        <p:txBody>
          <a:bodyPr anchor="t"/>
          <a:lstStyle>
            <a:lvl1pPr algn="l">
              <a:defRPr sz="4000" b="1" cap="all"/>
            </a:lvl1pPr>
          </a:lstStyle>
          <a:p>
            <a:r>
              <a:rPr lang="en-US" dirty="0"/>
              <a:t>Click to edit Master title style</a:t>
            </a:r>
          </a:p>
        </p:txBody>
      </p:sp>
      <p:sp>
        <p:nvSpPr>
          <p:cNvPr id="12" name="Content Placeholder 6"/>
          <p:cNvSpPr>
            <a:spLocks noGrp="1"/>
          </p:cNvSpPr>
          <p:nvPr>
            <p:ph idx="1"/>
          </p:nvPr>
        </p:nvSpPr>
        <p:spPr>
          <a:xfrm>
            <a:off x="989012" y="6081339"/>
            <a:ext cx="5078677" cy="378212"/>
          </a:xfrm>
        </p:spPr>
        <p:txBody>
          <a:bodyPr>
            <a:noAutofit/>
          </a:bodyPr>
          <a:lstStyle>
            <a:lvl1pPr marL="0" indent="0">
              <a:buNone/>
              <a:defRPr sz="1600">
                <a:solidFill>
                  <a:schemeClr val="bg1">
                    <a:lumMod val="50000"/>
                  </a:schemeClr>
                </a:solidFill>
              </a:defRPr>
            </a:lvl1pPr>
          </a:lstStyle>
          <a:p>
            <a:pPr lvl="0"/>
            <a:r>
              <a:rPr lang="en-US"/>
              <a:t>Click to edit Master text styles</a:t>
            </a:r>
          </a:p>
        </p:txBody>
      </p:sp>
      <p:sp>
        <p:nvSpPr>
          <p:cNvPr id="9" name="Content Placeholder 6">
            <a:extLst>
              <a:ext uri="{FF2B5EF4-FFF2-40B4-BE49-F238E27FC236}">
                <a16:creationId xmlns:a16="http://schemas.microsoft.com/office/drawing/2014/main" id="{3975DF0F-7710-448E-B2A2-0F62AE5E9FE3}"/>
              </a:ext>
            </a:extLst>
          </p:cNvPr>
          <p:cNvSpPr>
            <a:spLocks noGrp="1"/>
          </p:cNvSpPr>
          <p:nvPr>
            <p:ph idx="10"/>
          </p:nvPr>
        </p:nvSpPr>
        <p:spPr>
          <a:xfrm>
            <a:off x="962833" y="3097620"/>
            <a:ext cx="5131579" cy="1826012"/>
          </a:xfrm>
        </p:spPr>
        <p:txBody>
          <a:bodyPr>
            <a:noAutofit/>
          </a:bodyPr>
          <a:lstStyle>
            <a:lvl1pPr marL="0" indent="0">
              <a:buNone/>
              <a:defRPr sz="2000"/>
            </a:lvl1pPr>
          </a:lstStyle>
          <a:p>
            <a:pPr lvl="0"/>
            <a:r>
              <a:rPr lang="en-US" dirty="0"/>
              <a:t>Click to edit Master text styles</a:t>
            </a:r>
          </a:p>
        </p:txBody>
      </p:sp>
    </p:spTree>
    <p:extLst>
      <p:ext uri="{BB962C8B-B14F-4D97-AF65-F5344CB8AC3E}">
        <p14:creationId xmlns:p14="http://schemas.microsoft.com/office/powerpoint/2010/main" val="101040708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609600" y="1371600"/>
            <a:ext cx="10969625" cy="635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p:txBody>
          <a:bodyPr>
            <a:normAutofit/>
          </a:bodyPr>
          <a:lstStyle>
            <a:lvl1pPr>
              <a:defRPr sz="3200" b="1">
                <a:solidFill>
                  <a:srgbClr val="ADC537"/>
                </a:solidFill>
              </a:defRPr>
            </a:lvl1pPr>
          </a:lstStyle>
          <a:p>
            <a:r>
              <a:rPr lang="en-US" dirty="0"/>
              <a:t>CLICK TO EDIT MASTER TITLE STYLE</a:t>
            </a:r>
          </a:p>
        </p:txBody>
      </p:sp>
      <p:sp>
        <p:nvSpPr>
          <p:cNvPr id="3" name="Text Placeholder 2"/>
          <p:cNvSpPr>
            <a:spLocks noGrp="1"/>
          </p:cNvSpPr>
          <p:nvPr>
            <p:ph type="body" idx="1"/>
          </p:nvPr>
        </p:nvSpPr>
        <p:spPr>
          <a:xfrm>
            <a:off x="609441" y="1535113"/>
            <a:ext cx="5385514" cy="63976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1754" y="1535113"/>
            <a:ext cx="5387630" cy="63976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33776031-157F-4620-B2CE-5457CEF2D2BD}" type="datetime1">
              <a:rPr lang="en-US" smtClean="0"/>
              <a:t>10/18/2023</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88E25B3C-9B20-46B2-888C-CC9DDBCB8560}" type="slidenum">
              <a:rPr lang="en-US"/>
              <a:pPr>
                <a:defRPr/>
              </a:pPr>
              <a:t>‹#›</a:t>
            </a:fld>
            <a:endParaRPr lang="en-US"/>
          </a:p>
        </p:txBody>
      </p:sp>
    </p:spTree>
    <p:extLst>
      <p:ext uri="{BB962C8B-B14F-4D97-AF65-F5344CB8AC3E}">
        <p14:creationId xmlns:p14="http://schemas.microsoft.com/office/powerpoint/2010/main" val="2137013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cxnSp>
        <p:nvCxnSpPr>
          <p:cNvPr id="7" name="Straight Connector 6"/>
          <p:cNvCxnSpPr/>
          <p:nvPr userDrawn="1"/>
        </p:nvCxnSpPr>
        <p:spPr>
          <a:xfrm>
            <a:off x="609600" y="1371600"/>
            <a:ext cx="10969625" cy="635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p:txBody>
          <a:bodyPr>
            <a:normAutofit/>
          </a:bodyPr>
          <a:lstStyle>
            <a:lvl1pPr>
              <a:defRPr sz="3200" b="1">
                <a:solidFill>
                  <a:srgbClr val="ADC537"/>
                </a:solidFill>
              </a:defRPr>
            </a:lvl1pPr>
          </a:lstStyle>
          <a:p>
            <a:r>
              <a:rPr lang="en-US" dirty="0"/>
              <a:t>CLICK TO EDIT MASTER TITLE STYLE</a:t>
            </a:r>
          </a:p>
        </p:txBody>
      </p:sp>
      <p:sp>
        <p:nvSpPr>
          <p:cNvPr id="3" name="Text Placeholder 2"/>
          <p:cNvSpPr>
            <a:spLocks noGrp="1"/>
          </p:cNvSpPr>
          <p:nvPr>
            <p:ph type="body" idx="1"/>
          </p:nvPr>
        </p:nvSpPr>
        <p:spPr>
          <a:xfrm>
            <a:off x="609441" y="1535113"/>
            <a:ext cx="5385514" cy="63976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1754" y="1535113"/>
            <a:ext cx="5387630" cy="63976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6C283E40-7860-4276-A293-F0D9ABBA0B94}" type="datetime1">
              <a:rPr lang="en-US" smtClean="0"/>
              <a:t>10/18/2023</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88E25B3C-9B20-46B2-888C-CC9DDBCB8560}" type="slidenum">
              <a:rPr lang="en-US"/>
              <a:pPr>
                <a:defRPr/>
              </a:pPr>
              <a:t>‹#›</a:t>
            </a:fld>
            <a:endParaRPr lang="en-US"/>
          </a:p>
        </p:txBody>
      </p:sp>
      <p:pic>
        <p:nvPicPr>
          <p:cNvPr id="11" name="Picture 1">
            <a:extLst>
              <a:ext uri="{FF2B5EF4-FFF2-40B4-BE49-F238E27FC236}">
                <a16:creationId xmlns:a16="http://schemas.microsoft.com/office/drawing/2014/main" id="{117A81BD-30C4-C156-6A85-12ABDAC0265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51813" y="5260975"/>
            <a:ext cx="34559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a:extLst>
              <a:ext uri="{FF2B5EF4-FFF2-40B4-BE49-F238E27FC236}">
                <a16:creationId xmlns:a16="http://schemas.microsoft.com/office/drawing/2014/main" id="{DAF9A78F-5531-9F5E-A367-29E25793C6E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89106" y="6172200"/>
            <a:ext cx="3581399" cy="259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1532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3200" b="1">
                <a:solidFill>
                  <a:srgbClr val="ADC537"/>
                </a:solidFill>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fld id="{3AF5893F-21D7-45D6-BF5D-16099B8E95FB}" type="datetime1">
              <a:rPr lang="en-US" smtClean="0"/>
              <a:t>10/18/2023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6BA8527-E28A-4B8C-83ED-D558F455D1EE}" type="slidenum">
              <a:rPr lang="en-US"/>
              <a:pPr>
                <a:defRPr/>
              </a:pPr>
              <a:t>‹#›</a:t>
            </a:fld>
            <a:endParaRPr lang="en-US"/>
          </a:p>
        </p:txBody>
      </p:sp>
    </p:spTree>
    <p:extLst>
      <p:ext uri="{BB962C8B-B14F-4D97-AF65-F5344CB8AC3E}">
        <p14:creationId xmlns:p14="http://schemas.microsoft.com/office/powerpoint/2010/main" val="693111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A19A7E3-EC32-4B86-8A38-C8165BF93574}" type="datetime1">
              <a:rPr lang="en-US" smtClean="0"/>
              <a:t>10/18/2023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3B9B37B-EF34-47CF-849B-679EF5FAFD00}" type="slidenum">
              <a:rPr lang="en-US"/>
              <a:pPr>
                <a:defRPr/>
              </a:pPr>
              <a:t>‹#›</a:t>
            </a:fld>
            <a:endParaRPr lang="en-US"/>
          </a:p>
        </p:txBody>
      </p:sp>
    </p:spTree>
    <p:extLst>
      <p:ext uri="{BB962C8B-B14F-4D97-AF65-F5344CB8AC3E}">
        <p14:creationId xmlns:p14="http://schemas.microsoft.com/office/powerpoint/2010/main" val="4170066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2" y="273050"/>
            <a:ext cx="4010039" cy="1162050"/>
          </a:xfrm>
        </p:spPr>
        <p:txBody>
          <a:bodyPr anchor="b"/>
          <a:lstStyle>
            <a:lvl1pPr algn="l">
              <a:defRPr sz="2000" b="1">
                <a:solidFill>
                  <a:srgbClr val="ADC537"/>
                </a:solidFill>
              </a:defRPr>
            </a:lvl1pPr>
          </a:lstStyle>
          <a:p>
            <a:r>
              <a:rPr lang="en-US" dirty="0"/>
              <a:t>CLICK TO EDIT MASTER TITLE STYLE</a:t>
            </a:r>
          </a:p>
        </p:txBody>
      </p:sp>
      <p:sp>
        <p:nvSpPr>
          <p:cNvPr id="3" name="Content Placeholder 2"/>
          <p:cNvSpPr>
            <a:spLocks noGrp="1"/>
          </p:cNvSpPr>
          <p:nvPr>
            <p:ph idx="1"/>
          </p:nvPr>
        </p:nvSpPr>
        <p:spPr>
          <a:xfrm>
            <a:off x="4765492" y="273051"/>
            <a:ext cx="6813892" cy="5853113"/>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29A7D11-044A-403D-AA9A-D5F5D7D8FBF6}" type="datetime1">
              <a:rPr lang="en-US" smtClean="0"/>
              <a:t>10/18/2023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FACC55-B67D-4513-BB67-C9B030308811}" type="slidenum">
              <a:rPr lang="en-US"/>
              <a:pPr>
                <a:defRPr/>
              </a:pPr>
              <a:t>‹#›</a:t>
            </a:fld>
            <a:endParaRPr lang="en-US"/>
          </a:p>
        </p:txBody>
      </p:sp>
    </p:spTree>
    <p:extLst>
      <p:ext uri="{BB962C8B-B14F-4D97-AF65-F5344CB8AC3E}">
        <p14:creationId xmlns:p14="http://schemas.microsoft.com/office/powerpoint/2010/main" val="2283007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095" y="4800600"/>
            <a:ext cx="7313295" cy="566738"/>
          </a:xfrm>
        </p:spPr>
        <p:txBody>
          <a:bodyPr anchor="b"/>
          <a:lstStyle>
            <a:lvl1pPr algn="l">
              <a:defRPr sz="2000" b="1">
                <a:solidFill>
                  <a:srgbClr val="ADC537"/>
                </a:solidFill>
              </a:defRPr>
            </a:lvl1pPr>
          </a:lstStyle>
          <a:p>
            <a:r>
              <a:rPr lang="en-US" dirty="0"/>
              <a:t>CLICK TO EDIT MASTER TITLE STYLE</a:t>
            </a:r>
          </a:p>
        </p:txBody>
      </p:sp>
      <p:sp>
        <p:nvSpPr>
          <p:cNvPr id="3" name="Picture Placeholder 2"/>
          <p:cNvSpPr>
            <a:spLocks noGrp="1"/>
          </p:cNvSpPr>
          <p:nvPr>
            <p:ph type="pic" idx="1"/>
          </p:nvPr>
        </p:nvSpPr>
        <p:spPr>
          <a:xfrm>
            <a:off x="2389095" y="612775"/>
            <a:ext cx="7313295"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F39F8E4-6005-4024-99F4-EEF20CDE7D55}" type="datetime1">
              <a:rPr lang="en-US" smtClean="0"/>
              <a:t>10/18/2023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DE6DD2-3E7C-4464-91F3-20240661E768}" type="slidenum">
              <a:rPr lang="en-US"/>
              <a:pPr>
                <a:defRPr/>
              </a:pPr>
              <a:t>‹#›</a:t>
            </a:fld>
            <a:endParaRPr lang="en-US"/>
          </a:p>
        </p:txBody>
      </p:sp>
    </p:spTree>
    <p:extLst>
      <p:ext uri="{BB962C8B-B14F-4D97-AF65-F5344CB8AC3E}">
        <p14:creationId xmlns:p14="http://schemas.microsoft.com/office/powerpoint/2010/main" val="108856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sz="3200" b="1">
                <a:solidFill>
                  <a:srgbClr val="ADC537"/>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6960ED2E-809A-4F62-80F2-A9D16EF59CAB}" type="datetime1">
              <a:rPr lang="en-US" smtClean="0"/>
              <a:t>10/18/2023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BDF7B2-1AA8-4EE3-908D-02E45AD96FC8}" type="slidenum">
              <a:rPr lang="en-US"/>
              <a:pPr>
                <a:defRPr/>
              </a:pPr>
              <a:t>‹#›</a:t>
            </a:fld>
            <a:endParaRPr lang="en-US"/>
          </a:p>
        </p:txBody>
      </p:sp>
    </p:spTree>
    <p:extLst>
      <p:ext uri="{BB962C8B-B14F-4D97-AF65-F5344CB8AC3E}">
        <p14:creationId xmlns:p14="http://schemas.microsoft.com/office/powerpoint/2010/main" val="3056099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836898" y="274639"/>
            <a:ext cx="2742486" cy="5851525"/>
          </a:xfrm>
        </p:spPr>
        <p:txBody>
          <a:bodyPr vert="eaVert"/>
          <a:lstStyle>
            <a:lvl1pPr>
              <a:defRPr>
                <a:solidFill>
                  <a:srgbClr val="ADC537"/>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441" y="274639"/>
            <a:ext cx="8024310" cy="5851525"/>
          </a:xfrm>
        </p:spPr>
        <p:txBody>
          <a:bodyPr vert="eaVert"/>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7A3DEBB-749A-42E3-8499-812315AA689A}" type="datetime1">
              <a:rPr lang="en-US" smtClean="0"/>
              <a:t>10/18/2023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2EC90C-34F2-4DEC-9578-5A717C3A0934}" type="slidenum">
              <a:rPr lang="en-US"/>
              <a:pPr>
                <a:defRPr/>
              </a:pPr>
              <a:t>‹#›</a:t>
            </a:fld>
            <a:endParaRPr lang="en-US"/>
          </a:p>
        </p:txBody>
      </p:sp>
    </p:spTree>
    <p:extLst>
      <p:ext uri="{BB962C8B-B14F-4D97-AF65-F5344CB8AC3E}">
        <p14:creationId xmlns:p14="http://schemas.microsoft.com/office/powerpoint/2010/main" val="36502820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ADC537"/>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47FC3E-CEA6-4E69-B2D4-1190261A4566}"/>
              </a:ext>
            </a:extLst>
          </p:cNvPr>
          <p:cNvSpPr/>
          <p:nvPr userDrawn="1"/>
        </p:nvSpPr>
        <p:spPr>
          <a:xfrm>
            <a:off x="1217612" y="1071265"/>
            <a:ext cx="9828212" cy="4953000"/>
          </a:xfrm>
          <a:prstGeom prst="rect">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 name="Date Placeholder 2">
            <a:extLst>
              <a:ext uri="{FF2B5EF4-FFF2-40B4-BE49-F238E27FC236}">
                <a16:creationId xmlns:a16="http://schemas.microsoft.com/office/drawing/2014/main" id="{D511FC8B-1133-4C92-A689-07CA1D612E74}"/>
              </a:ext>
            </a:extLst>
          </p:cNvPr>
          <p:cNvSpPr>
            <a:spLocks noGrp="1"/>
          </p:cNvSpPr>
          <p:nvPr>
            <p:ph type="dt" sz="half" idx="10"/>
          </p:nvPr>
        </p:nvSpPr>
        <p:spPr/>
        <p:txBody>
          <a:bodyPr/>
          <a:lstStyle/>
          <a:p>
            <a:pPr>
              <a:defRPr/>
            </a:pPr>
            <a:fld id="{2985FC41-29BE-462B-8877-F2C7EF34132A}" type="datetime1">
              <a:rPr lang="en-US" smtClean="0"/>
              <a:t>10/18/2023</a:t>
            </a:fld>
            <a:endParaRPr lang="en-US"/>
          </a:p>
        </p:txBody>
      </p:sp>
      <p:sp>
        <p:nvSpPr>
          <p:cNvPr id="4" name="Footer Placeholder 3">
            <a:extLst>
              <a:ext uri="{FF2B5EF4-FFF2-40B4-BE49-F238E27FC236}">
                <a16:creationId xmlns:a16="http://schemas.microsoft.com/office/drawing/2014/main" id="{5F516054-D648-40DB-8A98-3A8CA8030B01}"/>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F8699A82-CAF0-42EA-9631-80B5D0C53957}"/>
              </a:ext>
            </a:extLst>
          </p:cNvPr>
          <p:cNvSpPr>
            <a:spLocks noGrp="1"/>
          </p:cNvSpPr>
          <p:nvPr>
            <p:ph type="sldNum" sz="quarter" idx="12"/>
          </p:nvPr>
        </p:nvSpPr>
        <p:spPr/>
        <p:txBody>
          <a:bodyPr/>
          <a:lstStyle/>
          <a:p>
            <a:pPr>
              <a:defRPr/>
            </a:pPr>
            <a:fld id="{68DB4C8E-361D-4723-BD66-536EC6CF0C32}" type="slidenum">
              <a:rPr lang="en-US" smtClean="0"/>
              <a:pPr>
                <a:defRPr/>
              </a:pPr>
              <a:t>‹#›</a:t>
            </a:fld>
            <a:endParaRPr lang="en-US"/>
          </a:p>
        </p:txBody>
      </p:sp>
      <p:sp>
        <p:nvSpPr>
          <p:cNvPr id="6" name="Content Placeholder 2">
            <a:extLst>
              <a:ext uri="{FF2B5EF4-FFF2-40B4-BE49-F238E27FC236}">
                <a16:creationId xmlns:a16="http://schemas.microsoft.com/office/drawing/2014/main" id="{92E3DAF7-8735-41F3-93E4-1DE0801BCA1B}"/>
              </a:ext>
            </a:extLst>
          </p:cNvPr>
          <p:cNvSpPr txBox="1">
            <a:spLocks/>
          </p:cNvSpPr>
          <p:nvPr userDrawn="1"/>
        </p:nvSpPr>
        <p:spPr>
          <a:xfrm>
            <a:off x="1711133" y="2540258"/>
            <a:ext cx="8841168" cy="2438400"/>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pPr>
            <a:r>
              <a:rPr lang="en-US" altLang="en-US" i="1" dirty="0">
                <a:solidFill>
                  <a:schemeClr val="bg1"/>
                </a:solidFill>
              </a:rPr>
              <a:t>This presentation is for educational purposes only. Please seek legal advice if you have a particular situation. Use of these materials does not create a solicitor client relationship.</a:t>
            </a:r>
          </a:p>
        </p:txBody>
      </p:sp>
      <p:sp>
        <p:nvSpPr>
          <p:cNvPr id="7" name="Rectangle 11">
            <a:extLst>
              <a:ext uri="{FF2B5EF4-FFF2-40B4-BE49-F238E27FC236}">
                <a16:creationId xmlns:a16="http://schemas.microsoft.com/office/drawing/2014/main" id="{C21C4FEB-30BA-4CEF-B2DD-EFA5C0C87921}"/>
              </a:ext>
            </a:extLst>
          </p:cNvPr>
          <p:cNvSpPr>
            <a:spLocks noChangeArrowheads="1"/>
          </p:cNvSpPr>
          <p:nvPr userDrawn="1"/>
        </p:nvSpPr>
        <p:spPr bwMode="auto">
          <a:xfrm>
            <a:off x="4303211" y="810220"/>
            <a:ext cx="3657013" cy="646331"/>
          </a:xfrm>
          <a:prstGeom prst="rect">
            <a:avLst/>
          </a:prstGeom>
          <a:solidFill>
            <a:srgbClr val="ADC537"/>
          </a:solidFill>
          <a:ln>
            <a:noFill/>
          </a:ln>
        </p:spPr>
        <p:txBody>
          <a:bodyPr wrap="square" lIns="45719" rIns="45719">
            <a:spAutoFit/>
          </a:bodyPr>
          <a:lstStyle>
            <a:lvl1pPr eaLnBrk="0" hangingPunct="0">
              <a:spcBef>
                <a:spcPct val="20000"/>
              </a:spcBef>
              <a:buFont typeface="Wingdings" pitchFamily="2" charset="2"/>
              <a:buChar char="§"/>
              <a:defRPr sz="2800">
                <a:solidFill>
                  <a:schemeClr val="tx1"/>
                </a:solidFill>
                <a:latin typeface="Arial" pitchFamily="34" charset="0"/>
              </a:defRPr>
            </a:lvl1pPr>
            <a:lvl2pPr marL="742950" indent="-285750" eaLnBrk="0" hangingPunct="0">
              <a:spcBef>
                <a:spcPct val="20000"/>
              </a:spcBef>
              <a:buSzPct val="75000"/>
              <a:buFont typeface="Wingdings" pitchFamily="2" charset="2"/>
              <a:buChar char="§"/>
              <a:defRPr sz="2400">
                <a:solidFill>
                  <a:schemeClr val="tx1"/>
                </a:solidFill>
                <a:latin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altLang="en-US" sz="3600" b="1" u="none" strike="noStrike" kern="1200" cap="none" spc="0" normalizeH="0" baseline="0" noProof="0" dirty="0">
                <a:ln>
                  <a:noFill/>
                </a:ln>
                <a:solidFill>
                  <a:schemeClr val="bg1"/>
                </a:solidFill>
                <a:effectLst/>
                <a:uLnTx/>
                <a:uFillTx/>
                <a:latin typeface="Arial Black" panose="020B0A04020102020204" pitchFamily="34" charset="0"/>
                <a:ea typeface="+mn-ea"/>
                <a:cs typeface="Arial" pitchFamily="34" charset="0"/>
              </a:rPr>
              <a:t>DISCLAIMER</a:t>
            </a:r>
          </a:p>
        </p:txBody>
      </p:sp>
    </p:spTree>
    <p:extLst>
      <p:ext uri="{BB962C8B-B14F-4D97-AF65-F5344CB8AC3E}">
        <p14:creationId xmlns:p14="http://schemas.microsoft.com/office/powerpoint/2010/main" val="2283391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tandard content">
    <p:spTree>
      <p:nvGrpSpPr>
        <p:cNvPr id="1" name=""/>
        <p:cNvGrpSpPr/>
        <p:nvPr/>
      </p:nvGrpSpPr>
      <p:grpSpPr>
        <a:xfrm>
          <a:off x="0" y="0"/>
          <a:ext cx="0" cy="0"/>
          <a:chOff x="0" y="0"/>
          <a:chExt cx="0" cy="0"/>
        </a:xfrm>
      </p:grpSpPr>
      <p:sp>
        <p:nvSpPr>
          <p:cNvPr id="4" name="Rectangle 3"/>
          <p:cNvSpPr/>
          <p:nvPr userDrawn="1"/>
        </p:nvSpPr>
        <p:spPr>
          <a:xfrm>
            <a:off x="0" y="0"/>
            <a:ext cx="7770813" cy="6858000"/>
          </a:xfrm>
          <a:prstGeom prst="rect">
            <a:avLst/>
          </a:prstGeom>
          <a:solidFill>
            <a:srgbClr val="ADC5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70">
              <a:defRPr/>
            </a:pPr>
            <a:endParaRPr lang="en-AU" sz="1616" dirty="0"/>
          </a:p>
        </p:txBody>
      </p:sp>
      <p:sp>
        <p:nvSpPr>
          <p:cNvPr id="6" name="Title 1"/>
          <p:cNvSpPr txBox="1">
            <a:spLocks/>
          </p:cNvSpPr>
          <p:nvPr userDrawn="1"/>
        </p:nvSpPr>
        <p:spPr>
          <a:xfrm>
            <a:off x="455612" y="381000"/>
            <a:ext cx="3762375" cy="5689600"/>
          </a:xfrm>
          <a:prstGeom prst="rect">
            <a:avLst/>
          </a:prstGeom>
        </p:spPr>
        <p:txBody>
          <a:bodyPr lIns="0" tIns="35999" rIns="0" bIns="35999"/>
          <a:lstStyle>
            <a:lvl1pPr algn="l" defTabSz="457200" rtl="0" eaLnBrk="1" latinLnBrk="0" hangingPunct="1">
              <a:lnSpc>
                <a:spcPct val="100000"/>
              </a:lnSpc>
              <a:spcBef>
                <a:spcPct val="0"/>
              </a:spcBef>
              <a:buNone/>
              <a:defRPr sz="2200" b="0" kern="1200" cap="none" baseline="0">
                <a:solidFill>
                  <a:srgbClr val="FF854F"/>
                </a:solidFill>
                <a:latin typeface="Calibri" panose="020F0502020204030204" pitchFamily="34" charset="0"/>
                <a:ea typeface="Segoe UI" panose="020B0502040204020203" pitchFamily="34" charset="0"/>
                <a:cs typeface="Segoe UI" panose="020B0502040204020203" pitchFamily="34" charset="0"/>
              </a:defRPr>
            </a:lvl1pPr>
          </a:lstStyle>
          <a:p>
            <a:pPr marL="177796">
              <a:defRPr/>
            </a:pPr>
            <a:r>
              <a:rPr lang="en-AU" sz="2400" b="1" dirty="0">
                <a:solidFill>
                  <a:schemeClr val="bg1"/>
                </a:solidFill>
                <a:latin typeface="+mj-lt"/>
                <a:ea typeface="Roboto" panose="02000000000000000000" pitchFamily="2" charset="0"/>
              </a:rPr>
              <a:t>OFFICES</a:t>
            </a:r>
          </a:p>
          <a:p>
            <a:pPr algn="ctr">
              <a:defRPr/>
            </a:pPr>
            <a:endParaRPr lang="en-AU" sz="1800" b="1" dirty="0">
              <a:solidFill>
                <a:schemeClr val="tx1"/>
              </a:solidFill>
              <a:latin typeface="+mj-lt"/>
              <a:ea typeface="Roboto" panose="02000000000000000000" pitchFamily="2" charset="0"/>
            </a:endParaRPr>
          </a:p>
          <a:p>
            <a:pPr marL="177796">
              <a:defRPr/>
            </a:pPr>
            <a:r>
              <a:rPr lang="en-US" sz="1600" b="1" dirty="0">
                <a:solidFill>
                  <a:schemeClr val="bg1"/>
                </a:solidFill>
                <a:latin typeface="+mj-lt"/>
                <a:ea typeface="Roboto" panose="02000000000000000000" pitchFamily="2" charset="0"/>
              </a:rPr>
              <a:t>Vancouver</a:t>
            </a:r>
          </a:p>
          <a:p>
            <a:pPr marL="177796">
              <a:defRPr/>
            </a:pPr>
            <a:r>
              <a:rPr lang="en-US" sz="1400" dirty="0">
                <a:solidFill>
                  <a:schemeClr val="tx1"/>
                </a:solidFill>
                <a:latin typeface="+mj-lt"/>
                <a:ea typeface="Roboto" panose="02000000000000000000" pitchFamily="2" charset="0"/>
              </a:rPr>
              <a:t>TD Tower</a:t>
            </a:r>
          </a:p>
          <a:p>
            <a:pPr marL="177796">
              <a:defRPr/>
            </a:pPr>
            <a:r>
              <a:rPr lang="en-US" sz="1400" dirty="0">
                <a:solidFill>
                  <a:schemeClr val="tx1"/>
                </a:solidFill>
                <a:latin typeface="+mj-lt"/>
                <a:ea typeface="Roboto" panose="02000000000000000000" pitchFamily="2" charset="0"/>
              </a:rPr>
              <a:t>2700 – 700 West Georgia Street</a:t>
            </a:r>
          </a:p>
          <a:p>
            <a:pPr marL="177796">
              <a:defRPr/>
            </a:pPr>
            <a:r>
              <a:rPr lang="en-US" sz="1400" dirty="0">
                <a:solidFill>
                  <a:schemeClr val="tx1"/>
                </a:solidFill>
                <a:latin typeface="+mj-lt"/>
                <a:ea typeface="Roboto" panose="02000000000000000000" pitchFamily="2" charset="0"/>
              </a:rPr>
              <a:t>Vancouver, BC  V7Y 1B8</a:t>
            </a:r>
          </a:p>
          <a:p>
            <a:pPr marL="177796">
              <a:defRPr/>
            </a:pPr>
            <a:r>
              <a:rPr lang="en-US" sz="1400" dirty="0">
                <a:solidFill>
                  <a:schemeClr val="tx1"/>
                </a:solidFill>
                <a:latin typeface="+mj-lt"/>
                <a:ea typeface="Roboto" panose="02000000000000000000" pitchFamily="2" charset="0"/>
              </a:rPr>
              <a:t>Canada</a:t>
            </a:r>
          </a:p>
          <a:p>
            <a:pPr marL="177796">
              <a:defRPr/>
            </a:pPr>
            <a:endParaRPr lang="en-US" sz="1800" dirty="0">
              <a:solidFill>
                <a:schemeClr val="tx1"/>
              </a:solidFill>
              <a:latin typeface="+mj-lt"/>
              <a:ea typeface="Roboto" panose="02000000000000000000" pitchFamily="2" charset="0"/>
            </a:endParaRPr>
          </a:p>
          <a:p>
            <a:pPr marL="177796">
              <a:defRPr/>
            </a:pPr>
            <a:r>
              <a:rPr lang="en-US" sz="1400" b="1" dirty="0">
                <a:solidFill>
                  <a:schemeClr val="bg1"/>
                </a:solidFill>
                <a:latin typeface="+mj-lt"/>
                <a:ea typeface="Roboto" panose="02000000000000000000" pitchFamily="2" charset="0"/>
              </a:rPr>
              <a:t>T: </a:t>
            </a:r>
            <a:r>
              <a:rPr lang="en-US" sz="1400" dirty="0">
                <a:solidFill>
                  <a:schemeClr val="tx1"/>
                </a:solidFill>
                <a:latin typeface="+mj-lt"/>
                <a:ea typeface="Roboto" panose="02000000000000000000" pitchFamily="2" charset="0"/>
              </a:rPr>
              <a:t>604 484 1700</a:t>
            </a:r>
          </a:p>
          <a:p>
            <a:pPr marL="177796">
              <a:defRPr/>
            </a:pPr>
            <a:endParaRPr lang="en-US" sz="1800" b="1" dirty="0">
              <a:solidFill>
                <a:schemeClr val="tx1"/>
              </a:solidFill>
              <a:latin typeface="+mj-lt"/>
              <a:ea typeface="Roboto" panose="02000000000000000000" pitchFamily="2" charset="0"/>
            </a:endParaRPr>
          </a:p>
          <a:p>
            <a:pPr marL="177796">
              <a:defRPr/>
            </a:pPr>
            <a:r>
              <a:rPr lang="en-US" sz="1600" b="1" dirty="0">
                <a:solidFill>
                  <a:schemeClr val="bg1"/>
                </a:solidFill>
                <a:latin typeface="+mj-lt"/>
                <a:ea typeface="Roboto" panose="02000000000000000000" pitchFamily="2" charset="0"/>
              </a:rPr>
              <a:t>Toronto</a:t>
            </a:r>
          </a:p>
          <a:p>
            <a:pPr marL="177796">
              <a:defRPr/>
            </a:pPr>
            <a:r>
              <a:rPr lang="en-US" sz="1400" dirty="0">
                <a:solidFill>
                  <a:schemeClr val="tx1"/>
                </a:solidFill>
                <a:latin typeface="+mj-lt"/>
                <a:ea typeface="Roboto" panose="02000000000000000000" pitchFamily="2" charset="0"/>
              </a:rPr>
              <a:t>Bay Adelaide Centre</a:t>
            </a:r>
          </a:p>
          <a:p>
            <a:pPr marL="177796">
              <a:defRPr/>
            </a:pPr>
            <a:r>
              <a:rPr lang="en-US" sz="1400" dirty="0">
                <a:solidFill>
                  <a:schemeClr val="tx1"/>
                </a:solidFill>
                <a:latin typeface="+mj-lt"/>
                <a:ea typeface="Roboto" panose="02000000000000000000" pitchFamily="2" charset="0"/>
              </a:rPr>
              <a:t>2740 – 22 Adelaide Street West,</a:t>
            </a:r>
          </a:p>
          <a:p>
            <a:pPr marL="177796">
              <a:defRPr/>
            </a:pPr>
            <a:r>
              <a:rPr lang="en-US" sz="1400" dirty="0">
                <a:solidFill>
                  <a:schemeClr val="tx1"/>
                </a:solidFill>
                <a:latin typeface="+mj-lt"/>
                <a:ea typeface="Roboto" panose="02000000000000000000" pitchFamily="2" charset="0"/>
              </a:rPr>
              <a:t>Toronto, ON  M5H 4E3</a:t>
            </a:r>
          </a:p>
          <a:p>
            <a:pPr marL="177796">
              <a:defRPr/>
            </a:pPr>
            <a:r>
              <a:rPr lang="en-US" sz="1400" dirty="0">
                <a:solidFill>
                  <a:schemeClr val="tx1"/>
                </a:solidFill>
                <a:latin typeface="+mj-lt"/>
                <a:ea typeface="Roboto" panose="02000000000000000000" pitchFamily="2" charset="0"/>
              </a:rPr>
              <a:t>Canada</a:t>
            </a:r>
            <a:endParaRPr lang="en-US" sz="1800" dirty="0">
              <a:solidFill>
                <a:schemeClr val="tx1"/>
              </a:solidFill>
              <a:latin typeface="+mj-lt"/>
              <a:ea typeface="Roboto" panose="02000000000000000000" pitchFamily="2" charset="0"/>
            </a:endParaRPr>
          </a:p>
          <a:p>
            <a:pPr marL="177796">
              <a:defRPr/>
            </a:pPr>
            <a:endParaRPr lang="en-US" sz="1400" b="1" dirty="0">
              <a:solidFill>
                <a:schemeClr val="bg1"/>
              </a:solidFill>
              <a:latin typeface="+mj-lt"/>
              <a:ea typeface="Roboto" panose="02000000000000000000" pitchFamily="2" charset="0"/>
            </a:endParaRPr>
          </a:p>
          <a:p>
            <a:pPr marL="177796">
              <a:defRPr/>
            </a:pPr>
            <a:r>
              <a:rPr lang="en-US" sz="1400" b="1" dirty="0">
                <a:solidFill>
                  <a:schemeClr val="bg1"/>
                </a:solidFill>
                <a:latin typeface="+mj-lt"/>
                <a:ea typeface="Roboto" panose="02000000000000000000" pitchFamily="2" charset="0"/>
              </a:rPr>
              <a:t>T: </a:t>
            </a:r>
            <a:r>
              <a:rPr lang="en-US" sz="1400" dirty="0">
                <a:solidFill>
                  <a:schemeClr val="tx1"/>
                </a:solidFill>
                <a:latin typeface="+mj-lt"/>
                <a:ea typeface="Roboto" panose="02000000000000000000" pitchFamily="2" charset="0"/>
              </a:rPr>
              <a:t>416 639 9060</a:t>
            </a:r>
          </a:p>
        </p:txBody>
      </p:sp>
      <p:sp>
        <p:nvSpPr>
          <p:cNvPr id="7" name="TextBox 1"/>
          <p:cNvSpPr txBox="1">
            <a:spLocks noChangeArrowheads="1"/>
          </p:cNvSpPr>
          <p:nvPr userDrawn="1"/>
        </p:nvSpPr>
        <p:spPr bwMode="auto">
          <a:xfrm>
            <a:off x="531812" y="5446693"/>
            <a:ext cx="5181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800">
                <a:solidFill>
                  <a:schemeClr val="tx1"/>
                </a:solidFill>
                <a:latin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defRPr>
            </a:lvl3pPr>
            <a:lvl4pPr marL="1600200" indent="-228600" eaLnBrk="0" hangingPunct="0">
              <a:spcBef>
                <a:spcPct val="20000"/>
              </a:spcBef>
              <a:buFont typeface="Arial" pitchFamily="34" charset="0"/>
              <a:buChar char="–"/>
              <a:defRPr>
                <a:solidFill>
                  <a:schemeClr val="tx1"/>
                </a:solidFill>
                <a:latin typeface="Arial" pitchFamily="34" charset="0"/>
              </a:defRPr>
            </a:lvl4pPr>
            <a:lvl5pPr marL="2057400" indent="-228600" eaLnBrk="0" hangingPunct="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0"/>
              </a:spcBef>
              <a:buFontTx/>
              <a:buNone/>
              <a:defRPr/>
            </a:pPr>
            <a:r>
              <a:rPr lang="en-US" altLang="en-US" sz="1400" dirty="0">
                <a:solidFill>
                  <a:schemeClr val="bg1"/>
                </a:solidFill>
                <a:latin typeface="+mj-lt"/>
              </a:rPr>
              <a:t>LEARN MORE AT </a:t>
            </a:r>
            <a:r>
              <a:rPr lang="en-US" altLang="en-US" sz="1400" b="1" dirty="0">
                <a:solidFill>
                  <a:schemeClr val="bg1"/>
                </a:solidFill>
                <a:latin typeface="+mj-lt"/>
              </a:rPr>
              <a:t>AHBL.CA </a:t>
            </a:r>
          </a:p>
          <a:p>
            <a:pPr eaLnBrk="1" hangingPunct="1">
              <a:spcBef>
                <a:spcPct val="0"/>
              </a:spcBef>
              <a:buFontTx/>
              <a:buNone/>
              <a:defRPr/>
            </a:pPr>
            <a:endParaRPr lang="en-US" altLang="en-US" sz="1400" dirty="0">
              <a:solidFill>
                <a:schemeClr val="bg1"/>
              </a:solidFill>
              <a:latin typeface="+mj-lt"/>
            </a:endParaRPr>
          </a:p>
          <a:p>
            <a:pPr eaLnBrk="1" hangingPunct="1">
              <a:spcBef>
                <a:spcPct val="0"/>
              </a:spcBef>
              <a:buFontTx/>
              <a:buNone/>
              <a:defRPr/>
            </a:pPr>
            <a:r>
              <a:rPr lang="en-US" altLang="en-US" sz="1400" b="1" dirty="0">
                <a:solidFill>
                  <a:schemeClr val="bg1"/>
                </a:solidFill>
                <a:latin typeface="+mj-lt"/>
              </a:rPr>
              <a:t>FOLLOW US ON SOCIAL MEDIA:</a:t>
            </a:r>
            <a:endParaRPr lang="en-US" altLang="en-US" sz="1400" dirty="0">
              <a:solidFill>
                <a:schemeClr val="bg1"/>
              </a:solidFill>
              <a:latin typeface="+mj-lt"/>
            </a:endParaRPr>
          </a:p>
          <a:p>
            <a:pPr eaLnBrk="1" hangingPunct="1">
              <a:spcBef>
                <a:spcPct val="0"/>
              </a:spcBef>
              <a:buFontTx/>
              <a:buNone/>
              <a:defRPr/>
            </a:pPr>
            <a:r>
              <a:rPr lang="en-US" altLang="en-US" sz="1400" dirty="0">
                <a:solidFill>
                  <a:schemeClr val="bg1"/>
                </a:solidFill>
                <a:latin typeface="+mj-lt"/>
              </a:rPr>
              <a:t> </a:t>
            </a:r>
          </a:p>
        </p:txBody>
      </p:sp>
      <p:pic>
        <p:nvPicPr>
          <p:cNvPr id="8"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32788" y="5410200"/>
            <a:ext cx="34559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4213" y="6356350"/>
            <a:ext cx="3484562"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H:\Marketing\03 SOCIAL MEDIA\Social Media Icon\iconfinder_facebook-01-01_3066961.png">
            <a:hlinkClick r:id="rId4"/>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92137" y="6248400"/>
            <a:ext cx="371475"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H:\Marketing\03 SOCIAL MEDIA\Social Media Icon\iconfinder_linkedin-01-01_3066989.png">
            <a:hlinkClick r:id="rId6"/>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41412" y="6248400"/>
            <a:ext cx="373062"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H:\Marketing\03 SOCIAL MEDIA\Social Media Icon\iconfinder_twitter-01-01_3066980.png">
            <a:hlinkClick r:id="rId8"/>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690687" y="6248400"/>
            <a:ext cx="373062"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B9A4E32-DE60-9873-0019-DEE739CF2110}"/>
              </a:ext>
            </a:extLst>
          </p:cNvPr>
          <p:cNvSpPr txBox="1"/>
          <p:nvPr userDrawn="1"/>
        </p:nvSpPr>
        <p:spPr>
          <a:xfrm>
            <a:off x="3566154" y="990600"/>
            <a:ext cx="4294515" cy="1692771"/>
          </a:xfrm>
          <a:prstGeom prst="rect">
            <a:avLst/>
          </a:prstGeom>
          <a:noFill/>
        </p:spPr>
        <p:txBody>
          <a:bodyPr wrap="square">
            <a:spAutoFit/>
          </a:bodyPr>
          <a:lstStyle/>
          <a:p>
            <a:pPr marL="177796">
              <a:defRPr/>
            </a:pPr>
            <a:r>
              <a:rPr lang="en-US" sz="1600" b="1" dirty="0">
                <a:solidFill>
                  <a:schemeClr val="bg2"/>
                </a:solidFill>
                <a:latin typeface="+mj-lt"/>
                <a:ea typeface="Roboto" panose="02000000000000000000" pitchFamily="2" charset="0"/>
              </a:rPr>
              <a:t>Kelowna</a:t>
            </a:r>
          </a:p>
          <a:p>
            <a:pPr marL="177796">
              <a:defRPr/>
            </a:pPr>
            <a:r>
              <a:rPr lang="en-US" sz="1400" dirty="0">
                <a:solidFill>
                  <a:schemeClr val="tx1"/>
                </a:solidFill>
                <a:latin typeface="+mj-lt"/>
                <a:ea typeface="Roboto" panose="02000000000000000000" pitchFamily="2" charset="0"/>
              </a:rPr>
              <a:t>Regus Landmark</a:t>
            </a:r>
          </a:p>
          <a:p>
            <a:pPr marL="177796">
              <a:defRPr/>
            </a:pPr>
            <a:r>
              <a:rPr lang="en-US" sz="1400" dirty="0">
                <a:solidFill>
                  <a:schemeClr val="tx1"/>
                </a:solidFill>
                <a:latin typeface="+mj-lt"/>
                <a:ea typeface="Roboto" panose="02000000000000000000" pitchFamily="2" charset="0"/>
              </a:rPr>
              <a:t>1100 – 1631 Dickson Avenue</a:t>
            </a:r>
          </a:p>
          <a:p>
            <a:pPr marL="177796">
              <a:defRPr/>
            </a:pPr>
            <a:r>
              <a:rPr lang="en-US" sz="1400" dirty="0">
                <a:solidFill>
                  <a:schemeClr val="tx1"/>
                </a:solidFill>
                <a:latin typeface="+mj-lt"/>
                <a:ea typeface="Roboto" panose="02000000000000000000" pitchFamily="2" charset="0"/>
              </a:rPr>
              <a:t>Kelowna, BC  V1Y 0B5</a:t>
            </a:r>
          </a:p>
          <a:p>
            <a:pPr marL="177796">
              <a:defRPr/>
            </a:pPr>
            <a:r>
              <a:rPr lang="en-US" sz="1400" dirty="0">
                <a:solidFill>
                  <a:schemeClr val="tx1"/>
                </a:solidFill>
                <a:latin typeface="+mj-lt"/>
                <a:ea typeface="Roboto" panose="02000000000000000000" pitchFamily="2" charset="0"/>
              </a:rPr>
              <a:t>Canada</a:t>
            </a:r>
          </a:p>
          <a:p>
            <a:pPr marL="177796">
              <a:defRPr/>
            </a:pPr>
            <a:endParaRPr lang="en-US" sz="1800" dirty="0">
              <a:solidFill>
                <a:schemeClr val="tx1"/>
              </a:solidFill>
              <a:latin typeface="+mj-lt"/>
              <a:ea typeface="Roboto" panose="02000000000000000000" pitchFamily="2" charset="0"/>
            </a:endParaRPr>
          </a:p>
          <a:p>
            <a:pPr marL="177796">
              <a:defRPr/>
            </a:pPr>
            <a:r>
              <a:rPr lang="en-US" sz="1400" b="1" dirty="0">
                <a:solidFill>
                  <a:schemeClr val="bg1"/>
                </a:solidFill>
                <a:latin typeface="+mj-lt"/>
                <a:ea typeface="Roboto" panose="02000000000000000000" pitchFamily="2" charset="0"/>
              </a:rPr>
              <a:t>T: </a:t>
            </a:r>
            <a:r>
              <a:rPr lang="en-US" sz="1400" dirty="0">
                <a:solidFill>
                  <a:schemeClr val="tx1"/>
                </a:solidFill>
                <a:latin typeface="+mj-lt"/>
                <a:ea typeface="Roboto" panose="02000000000000000000" pitchFamily="2" charset="0"/>
              </a:rPr>
              <a:t>604 484 1700</a:t>
            </a:r>
          </a:p>
        </p:txBody>
      </p:sp>
    </p:spTree>
    <p:extLst>
      <p:ext uri="{BB962C8B-B14F-4D97-AF65-F5344CB8AC3E}">
        <p14:creationId xmlns:p14="http://schemas.microsoft.com/office/powerpoint/2010/main" val="1207940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508000" y="3657600"/>
            <a:ext cx="366713" cy="609600"/>
          </a:xfrm>
          <a:prstGeom prst="rect">
            <a:avLst/>
          </a:prstGeom>
          <a:solidFill>
            <a:srgbClr val="ADC5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0"/>
            <a:ext cx="12188825" cy="3352800"/>
          </a:xfrm>
          <a:prstGeom prst="rect">
            <a:avLst/>
          </a:prstGeom>
          <a:solidFill>
            <a:srgbClr val="ADC5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25696" b="25696"/>
          <a:stretch/>
        </p:blipFill>
        <p:spPr bwMode="auto">
          <a:xfrm>
            <a:off x="0" y="0"/>
            <a:ext cx="121888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hasCustomPrompt="1"/>
          </p:nvPr>
        </p:nvSpPr>
        <p:spPr>
          <a:xfrm>
            <a:off x="914162" y="3505200"/>
            <a:ext cx="10349002" cy="1143000"/>
          </a:xfrm>
        </p:spPr>
        <p:txBody>
          <a:bodyPr>
            <a:normAutofit/>
          </a:bodyPr>
          <a:lstStyle>
            <a:lvl1pPr>
              <a:defRPr b="1"/>
            </a:lvl1pPr>
          </a:lstStyle>
          <a:p>
            <a:r>
              <a:rPr lang="en-US" dirty="0"/>
              <a:t>CLICK TO EDIT MASTER TITLE STYLE</a:t>
            </a:r>
          </a:p>
        </p:txBody>
      </p:sp>
      <p:sp>
        <p:nvSpPr>
          <p:cNvPr id="9" name="Content Placeholder 6"/>
          <p:cNvSpPr>
            <a:spLocks noGrp="1"/>
          </p:cNvSpPr>
          <p:nvPr>
            <p:ph idx="1"/>
          </p:nvPr>
        </p:nvSpPr>
        <p:spPr>
          <a:xfrm>
            <a:off x="1218883" y="4574788"/>
            <a:ext cx="10157354" cy="1826012"/>
          </a:xfrm>
        </p:spPr>
        <p:txBody>
          <a:bodyPr>
            <a:noAutofit/>
          </a:bodyPr>
          <a:lstStyle>
            <a:lvl1pPr>
              <a:defRPr sz="2000"/>
            </a:lvl1pPr>
          </a:lstStyle>
          <a:p>
            <a:pPr lvl="0"/>
            <a:r>
              <a:rPr lang="en-US"/>
              <a:t>Click to edit Master text styles</a:t>
            </a:r>
          </a:p>
        </p:txBody>
      </p:sp>
      <p:sp>
        <p:nvSpPr>
          <p:cNvPr id="10" name="Date Placeholder 3"/>
          <p:cNvSpPr>
            <a:spLocks noGrp="1"/>
          </p:cNvSpPr>
          <p:nvPr>
            <p:ph type="dt" sz="half" idx="10"/>
          </p:nvPr>
        </p:nvSpPr>
        <p:spPr/>
        <p:txBody>
          <a:bodyPr/>
          <a:lstStyle>
            <a:lvl1pPr>
              <a:defRPr/>
            </a:lvl1pPr>
          </a:lstStyle>
          <a:p>
            <a:pPr>
              <a:defRPr/>
            </a:pPr>
            <a:fld id="{47932352-F677-4E15-981B-98D9FC5532DD}" type="datetime1">
              <a:rPr lang="en-US" smtClean="0"/>
              <a:t>10/18/2023</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6817C780-7221-4028-AD72-8705F04013A2}" type="slidenum">
              <a:rPr lang="en-US"/>
              <a:pPr>
                <a:defRPr/>
              </a:pPr>
              <a:t>‹#›</a:t>
            </a:fld>
            <a:endParaRPr lang="en-US"/>
          </a:p>
        </p:txBody>
      </p:sp>
    </p:spTree>
    <p:extLst>
      <p:ext uri="{BB962C8B-B14F-4D97-AF65-F5344CB8AC3E}">
        <p14:creationId xmlns:p14="http://schemas.microsoft.com/office/powerpoint/2010/main" val="1780674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lumMod val="85000"/>
            <a:alpha val="40000"/>
          </a:schemeClr>
        </a:solidFill>
        <a:effectLst/>
      </p:bgPr>
    </p:bg>
    <p:spTree>
      <p:nvGrpSpPr>
        <p:cNvPr id="1" name=""/>
        <p:cNvGrpSpPr/>
        <p:nvPr/>
      </p:nvGrpSpPr>
      <p:grpSpPr>
        <a:xfrm>
          <a:off x="0" y="0"/>
          <a:ext cx="0" cy="0"/>
          <a:chOff x="0" y="0"/>
          <a:chExt cx="0" cy="0"/>
        </a:xfrm>
      </p:grpSpPr>
      <p:pic>
        <p:nvPicPr>
          <p:cNvPr id="3" name="Picture 2" descr="A picture containing post&#10;&#10;Description automatically generated">
            <a:extLst>
              <a:ext uri="{FF2B5EF4-FFF2-40B4-BE49-F238E27FC236}">
                <a16:creationId xmlns:a16="http://schemas.microsoft.com/office/drawing/2014/main" id="{F85655A4-2D6E-8180-C7F6-ACB9414AD47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6047"/>
          <a:stretch/>
        </p:blipFill>
        <p:spPr>
          <a:xfrm>
            <a:off x="0" y="0"/>
            <a:ext cx="12188825" cy="6288505"/>
          </a:xfrm>
          <a:prstGeom prst="rect">
            <a:avLst/>
          </a:prstGeom>
        </p:spPr>
      </p:pic>
      <p:sp>
        <p:nvSpPr>
          <p:cNvPr id="6" name="Date Placeholder 3"/>
          <p:cNvSpPr>
            <a:spLocks noGrp="1"/>
          </p:cNvSpPr>
          <p:nvPr>
            <p:ph type="dt" sz="half" idx="10"/>
          </p:nvPr>
        </p:nvSpPr>
        <p:spPr/>
        <p:txBody>
          <a:bodyPr/>
          <a:lstStyle>
            <a:lvl1pPr>
              <a:defRPr/>
            </a:lvl1pPr>
          </a:lstStyle>
          <a:p>
            <a:pPr>
              <a:defRPr/>
            </a:pPr>
            <a:fld id="{BFEA3217-B846-43FC-BEB6-4E9950BBA54E}" type="datetime1">
              <a:rPr lang="en-US" smtClean="0"/>
              <a:t>10/18/2023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F0D223E4-95D4-4855-9891-632773F41B63}" type="slidenum">
              <a:rPr lang="en-US"/>
              <a:pPr>
                <a:defRPr/>
              </a:pPr>
              <a:t>‹#›</a:t>
            </a:fld>
            <a:endParaRPr lang="en-US" dirty="0"/>
          </a:p>
        </p:txBody>
      </p:sp>
      <p:sp>
        <p:nvSpPr>
          <p:cNvPr id="9" name="Rectangle 8">
            <a:extLst>
              <a:ext uri="{FF2B5EF4-FFF2-40B4-BE49-F238E27FC236}">
                <a16:creationId xmlns:a16="http://schemas.microsoft.com/office/drawing/2014/main" id="{8E916E54-804E-54FC-7BF3-0388BBEB455A}"/>
              </a:ext>
            </a:extLst>
          </p:cNvPr>
          <p:cNvSpPr/>
          <p:nvPr userDrawn="1"/>
        </p:nvSpPr>
        <p:spPr>
          <a:xfrm>
            <a:off x="508000" y="4343400"/>
            <a:ext cx="366713" cy="609600"/>
          </a:xfrm>
          <a:prstGeom prst="rect">
            <a:avLst/>
          </a:prstGeom>
          <a:solidFill>
            <a:srgbClr val="ADC5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itle 1">
            <a:extLst>
              <a:ext uri="{FF2B5EF4-FFF2-40B4-BE49-F238E27FC236}">
                <a16:creationId xmlns:a16="http://schemas.microsoft.com/office/drawing/2014/main" id="{3C8D1544-B9BB-DD16-824E-26A27428E49F}"/>
              </a:ext>
            </a:extLst>
          </p:cNvPr>
          <p:cNvSpPr>
            <a:spLocks noGrp="1"/>
          </p:cNvSpPr>
          <p:nvPr>
            <p:ph type="title"/>
          </p:nvPr>
        </p:nvSpPr>
        <p:spPr>
          <a:xfrm>
            <a:off x="989012" y="4471988"/>
            <a:ext cx="10360501" cy="1362075"/>
          </a:xfrm>
        </p:spPr>
        <p:txBody>
          <a:bodyPr anchor="t"/>
          <a:lstStyle>
            <a:lvl1pPr algn="l">
              <a:defRPr sz="4300" b="1" cap="all"/>
            </a:lvl1pPr>
          </a:lstStyle>
          <a:p>
            <a:r>
              <a:rPr lang="en-US" dirty="0"/>
              <a:t>Click to edit Master title style</a:t>
            </a:r>
          </a:p>
        </p:txBody>
      </p:sp>
      <p:sp>
        <p:nvSpPr>
          <p:cNvPr id="11" name="Text Placeholder 2">
            <a:extLst>
              <a:ext uri="{FF2B5EF4-FFF2-40B4-BE49-F238E27FC236}">
                <a16:creationId xmlns:a16="http://schemas.microsoft.com/office/drawing/2014/main" id="{9538037C-C377-5C63-0048-8B935714C15F}"/>
              </a:ext>
            </a:extLst>
          </p:cNvPr>
          <p:cNvSpPr>
            <a:spLocks noGrp="1"/>
          </p:cNvSpPr>
          <p:nvPr>
            <p:ph type="body" idx="1"/>
          </p:nvPr>
        </p:nvSpPr>
        <p:spPr>
          <a:xfrm>
            <a:off x="989012" y="2971800"/>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7256755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rgbClr val="ADC537">
            <a:alpha val="34000"/>
          </a:srgbClr>
        </a:solidFill>
        <a:effectLst/>
      </p:bgPr>
    </p:bg>
    <p:spTree>
      <p:nvGrpSpPr>
        <p:cNvPr id="1" name=""/>
        <p:cNvGrpSpPr/>
        <p:nvPr/>
      </p:nvGrpSpPr>
      <p:grpSpPr>
        <a:xfrm>
          <a:off x="0" y="0"/>
          <a:ext cx="0" cy="0"/>
          <a:chOff x="0" y="0"/>
          <a:chExt cx="0" cy="0"/>
        </a:xfrm>
      </p:grpSpPr>
      <p:pic>
        <p:nvPicPr>
          <p:cNvPr id="9" name="Picture 2" descr="H:\Marketing\01 LOGOS\AHBL Rays on logo\White Rays.png">
            <a:extLst>
              <a:ext uri="{FF2B5EF4-FFF2-40B4-BE49-F238E27FC236}">
                <a16:creationId xmlns:a16="http://schemas.microsoft.com/office/drawing/2014/main" id="{E7819E4E-777D-39E5-8807-EB2BFEEC90B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722" r="5893"/>
          <a:stretch>
            <a:fillRect/>
          </a:stretch>
        </p:blipFill>
        <p:spPr bwMode="auto">
          <a:xfrm>
            <a:off x="0" y="0"/>
            <a:ext cx="12188825"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3"/>
          <p:cNvSpPr>
            <a:spLocks noGrp="1"/>
          </p:cNvSpPr>
          <p:nvPr>
            <p:ph type="dt" sz="half" idx="10"/>
          </p:nvPr>
        </p:nvSpPr>
        <p:spPr/>
        <p:txBody>
          <a:bodyPr/>
          <a:lstStyle>
            <a:lvl1pPr>
              <a:defRPr/>
            </a:lvl1pPr>
          </a:lstStyle>
          <a:p>
            <a:pPr>
              <a:defRPr/>
            </a:pPr>
            <a:fld id="{3BD67FDE-83A6-4B1A-8E7E-3483A0437A7A}" type="datetime1">
              <a:rPr lang="en-US" smtClean="0"/>
              <a:t>10/18/2023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F0D223E4-95D4-4855-9891-632773F41B63}" type="slidenum">
              <a:rPr lang="en-US"/>
              <a:pPr>
                <a:defRPr/>
              </a:pPr>
              <a:t>‹#›</a:t>
            </a:fld>
            <a:endParaRPr lang="en-US"/>
          </a:p>
        </p:txBody>
      </p:sp>
      <p:sp>
        <p:nvSpPr>
          <p:cNvPr id="12" name="Rectangle 11">
            <a:extLst>
              <a:ext uri="{FF2B5EF4-FFF2-40B4-BE49-F238E27FC236}">
                <a16:creationId xmlns:a16="http://schemas.microsoft.com/office/drawing/2014/main" id="{A443B1E8-50A2-D3C3-91CA-6ABB1BAEE97F}"/>
              </a:ext>
            </a:extLst>
          </p:cNvPr>
          <p:cNvSpPr/>
          <p:nvPr userDrawn="1"/>
        </p:nvSpPr>
        <p:spPr>
          <a:xfrm>
            <a:off x="508000" y="4343400"/>
            <a:ext cx="366713" cy="609600"/>
          </a:xfrm>
          <a:prstGeom prst="rect">
            <a:avLst/>
          </a:prstGeom>
          <a:solidFill>
            <a:srgbClr val="ADC5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itle 1">
            <a:extLst>
              <a:ext uri="{FF2B5EF4-FFF2-40B4-BE49-F238E27FC236}">
                <a16:creationId xmlns:a16="http://schemas.microsoft.com/office/drawing/2014/main" id="{1A2C5BCC-53A4-CCCF-5B0D-2B81A2456982}"/>
              </a:ext>
            </a:extLst>
          </p:cNvPr>
          <p:cNvSpPr>
            <a:spLocks noGrp="1"/>
          </p:cNvSpPr>
          <p:nvPr>
            <p:ph type="title"/>
          </p:nvPr>
        </p:nvSpPr>
        <p:spPr>
          <a:xfrm>
            <a:off x="989012" y="4471988"/>
            <a:ext cx="10360501" cy="1362075"/>
          </a:xfrm>
        </p:spPr>
        <p:txBody>
          <a:bodyPr anchor="t"/>
          <a:lstStyle>
            <a:lvl1pPr algn="l">
              <a:defRPr sz="4300" b="1" cap="all"/>
            </a:lvl1pPr>
          </a:lstStyle>
          <a:p>
            <a:r>
              <a:rPr lang="en-US" dirty="0"/>
              <a:t>Click to edit Master title style</a:t>
            </a:r>
          </a:p>
        </p:txBody>
      </p:sp>
      <p:sp>
        <p:nvSpPr>
          <p:cNvPr id="14" name="Text Placeholder 2">
            <a:extLst>
              <a:ext uri="{FF2B5EF4-FFF2-40B4-BE49-F238E27FC236}">
                <a16:creationId xmlns:a16="http://schemas.microsoft.com/office/drawing/2014/main" id="{2FCB13E1-6E10-FDE3-7854-442EF76F9FEA}"/>
              </a:ext>
            </a:extLst>
          </p:cNvPr>
          <p:cNvSpPr>
            <a:spLocks noGrp="1"/>
          </p:cNvSpPr>
          <p:nvPr>
            <p:ph type="body" idx="1"/>
          </p:nvPr>
        </p:nvSpPr>
        <p:spPr>
          <a:xfrm>
            <a:off x="989012" y="2971800"/>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50772873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609600" y="1371600"/>
            <a:ext cx="10969625" cy="635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p:txBody>
          <a:bodyPr/>
          <a:lstStyle>
            <a:lvl1pPr>
              <a:defRPr sz="3200" b="1">
                <a:solidFill>
                  <a:srgbClr val="ADC537"/>
                </a:solidFill>
              </a:defRPr>
            </a:lvl1pPr>
          </a:lstStyle>
          <a:p>
            <a:r>
              <a:rPr lang="en-US" dirty="0"/>
              <a:t>CLICK TO EDIT MASTER TITLE STYLE</a:t>
            </a:r>
          </a:p>
        </p:txBody>
      </p:sp>
      <p:sp>
        <p:nvSpPr>
          <p:cNvPr id="3" name="Content Placeholder 2"/>
          <p:cNvSpPr>
            <a:spLocks noGrp="1"/>
          </p:cNvSpPr>
          <p:nvPr>
            <p:ph idx="1"/>
          </p:nvPr>
        </p:nvSpPr>
        <p:spPr>
          <a:xfrm>
            <a:off x="609441" y="1752601"/>
            <a:ext cx="10969943" cy="4373563"/>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502DA00-61F1-4C83-A3C0-34FCD0546D4F}" type="datetime1">
              <a:rPr lang="en-US" smtClean="0"/>
              <a:t>10/18/2023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9141724-FF6B-4B23-A97C-8A5D0CFA9514}" type="slidenum">
              <a:rPr lang="en-US"/>
              <a:pPr>
                <a:defRPr/>
              </a:pPr>
              <a:t>‹#›</a:t>
            </a:fld>
            <a:endParaRPr lang="en-US"/>
          </a:p>
        </p:txBody>
      </p:sp>
    </p:spTree>
    <p:extLst>
      <p:ext uri="{BB962C8B-B14F-4D97-AF65-F5344CB8AC3E}">
        <p14:creationId xmlns:p14="http://schemas.microsoft.com/office/powerpoint/2010/main" val="3146085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8" name="Rectangle 7"/>
          <p:cNvSpPr/>
          <p:nvPr userDrawn="1"/>
        </p:nvSpPr>
        <p:spPr>
          <a:xfrm flipV="1">
            <a:off x="-4763" y="-1"/>
            <a:ext cx="12193588" cy="1371600"/>
          </a:xfrm>
          <a:prstGeom prst="rect">
            <a:avLst/>
          </a:prstGeom>
          <a:solidFill>
            <a:srgbClr val="ADC537">
              <a:alpha val="3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70">
              <a:defRPr/>
            </a:pPr>
            <a:endParaRPr lang="en-AU" sz="2100" dirty="0"/>
          </a:p>
          <a:p>
            <a:pPr algn="ctr" defTabSz="609570">
              <a:defRPr/>
            </a:pPr>
            <a:endParaRPr lang="en-AU" sz="2100" dirty="0"/>
          </a:p>
          <a:p>
            <a:pPr algn="ctr" defTabSz="609570">
              <a:defRPr/>
            </a:pPr>
            <a:endParaRPr lang="en-AU" sz="2100" dirty="0"/>
          </a:p>
          <a:p>
            <a:pPr algn="ctr" defTabSz="609570">
              <a:defRPr/>
            </a:pPr>
            <a:endParaRPr lang="en-AU" sz="2100" dirty="0"/>
          </a:p>
          <a:p>
            <a:pPr algn="ctr" defTabSz="609570">
              <a:defRPr/>
            </a:pPr>
            <a:endParaRPr lang="en-AU" sz="2100" dirty="0"/>
          </a:p>
        </p:txBody>
      </p:sp>
      <p:sp>
        <p:nvSpPr>
          <p:cNvPr id="2" name="Title 1"/>
          <p:cNvSpPr>
            <a:spLocks noGrp="1"/>
          </p:cNvSpPr>
          <p:nvPr>
            <p:ph type="title" hasCustomPrompt="1"/>
          </p:nvPr>
        </p:nvSpPr>
        <p:spPr/>
        <p:txBody>
          <a:bodyPr/>
          <a:lstStyle>
            <a:lvl1pPr>
              <a:defRPr sz="3200" b="1">
                <a:solidFill>
                  <a:srgbClr val="ADC537"/>
                </a:solidFill>
              </a:defRPr>
            </a:lvl1pPr>
          </a:lstStyle>
          <a:p>
            <a:r>
              <a:rPr lang="en-US" dirty="0"/>
              <a:t>CLICK TO EDIT MASTER TITLE STYLE</a:t>
            </a:r>
          </a:p>
        </p:txBody>
      </p:sp>
      <p:sp>
        <p:nvSpPr>
          <p:cNvPr id="3" name="Content Placeholder 2"/>
          <p:cNvSpPr>
            <a:spLocks noGrp="1"/>
          </p:cNvSpPr>
          <p:nvPr>
            <p:ph idx="1"/>
          </p:nvPr>
        </p:nvSpPr>
        <p:spPr>
          <a:xfrm>
            <a:off x="609441" y="1752601"/>
            <a:ext cx="10969943" cy="4373563"/>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83C7D8A4-1F33-411D-9C57-B929149B45D4}" type="datetime1">
              <a:rPr lang="en-US" smtClean="0"/>
              <a:t>10/18/2023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9141724-FF6B-4B23-A97C-8A5D0CFA9514}" type="slidenum">
              <a:rPr lang="en-US"/>
              <a:pPr>
                <a:defRPr/>
              </a:pPr>
              <a:t>‹#›</a:t>
            </a:fld>
            <a:endParaRPr lang="en-US" dirty="0"/>
          </a:p>
        </p:txBody>
      </p:sp>
    </p:spTree>
    <p:extLst>
      <p:ext uri="{BB962C8B-B14F-4D97-AF65-F5344CB8AC3E}">
        <p14:creationId xmlns:p14="http://schemas.microsoft.com/office/powerpoint/2010/main" val="4288531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A37A5-1589-1E0D-91A6-EE6E1FA18AE2}"/>
              </a:ext>
            </a:extLst>
          </p:cNvPr>
          <p:cNvSpPr>
            <a:spLocks noGrp="1"/>
          </p:cNvSpPr>
          <p:nvPr>
            <p:ph type="title" hasCustomPrompt="1"/>
          </p:nvPr>
        </p:nvSpPr>
        <p:spPr/>
        <p:txBody>
          <a:bodyPr/>
          <a:lstStyle>
            <a:lvl1pPr>
              <a:defRPr/>
            </a:lvl1pPr>
          </a:lstStyle>
          <a:p>
            <a:r>
              <a:rPr lang="en-US" dirty="0"/>
              <a:t>Content Slide</a:t>
            </a:r>
          </a:p>
        </p:txBody>
      </p:sp>
      <p:sp>
        <p:nvSpPr>
          <p:cNvPr id="3" name="Date Placeholder 2">
            <a:extLst>
              <a:ext uri="{FF2B5EF4-FFF2-40B4-BE49-F238E27FC236}">
                <a16:creationId xmlns:a16="http://schemas.microsoft.com/office/drawing/2014/main" id="{EC5509B2-8A3E-C9F0-CC1C-81D8E1F8D9F3}"/>
              </a:ext>
            </a:extLst>
          </p:cNvPr>
          <p:cNvSpPr>
            <a:spLocks noGrp="1"/>
          </p:cNvSpPr>
          <p:nvPr>
            <p:ph type="dt" sz="half" idx="10"/>
          </p:nvPr>
        </p:nvSpPr>
        <p:spPr/>
        <p:txBody>
          <a:bodyPr/>
          <a:lstStyle/>
          <a:p>
            <a:pPr>
              <a:defRPr/>
            </a:pPr>
            <a:fld id="{56A82B1A-C05B-438D-8BD5-A9661FAF88C2}" type="datetime1">
              <a:rPr lang="en-US" smtClean="0"/>
              <a:t>10/18/2023</a:t>
            </a:fld>
            <a:endParaRPr lang="en-US" dirty="0"/>
          </a:p>
        </p:txBody>
      </p:sp>
      <p:sp>
        <p:nvSpPr>
          <p:cNvPr id="4" name="Footer Placeholder 3">
            <a:extLst>
              <a:ext uri="{FF2B5EF4-FFF2-40B4-BE49-F238E27FC236}">
                <a16:creationId xmlns:a16="http://schemas.microsoft.com/office/drawing/2014/main" id="{C556A846-6437-2170-BD31-6DFF0EC60F2D}"/>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49F5A074-96B9-A08F-9D1E-C278BDA330A6}"/>
              </a:ext>
            </a:extLst>
          </p:cNvPr>
          <p:cNvSpPr>
            <a:spLocks noGrp="1"/>
          </p:cNvSpPr>
          <p:nvPr>
            <p:ph type="sldNum" sz="quarter" idx="12"/>
          </p:nvPr>
        </p:nvSpPr>
        <p:spPr/>
        <p:txBody>
          <a:bodyPr/>
          <a:lstStyle/>
          <a:p>
            <a:pPr>
              <a:defRPr/>
            </a:pPr>
            <a:r>
              <a:rPr lang="en-US"/>
              <a:t>P.1</a:t>
            </a:r>
            <a:endParaRPr lang="en-US" dirty="0"/>
          </a:p>
        </p:txBody>
      </p:sp>
    </p:spTree>
    <p:extLst>
      <p:ext uri="{BB962C8B-B14F-4D97-AF65-F5344CB8AC3E}">
        <p14:creationId xmlns:p14="http://schemas.microsoft.com/office/powerpoint/2010/main" val="283310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609600" y="1371600"/>
            <a:ext cx="10969625" cy="635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p:txBody>
          <a:bodyPr>
            <a:normAutofit/>
          </a:bodyPr>
          <a:lstStyle>
            <a:lvl1pPr>
              <a:defRPr sz="3200" b="1">
                <a:solidFill>
                  <a:srgbClr val="ADC537"/>
                </a:solidFill>
              </a:defRPr>
            </a:lvl1pPr>
          </a:lstStyle>
          <a:p>
            <a:r>
              <a:rPr lang="en-US" dirty="0"/>
              <a:t>CLICK TO EDIT MASTER TITLE STYLE</a:t>
            </a:r>
          </a:p>
        </p:txBody>
      </p:sp>
      <p:sp>
        <p:nvSpPr>
          <p:cNvPr id="3" name="Content Placeholder 2"/>
          <p:cNvSpPr>
            <a:spLocks noGrp="1"/>
          </p:cNvSpPr>
          <p:nvPr>
            <p:ph sz="half" idx="1"/>
          </p:nvPr>
        </p:nvSpPr>
        <p:spPr>
          <a:xfrm>
            <a:off x="609441" y="1600201"/>
            <a:ext cx="5383398"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5986" y="1600201"/>
            <a:ext cx="5383398"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A9B0467A-5A8B-42DD-A45B-F0FCF9970EEB}" type="datetime1">
              <a:rPr lang="en-US" smtClean="0"/>
              <a:t>10/18/2023</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AD25D341-FAD5-43F3-AD03-0C843D4FA5C3}" type="slidenum">
              <a:rPr lang="en-US"/>
              <a:pPr>
                <a:defRPr/>
              </a:pPr>
              <a:t>‹#›</a:t>
            </a:fld>
            <a:endParaRPr lang="en-US"/>
          </a:p>
        </p:txBody>
      </p:sp>
    </p:spTree>
    <p:extLst>
      <p:ext uri="{BB962C8B-B14F-4D97-AF65-F5344CB8AC3E}">
        <p14:creationId xmlns:p14="http://schemas.microsoft.com/office/powerpoint/2010/main" val="3054141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200">
                <a:solidFill>
                  <a:srgbClr val="ADC537"/>
                </a:solidFill>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fld id="{398BBC48-FC7E-4FB7-AD88-24C9607E24D3}" type="datetime1">
              <a:rPr lang="en-US" smtClean="0"/>
              <a:t>10/18/2023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CCC1503-CAA0-4B11-B17E-AE418BD47A68}" type="slidenum">
              <a:rPr lang="en-US"/>
              <a:pPr>
                <a:defRPr/>
              </a:pPr>
              <a:t>‹#›</a:t>
            </a:fld>
            <a:endParaRPr lang="en-US"/>
          </a:p>
        </p:txBody>
      </p:sp>
    </p:spTree>
    <p:extLst>
      <p:ext uri="{BB962C8B-B14F-4D97-AF65-F5344CB8AC3E}">
        <p14:creationId xmlns:p14="http://schemas.microsoft.com/office/powerpoint/2010/main" val="2007292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69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752600"/>
            <a:ext cx="10969625"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3213"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1960136-C882-43F3-84DE-82772FF4309B}" type="datetime1">
              <a:rPr lang="en-US" smtClean="0"/>
              <a:t>10/18/2023</a:t>
            </a:fld>
            <a:endParaRPr lang="en-US" dirty="0"/>
          </a:p>
        </p:txBody>
      </p:sp>
      <p:sp>
        <p:nvSpPr>
          <p:cNvPr id="5" name="Footer Placeholder 4"/>
          <p:cNvSpPr>
            <a:spLocks noGrp="1"/>
          </p:cNvSpPr>
          <p:nvPr>
            <p:ph type="ftr" sz="quarter" idx="3"/>
          </p:nvPr>
        </p:nvSpPr>
        <p:spPr>
          <a:xfrm>
            <a:off x="4164013"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8736013" y="6356350"/>
            <a:ext cx="2843212"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r>
              <a:rPr lang="en-US" dirty="0"/>
              <a:t>P.1</a:t>
            </a:r>
          </a:p>
        </p:txBody>
      </p:sp>
    </p:spTree>
  </p:cSld>
  <p:clrMap bg1="lt1" tx1="dk1" bg2="lt2" tx2="dk2" accent1="accent1" accent2="accent2" accent3="accent3" accent4="accent4" accent5="accent5" accent6="accent6" hlink="hlink" folHlink="folHlink"/>
  <p:sldLayoutIdLst>
    <p:sldLayoutId id="2147484166" r:id="rId1"/>
    <p:sldLayoutId id="2147484167" r:id="rId2"/>
    <p:sldLayoutId id="2147484169" r:id="rId3"/>
    <p:sldLayoutId id="2147484175" r:id="rId4"/>
    <p:sldLayoutId id="2147484168" r:id="rId5"/>
    <p:sldLayoutId id="2147484173" r:id="rId6"/>
    <p:sldLayoutId id="2147484178" r:id="rId7"/>
    <p:sldLayoutId id="2147484170" r:id="rId8"/>
    <p:sldLayoutId id="2147484159" r:id="rId9"/>
    <p:sldLayoutId id="2147484171" r:id="rId10"/>
    <p:sldLayoutId id="2147484177" r:id="rId11"/>
    <p:sldLayoutId id="2147484160" r:id="rId12"/>
    <p:sldLayoutId id="2147484161" r:id="rId13"/>
    <p:sldLayoutId id="2147484162" r:id="rId14"/>
    <p:sldLayoutId id="2147484163" r:id="rId15"/>
    <p:sldLayoutId id="2147484164" r:id="rId16"/>
    <p:sldLayoutId id="2147484165" r:id="rId17"/>
    <p:sldLayoutId id="2147484176" r:id="rId18"/>
    <p:sldLayoutId id="2147484174" r:id="rId19"/>
  </p:sldLayoutIdLst>
  <p:hf hdr="0" ftr="0"/>
  <p:txStyles>
    <p:titleStyle>
      <a:lvl1pPr algn="l" rtl="0" eaLnBrk="1" fontAlgn="base" hangingPunct="1">
        <a:spcBef>
          <a:spcPct val="0"/>
        </a:spcBef>
        <a:spcAft>
          <a:spcPct val="0"/>
        </a:spcAft>
        <a:defRPr sz="3200" b="1" kern="1200">
          <a:solidFill>
            <a:schemeClr val="tx1"/>
          </a:solidFill>
          <a:latin typeface="+mj-lt"/>
          <a:ea typeface="+mj-ea"/>
          <a:cs typeface="+mj-cs"/>
        </a:defRPr>
      </a:lvl1pPr>
      <a:lvl2pPr algn="l" rtl="0" eaLnBrk="1" fontAlgn="base" hangingPunct="1">
        <a:spcBef>
          <a:spcPct val="0"/>
        </a:spcBef>
        <a:spcAft>
          <a:spcPct val="0"/>
        </a:spcAft>
        <a:defRPr sz="3200" b="1">
          <a:solidFill>
            <a:schemeClr val="tx1"/>
          </a:solidFill>
          <a:latin typeface="Arial" pitchFamily="34" charset="0"/>
        </a:defRPr>
      </a:lvl2pPr>
      <a:lvl3pPr algn="l" rtl="0" eaLnBrk="1" fontAlgn="base" hangingPunct="1">
        <a:spcBef>
          <a:spcPct val="0"/>
        </a:spcBef>
        <a:spcAft>
          <a:spcPct val="0"/>
        </a:spcAft>
        <a:defRPr sz="3200" b="1">
          <a:solidFill>
            <a:schemeClr val="tx1"/>
          </a:solidFill>
          <a:latin typeface="Arial" pitchFamily="34" charset="0"/>
        </a:defRPr>
      </a:lvl3pPr>
      <a:lvl4pPr algn="l" rtl="0" eaLnBrk="1" fontAlgn="base" hangingPunct="1">
        <a:spcBef>
          <a:spcPct val="0"/>
        </a:spcBef>
        <a:spcAft>
          <a:spcPct val="0"/>
        </a:spcAft>
        <a:defRPr sz="3200" b="1">
          <a:solidFill>
            <a:schemeClr val="tx1"/>
          </a:solidFill>
          <a:latin typeface="Arial" pitchFamily="34" charset="0"/>
        </a:defRPr>
      </a:lvl4pPr>
      <a:lvl5pPr algn="l" rtl="0" eaLnBrk="1" fontAlgn="base" hangingPunct="1">
        <a:spcBef>
          <a:spcPct val="0"/>
        </a:spcBef>
        <a:spcAft>
          <a:spcPct val="0"/>
        </a:spcAft>
        <a:defRPr sz="3200" b="1">
          <a:solidFill>
            <a:schemeClr val="tx1"/>
          </a:solidFill>
          <a:latin typeface="Arial" pitchFamily="34" charset="0"/>
        </a:defRPr>
      </a:lvl5pPr>
      <a:lvl6pPr marL="457200" algn="l" rtl="0" eaLnBrk="1" fontAlgn="base" hangingPunct="1">
        <a:spcBef>
          <a:spcPct val="0"/>
        </a:spcBef>
        <a:spcAft>
          <a:spcPct val="0"/>
        </a:spcAft>
        <a:defRPr sz="3200" b="1">
          <a:solidFill>
            <a:schemeClr val="tx1"/>
          </a:solidFill>
          <a:latin typeface="Arial" pitchFamily="34" charset="0"/>
        </a:defRPr>
      </a:lvl6pPr>
      <a:lvl7pPr marL="914400" algn="l" rtl="0" eaLnBrk="1" fontAlgn="base" hangingPunct="1">
        <a:spcBef>
          <a:spcPct val="0"/>
        </a:spcBef>
        <a:spcAft>
          <a:spcPct val="0"/>
        </a:spcAft>
        <a:defRPr sz="3200" b="1">
          <a:solidFill>
            <a:schemeClr val="tx1"/>
          </a:solidFill>
          <a:latin typeface="Arial" pitchFamily="34" charset="0"/>
        </a:defRPr>
      </a:lvl7pPr>
      <a:lvl8pPr marL="1371600" algn="l" rtl="0" eaLnBrk="1" fontAlgn="base" hangingPunct="1">
        <a:spcBef>
          <a:spcPct val="0"/>
        </a:spcBef>
        <a:spcAft>
          <a:spcPct val="0"/>
        </a:spcAft>
        <a:defRPr sz="3200" b="1">
          <a:solidFill>
            <a:schemeClr val="tx1"/>
          </a:solidFill>
          <a:latin typeface="Arial" pitchFamily="34" charset="0"/>
        </a:defRPr>
      </a:lvl8pPr>
      <a:lvl9pPr marL="1828800" algn="l" rtl="0" eaLnBrk="1" fontAlgn="base" hangingPunct="1">
        <a:spcBef>
          <a:spcPct val="0"/>
        </a:spcBef>
        <a:spcAft>
          <a:spcPct val="0"/>
        </a:spcAft>
        <a:defRPr sz="3200" b="1">
          <a:solidFill>
            <a:schemeClr val="tx1"/>
          </a:solidFill>
          <a:latin typeface="Arial" pitchFamily="34" charset="0"/>
        </a:defRPr>
      </a:lvl9pPr>
    </p:titleStyle>
    <p:bodyStyle>
      <a:lvl1pPr marL="342900" indent="-34290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7.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worksafebc.com/en"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www.ahbl.ca/" TargetMode="External"/><Relationship Id="rId2" Type="http://schemas.openxmlformats.org/officeDocument/2006/relationships/hyperlink" Target="https://www.ahbl.ca/subscribe/" TargetMode="External"/><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hyperlink" Target="mailto:info@ahbl.ca"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10.xml"/><Relationship Id="rId5" Type="http://schemas.openxmlformats.org/officeDocument/2006/relationships/image" Target="../media/image39.jpeg"/><Relationship Id="rId4" Type="http://schemas.openxmlformats.org/officeDocument/2006/relationships/image" Target="../media/image3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BEC9CD-31D6-4306-B943-D60E13CE6C9C}"/>
              </a:ext>
            </a:extLst>
          </p:cNvPr>
          <p:cNvSpPr>
            <a:spLocks noGrp="1"/>
          </p:cNvSpPr>
          <p:nvPr>
            <p:ph type="title"/>
          </p:nvPr>
        </p:nvSpPr>
        <p:spPr>
          <a:xfrm>
            <a:off x="1008445" y="1631839"/>
            <a:ext cx="10989939" cy="1980850"/>
          </a:xfrm>
        </p:spPr>
        <p:txBody>
          <a:bodyPr/>
          <a:lstStyle/>
          <a:p>
            <a:r>
              <a:rPr lang="en-US" sz="4300" dirty="0" err="1"/>
              <a:t>WorkSafeBC</a:t>
            </a:r>
            <a:r>
              <a:rPr lang="en-US" sz="4300" dirty="0"/>
              <a:t> Compliance Issues</a:t>
            </a:r>
          </a:p>
        </p:txBody>
      </p:sp>
      <p:sp>
        <p:nvSpPr>
          <p:cNvPr id="5" name="Content Placeholder 4">
            <a:extLst>
              <a:ext uri="{FF2B5EF4-FFF2-40B4-BE49-F238E27FC236}">
                <a16:creationId xmlns:a16="http://schemas.microsoft.com/office/drawing/2014/main" id="{F5475CB8-FE99-4EF8-8E4F-E2D415FB53D6}"/>
              </a:ext>
            </a:extLst>
          </p:cNvPr>
          <p:cNvSpPr>
            <a:spLocks noGrp="1"/>
          </p:cNvSpPr>
          <p:nvPr>
            <p:ph idx="1"/>
          </p:nvPr>
        </p:nvSpPr>
        <p:spPr>
          <a:xfrm>
            <a:off x="989012" y="5638800"/>
            <a:ext cx="5078677" cy="378212"/>
          </a:xfrm>
        </p:spPr>
        <p:txBody>
          <a:bodyPr/>
          <a:lstStyle/>
          <a:p>
            <a:r>
              <a:rPr lang="en-US" sz="1800" dirty="0">
                <a:solidFill>
                  <a:schemeClr val="tx1"/>
                </a:solidFill>
              </a:rPr>
              <a:t>October 18, 2023 | 11AM – 12PM PST</a:t>
            </a:r>
          </a:p>
        </p:txBody>
      </p:sp>
      <p:sp>
        <p:nvSpPr>
          <p:cNvPr id="6" name="Content Placeholder 5">
            <a:extLst>
              <a:ext uri="{FF2B5EF4-FFF2-40B4-BE49-F238E27FC236}">
                <a16:creationId xmlns:a16="http://schemas.microsoft.com/office/drawing/2014/main" id="{E4FAFD19-28E1-4195-BC63-839845EF9280}"/>
              </a:ext>
            </a:extLst>
          </p:cNvPr>
          <p:cNvSpPr>
            <a:spLocks noGrp="1"/>
          </p:cNvSpPr>
          <p:nvPr>
            <p:ph idx="10"/>
          </p:nvPr>
        </p:nvSpPr>
        <p:spPr>
          <a:xfrm>
            <a:off x="989012" y="3612689"/>
            <a:ext cx="5131579" cy="1826012"/>
          </a:xfrm>
        </p:spPr>
        <p:txBody>
          <a:bodyPr/>
          <a:lstStyle/>
          <a:p>
            <a:pPr eaLnBrk="1" hangingPunct="1">
              <a:spcBef>
                <a:spcPct val="0"/>
              </a:spcBef>
            </a:pPr>
            <a:r>
              <a:rPr lang="en-US" dirty="0"/>
              <a:t>Michael Watt and Matthew Desmarais</a:t>
            </a:r>
          </a:p>
        </p:txBody>
      </p:sp>
    </p:spTree>
    <p:extLst>
      <p:ext uri="{BB962C8B-B14F-4D97-AF65-F5344CB8AC3E}">
        <p14:creationId xmlns:p14="http://schemas.microsoft.com/office/powerpoint/2010/main" val="2464745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5B53F-1AEE-44E7-8649-D9C462EB6A81}"/>
              </a:ext>
            </a:extLst>
          </p:cNvPr>
          <p:cNvSpPr>
            <a:spLocks noGrp="1"/>
          </p:cNvSpPr>
          <p:nvPr>
            <p:ph type="title"/>
          </p:nvPr>
        </p:nvSpPr>
        <p:spPr>
          <a:xfrm>
            <a:off x="836612" y="4267200"/>
            <a:ext cx="10360501" cy="685800"/>
          </a:xfrm>
        </p:spPr>
        <p:txBody>
          <a:bodyPr/>
          <a:lstStyle/>
          <a:p>
            <a:pPr marL="215900" marR="0" lvl="0" indent="0" algn="l" defTabSz="914400" rtl="0" eaLnBrk="1" fontAlgn="auto" latinLnBrk="0" hangingPunct="1">
              <a:lnSpc>
                <a:spcPct val="100000"/>
              </a:lnSpc>
              <a:spcBef>
                <a:spcPts val="725"/>
              </a:spcBef>
              <a:spcAft>
                <a:spcPts val="0"/>
              </a:spcAft>
              <a:buClrTx/>
              <a:buSzTx/>
              <a:buFontTx/>
              <a:buNone/>
              <a:tabLst/>
              <a:defRPr/>
            </a:pPr>
            <a:r>
              <a:rPr lang="en-US" sz="4300" i="0" dirty="0">
                <a:solidFill>
                  <a:srgbClr val="000000"/>
                </a:solidFill>
                <a:effectLst/>
                <a:latin typeface="Arial" panose="020B0604020202020204" pitchFamily="34" charset="0"/>
              </a:rPr>
              <a:t>Bullying and harassment </a:t>
            </a:r>
          </a:p>
        </p:txBody>
      </p:sp>
    </p:spTree>
    <p:extLst>
      <p:ext uri="{BB962C8B-B14F-4D97-AF65-F5344CB8AC3E}">
        <p14:creationId xmlns:p14="http://schemas.microsoft.com/office/powerpoint/2010/main" val="2016093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10D25-F80A-7BD8-F418-F9298D38AD01}"/>
              </a:ext>
            </a:extLst>
          </p:cNvPr>
          <p:cNvSpPr>
            <a:spLocks noGrp="1"/>
          </p:cNvSpPr>
          <p:nvPr>
            <p:ph type="title"/>
          </p:nvPr>
        </p:nvSpPr>
        <p:spPr/>
        <p:txBody>
          <a:bodyPr/>
          <a:lstStyle/>
          <a:p>
            <a:r>
              <a:rPr lang="en-US" sz="3600" dirty="0"/>
              <a:t>What Is “Bullying And Harassment”?</a:t>
            </a:r>
          </a:p>
        </p:txBody>
      </p:sp>
      <p:sp>
        <p:nvSpPr>
          <p:cNvPr id="3" name="Content Placeholder 2">
            <a:extLst>
              <a:ext uri="{FF2B5EF4-FFF2-40B4-BE49-F238E27FC236}">
                <a16:creationId xmlns:a16="http://schemas.microsoft.com/office/drawing/2014/main" id="{AA8BC435-CAAF-CEA2-7BAE-997918CDEE20}"/>
              </a:ext>
            </a:extLst>
          </p:cNvPr>
          <p:cNvSpPr>
            <a:spLocks noGrp="1"/>
          </p:cNvSpPr>
          <p:nvPr>
            <p:ph idx="1"/>
          </p:nvPr>
        </p:nvSpPr>
        <p:spPr/>
        <p:txBody>
          <a:bodyPr/>
          <a:lstStyle/>
          <a:p>
            <a:r>
              <a:rPr lang="en-US" dirty="0"/>
              <a:t>Neither “bullying” nor “harassment” are defined in the Act. In fact, the words are only used in the Act once. </a:t>
            </a:r>
          </a:p>
          <a:p>
            <a:pPr marL="0" indent="0">
              <a:buNone/>
            </a:pPr>
            <a:endParaRPr lang="en-US" dirty="0"/>
          </a:p>
          <a:p>
            <a:r>
              <a:rPr lang="en-US" dirty="0"/>
              <a:t>Policy Item P2-21-2 defines “bullying and harassment” to include:</a:t>
            </a:r>
          </a:p>
          <a:p>
            <a:pPr lvl="1"/>
            <a:r>
              <a:rPr lang="en-US" sz="2400" dirty="0"/>
              <a:t>Any inappropriate conduct or comment by a person towards a worker that the person knew or reasonably ought to have known would cause that worker to be humiliated or intimidated, but </a:t>
            </a:r>
          </a:p>
          <a:p>
            <a:pPr lvl="1"/>
            <a:r>
              <a:rPr lang="en-US" sz="2400" dirty="0"/>
              <a:t>Excludes any reasonable action taken by an employer or supervisor relating to the management and direction of workers or the place of employment. </a:t>
            </a:r>
          </a:p>
          <a:p>
            <a:endParaRPr lang="en-US" dirty="0"/>
          </a:p>
          <a:p>
            <a:pPr marL="457200" lvl="1" indent="0">
              <a:buNone/>
            </a:pPr>
            <a:endParaRPr lang="en-US" dirty="0"/>
          </a:p>
        </p:txBody>
      </p:sp>
    </p:spTree>
    <p:extLst>
      <p:ext uri="{BB962C8B-B14F-4D97-AF65-F5344CB8AC3E}">
        <p14:creationId xmlns:p14="http://schemas.microsoft.com/office/powerpoint/2010/main" val="2516338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87753-E1E3-8F18-2810-2E500C9357FB}"/>
              </a:ext>
            </a:extLst>
          </p:cNvPr>
          <p:cNvSpPr>
            <a:spLocks noGrp="1"/>
          </p:cNvSpPr>
          <p:nvPr>
            <p:ph type="title"/>
          </p:nvPr>
        </p:nvSpPr>
        <p:spPr/>
        <p:txBody>
          <a:bodyPr/>
          <a:lstStyle/>
          <a:p>
            <a:r>
              <a:rPr lang="en-US" sz="3600" dirty="0"/>
              <a:t>Employer’s Duties</a:t>
            </a:r>
          </a:p>
        </p:txBody>
      </p:sp>
      <p:sp>
        <p:nvSpPr>
          <p:cNvPr id="3" name="Content Placeholder 2">
            <a:extLst>
              <a:ext uri="{FF2B5EF4-FFF2-40B4-BE49-F238E27FC236}">
                <a16:creationId xmlns:a16="http://schemas.microsoft.com/office/drawing/2014/main" id="{29CC4A8C-C2FA-98DF-D28F-C251E44B8C3E}"/>
              </a:ext>
            </a:extLst>
          </p:cNvPr>
          <p:cNvSpPr>
            <a:spLocks noGrp="1"/>
          </p:cNvSpPr>
          <p:nvPr>
            <p:ph idx="1"/>
          </p:nvPr>
        </p:nvSpPr>
        <p:spPr>
          <a:xfrm>
            <a:off x="609123" y="1524000"/>
            <a:ext cx="10969943" cy="5334000"/>
          </a:xfrm>
        </p:spPr>
        <p:txBody>
          <a:bodyPr>
            <a:normAutofit fontScale="77500" lnSpcReduction="20000"/>
          </a:bodyPr>
          <a:lstStyle/>
          <a:p>
            <a:pPr marL="0" indent="0">
              <a:lnSpc>
                <a:spcPct val="120000"/>
              </a:lnSpc>
              <a:buNone/>
            </a:pPr>
            <a:r>
              <a:rPr lang="en-US" sz="2600" b="1" dirty="0"/>
              <a:t>General duties of employers under the Act:</a:t>
            </a:r>
            <a:br>
              <a:rPr lang="en-US" sz="2600" b="1" dirty="0"/>
            </a:br>
            <a:endParaRPr lang="en-US" sz="2600" dirty="0"/>
          </a:p>
          <a:p>
            <a:pPr marL="0" indent="0">
              <a:lnSpc>
                <a:spcPct val="120000"/>
              </a:lnSpc>
              <a:buNone/>
            </a:pPr>
            <a:r>
              <a:rPr lang="en-US" sz="3000" b="1" i="0" dirty="0">
                <a:solidFill>
                  <a:srgbClr val="000000"/>
                </a:solidFill>
                <a:effectLst/>
              </a:rPr>
              <a:t>21</a:t>
            </a:r>
            <a:r>
              <a:rPr lang="en-US" sz="3000" dirty="0">
                <a:solidFill>
                  <a:srgbClr val="000000"/>
                </a:solidFill>
              </a:rPr>
              <a:t> </a:t>
            </a:r>
            <a:r>
              <a:rPr lang="en-US" sz="2600" b="0" i="0" dirty="0">
                <a:solidFill>
                  <a:srgbClr val="000000"/>
                </a:solidFill>
                <a:effectLst/>
              </a:rPr>
              <a:t>(1) Every employer must</a:t>
            </a:r>
          </a:p>
          <a:p>
            <a:pPr marL="800100" lvl="2" indent="0">
              <a:lnSpc>
                <a:spcPct val="134000"/>
              </a:lnSpc>
              <a:buNone/>
            </a:pPr>
            <a:r>
              <a:rPr lang="en-US" sz="2600" b="0" i="0" dirty="0">
                <a:solidFill>
                  <a:srgbClr val="000000"/>
                </a:solidFill>
                <a:effectLst/>
              </a:rPr>
              <a:t>(a) ensure the health and safety of</a:t>
            </a:r>
          </a:p>
          <a:p>
            <a:pPr marL="1257300" lvl="3" indent="0">
              <a:lnSpc>
                <a:spcPct val="134000"/>
              </a:lnSpc>
              <a:buNone/>
            </a:pPr>
            <a:r>
              <a:rPr lang="en-US" sz="2600" b="0" i="0" dirty="0">
                <a:solidFill>
                  <a:srgbClr val="000000"/>
                </a:solidFill>
                <a:effectLst/>
              </a:rPr>
              <a:t>(</a:t>
            </a:r>
            <a:r>
              <a:rPr lang="en-US" sz="2600" b="0" i="0" dirty="0" err="1">
                <a:solidFill>
                  <a:srgbClr val="000000"/>
                </a:solidFill>
                <a:effectLst/>
              </a:rPr>
              <a:t>i</a:t>
            </a:r>
            <a:r>
              <a:rPr lang="en-US" sz="2600" b="0" i="0" dirty="0">
                <a:solidFill>
                  <a:srgbClr val="000000"/>
                </a:solidFill>
                <a:effectLst/>
              </a:rPr>
              <a:t>) all workers working for that employer, and</a:t>
            </a:r>
          </a:p>
          <a:p>
            <a:pPr marL="1257300" lvl="3" indent="0">
              <a:lnSpc>
                <a:spcPct val="134000"/>
              </a:lnSpc>
              <a:buNone/>
            </a:pPr>
            <a:r>
              <a:rPr lang="en-US" sz="2600" b="0" i="0" dirty="0">
                <a:solidFill>
                  <a:srgbClr val="000000"/>
                </a:solidFill>
                <a:effectLst/>
              </a:rPr>
              <a:t>(ii) any other workers present at a workplace at which that employer's work is being carried out, and</a:t>
            </a:r>
          </a:p>
          <a:p>
            <a:pPr marL="800100" lvl="2" indent="0">
              <a:lnSpc>
                <a:spcPct val="134000"/>
              </a:lnSpc>
              <a:buNone/>
            </a:pPr>
            <a:r>
              <a:rPr lang="en-US" sz="2600" b="0" i="0" dirty="0">
                <a:solidFill>
                  <a:srgbClr val="000000"/>
                </a:solidFill>
                <a:effectLst/>
              </a:rPr>
              <a:t>(b) comply with the OHS provisions, the regulations and any applicable orders.</a:t>
            </a:r>
            <a:endParaRPr lang="en-US" sz="2600" dirty="0">
              <a:solidFill>
                <a:srgbClr val="000000"/>
              </a:solidFill>
            </a:endParaRPr>
          </a:p>
          <a:p>
            <a:pPr marL="400050" lvl="1" indent="0">
              <a:lnSpc>
                <a:spcPct val="134000"/>
              </a:lnSpc>
              <a:buNone/>
            </a:pPr>
            <a:r>
              <a:rPr lang="en-US" sz="2600" b="0" i="0" dirty="0">
                <a:solidFill>
                  <a:srgbClr val="000000"/>
                </a:solidFill>
                <a:effectLst/>
              </a:rPr>
              <a:t>(2) Without limiting subsection (1), an employer must</a:t>
            </a:r>
          </a:p>
          <a:p>
            <a:pPr marL="800100" lvl="2" indent="0">
              <a:lnSpc>
                <a:spcPct val="134000"/>
              </a:lnSpc>
              <a:buNone/>
            </a:pPr>
            <a:r>
              <a:rPr lang="en-US" sz="2400" dirty="0">
                <a:solidFill>
                  <a:srgbClr val="000000"/>
                </a:solidFill>
              </a:rPr>
              <a:t>	 […]</a:t>
            </a:r>
            <a:br>
              <a:rPr lang="en-US" sz="2400" dirty="0">
                <a:solidFill>
                  <a:srgbClr val="000000"/>
                </a:solidFill>
              </a:rPr>
            </a:br>
            <a:r>
              <a:rPr lang="en-US" sz="2600" b="0" i="0" dirty="0">
                <a:solidFill>
                  <a:srgbClr val="000000"/>
                </a:solidFill>
                <a:effectLst/>
              </a:rPr>
              <a:t>(e) provide to the employer's workers the information, instruction, training and supervision necessary to ensure the health and safety of those workers in carrying out their work and to ensure the health and safety of other workers at the workplace…</a:t>
            </a:r>
          </a:p>
          <a:p>
            <a:pPr>
              <a:lnSpc>
                <a:spcPct val="124000"/>
              </a:lnSpc>
            </a:pPr>
            <a:endParaRPr lang="en-US" dirty="0"/>
          </a:p>
        </p:txBody>
      </p:sp>
    </p:spTree>
    <p:extLst>
      <p:ext uri="{BB962C8B-B14F-4D97-AF65-F5344CB8AC3E}">
        <p14:creationId xmlns:p14="http://schemas.microsoft.com/office/powerpoint/2010/main" val="306984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A3379-E121-84BB-C62A-B9FAE217BDED}"/>
              </a:ext>
            </a:extLst>
          </p:cNvPr>
          <p:cNvSpPr>
            <a:spLocks noGrp="1"/>
          </p:cNvSpPr>
          <p:nvPr>
            <p:ph type="title"/>
          </p:nvPr>
        </p:nvSpPr>
        <p:spPr>
          <a:xfrm>
            <a:off x="609600" y="304800"/>
            <a:ext cx="10969625" cy="1143000"/>
          </a:xfrm>
        </p:spPr>
        <p:txBody>
          <a:bodyPr/>
          <a:lstStyle/>
          <a:p>
            <a:r>
              <a:rPr lang="en-US" dirty="0"/>
              <a:t>Why Is Bullying And Harassment An Occupational Health and Safety Issue?</a:t>
            </a:r>
          </a:p>
        </p:txBody>
      </p:sp>
      <p:sp>
        <p:nvSpPr>
          <p:cNvPr id="3" name="Content Placeholder 2">
            <a:extLst>
              <a:ext uri="{FF2B5EF4-FFF2-40B4-BE49-F238E27FC236}">
                <a16:creationId xmlns:a16="http://schemas.microsoft.com/office/drawing/2014/main" id="{37079817-8A01-DBCA-01FE-30916054A457}"/>
              </a:ext>
            </a:extLst>
          </p:cNvPr>
          <p:cNvSpPr>
            <a:spLocks noGrp="1"/>
          </p:cNvSpPr>
          <p:nvPr>
            <p:ph idx="1"/>
          </p:nvPr>
        </p:nvSpPr>
        <p:spPr/>
        <p:txBody>
          <a:bodyPr>
            <a:normAutofit fontScale="92500"/>
          </a:bodyPr>
          <a:lstStyle/>
          <a:p>
            <a:r>
              <a:rPr lang="en-US" dirty="0"/>
              <a:t>5,914 psychological injury claims reported to </a:t>
            </a:r>
            <a:r>
              <a:rPr lang="en-US" dirty="0" err="1"/>
              <a:t>WorkSafeBC</a:t>
            </a:r>
            <a:r>
              <a:rPr lang="en-US" dirty="0"/>
              <a:t> in 2022 (1,997 allowed). Claims are generally increasing (1,721 in 2018).</a:t>
            </a:r>
          </a:p>
          <a:p>
            <a:pPr marL="0" indent="0">
              <a:buNone/>
            </a:pPr>
            <a:endParaRPr lang="en-US" dirty="0"/>
          </a:p>
          <a:p>
            <a:r>
              <a:rPr lang="en-US" dirty="0"/>
              <a:t>Under s. 135 of the Act, </a:t>
            </a:r>
            <a:r>
              <a:rPr lang="en-US" dirty="0" err="1"/>
              <a:t>WorkSafeBC</a:t>
            </a:r>
            <a:r>
              <a:rPr lang="en-US" dirty="0"/>
              <a:t> may accept a mental disorder under one of two circumstances: (1) where it is a reaction to one or more traumatic events that arise out of and in the course of a worker’s employment, or (2) where it is predominantly caused by a significant work-related stressor or a cumulative series of work-related stressors. </a:t>
            </a:r>
            <a:br>
              <a:rPr lang="en-US" dirty="0"/>
            </a:br>
            <a:endParaRPr lang="en-US" dirty="0"/>
          </a:p>
          <a:p>
            <a:r>
              <a:rPr lang="en-US" dirty="0"/>
              <a:t>Exception: no entitlement to compensation if a worker’s mental disorder is caused by an employer’s decision that relates to their employment (e.g. a decision to change the work to be performed, discipline, termination) – s. 135(1)(c) of the Act.</a:t>
            </a:r>
          </a:p>
        </p:txBody>
      </p:sp>
    </p:spTree>
    <p:extLst>
      <p:ext uri="{BB962C8B-B14F-4D97-AF65-F5344CB8AC3E}">
        <p14:creationId xmlns:p14="http://schemas.microsoft.com/office/powerpoint/2010/main" val="3832615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FF85F-0C49-A80F-1AC5-54BA1D243DF4}"/>
              </a:ext>
            </a:extLst>
          </p:cNvPr>
          <p:cNvSpPr>
            <a:spLocks noGrp="1"/>
          </p:cNvSpPr>
          <p:nvPr>
            <p:ph type="title"/>
          </p:nvPr>
        </p:nvSpPr>
        <p:spPr/>
        <p:txBody>
          <a:bodyPr/>
          <a:lstStyle/>
          <a:p>
            <a:r>
              <a:rPr lang="en-US" sz="3600" dirty="0"/>
              <a:t>Bullying Prevention</a:t>
            </a:r>
          </a:p>
        </p:txBody>
      </p:sp>
      <p:sp>
        <p:nvSpPr>
          <p:cNvPr id="3" name="Content Placeholder 2">
            <a:extLst>
              <a:ext uri="{FF2B5EF4-FFF2-40B4-BE49-F238E27FC236}">
                <a16:creationId xmlns:a16="http://schemas.microsoft.com/office/drawing/2014/main" id="{52E69D1D-14E4-E4A5-DC6B-661A3EBC90C1}"/>
              </a:ext>
            </a:extLst>
          </p:cNvPr>
          <p:cNvSpPr>
            <a:spLocks noGrp="1"/>
          </p:cNvSpPr>
          <p:nvPr>
            <p:ph idx="1"/>
          </p:nvPr>
        </p:nvSpPr>
        <p:spPr/>
        <p:txBody>
          <a:bodyPr>
            <a:normAutofit lnSpcReduction="10000"/>
          </a:bodyPr>
          <a:lstStyle/>
          <a:p>
            <a:r>
              <a:rPr lang="en-US" sz="2200" dirty="0"/>
              <a:t>Policy Item P2-21-2: an employer must take the following “reasonable steps” to prevent, where possible, or otherwise minimize, the hazard of workplace bullying and harassment:</a:t>
            </a:r>
          </a:p>
          <a:p>
            <a:pPr lvl="1"/>
            <a:r>
              <a:rPr lang="en-US" sz="2200" dirty="0"/>
              <a:t>Developing a policy statement regarding bullying and harassment not being acceptable or tolerated; </a:t>
            </a:r>
          </a:p>
          <a:p>
            <a:pPr lvl="1"/>
            <a:r>
              <a:rPr lang="en-US" sz="2200" dirty="0"/>
              <a:t>Developing and implementing procedures for workers to report complaints or incidents; </a:t>
            </a:r>
          </a:p>
          <a:p>
            <a:pPr lvl="1"/>
            <a:r>
              <a:rPr lang="en-US" sz="2200" dirty="0"/>
              <a:t>Developing and implementing procedures for how the employer will deal with complaints or incidents; </a:t>
            </a:r>
          </a:p>
          <a:p>
            <a:pPr lvl="1"/>
            <a:r>
              <a:rPr lang="en-US" sz="2200" dirty="0"/>
              <a:t>Training supervisors and workers on recognizing, responding to and reporting bullying and harassment; and </a:t>
            </a:r>
          </a:p>
          <a:p>
            <a:pPr lvl="1"/>
            <a:r>
              <a:rPr lang="en-US" sz="2200" dirty="0"/>
              <a:t>Applying and complying with the employer’s policies and procedures on bullying and harassment. </a:t>
            </a:r>
          </a:p>
          <a:p>
            <a:pPr marL="457200" lvl="1" indent="0">
              <a:buNone/>
            </a:pPr>
            <a:endParaRPr lang="en-US" sz="2200" dirty="0"/>
          </a:p>
          <a:p>
            <a:endParaRPr lang="en-US" dirty="0"/>
          </a:p>
        </p:txBody>
      </p:sp>
    </p:spTree>
    <p:extLst>
      <p:ext uri="{BB962C8B-B14F-4D97-AF65-F5344CB8AC3E}">
        <p14:creationId xmlns:p14="http://schemas.microsoft.com/office/powerpoint/2010/main" val="2673374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FF85F-0C49-A80F-1AC5-54BA1D243DF4}"/>
              </a:ext>
            </a:extLst>
          </p:cNvPr>
          <p:cNvSpPr>
            <a:spLocks noGrp="1"/>
          </p:cNvSpPr>
          <p:nvPr>
            <p:ph type="title"/>
          </p:nvPr>
        </p:nvSpPr>
        <p:spPr/>
        <p:txBody>
          <a:bodyPr/>
          <a:lstStyle/>
          <a:p>
            <a:r>
              <a:rPr lang="en-US" sz="3600" dirty="0"/>
              <a:t>Bullying Prevention</a:t>
            </a:r>
          </a:p>
        </p:txBody>
      </p:sp>
      <p:sp>
        <p:nvSpPr>
          <p:cNvPr id="3" name="Content Placeholder 2">
            <a:extLst>
              <a:ext uri="{FF2B5EF4-FFF2-40B4-BE49-F238E27FC236}">
                <a16:creationId xmlns:a16="http://schemas.microsoft.com/office/drawing/2014/main" id="{52E69D1D-14E4-E4A5-DC6B-661A3EBC90C1}"/>
              </a:ext>
            </a:extLst>
          </p:cNvPr>
          <p:cNvSpPr>
            <a:spLocks noGrp="1"/>
          </p:cNvSpPr>
          <p:nvPr>
            <p:ph idx="1"/>
          </p:nvPr>
        </p:nvSpPr>
        <p:spPr/>
        <p:txBody>
          <a:bodyPr>
            <a:normAutofit/>
          </a:bodyPr>
          <a:lstStyle/>
          <a:p>
            <a:r>
              <a:rPr lang="en-US" sz="2200" dirty="0"/>
              <a:t>If non-compliant with Policy Item P2-21-2, </a:t>
            </a:r>
            <a:r>
              <a:rPr lang="en-US" sz="2200" dirty="0" err="1"/>
              <a:t>WorkSafeBC</a:t>
            </a:r>
            <a:r>
              <a:rPr lang="en-US" sz="2200" dirty="0"/>
              <a:t> may issue an inspection report containing one or more orders and require employer to submit a Notice of Compliance outlining corrective actions to be taken. Employers that refuse to take corrective actions or have repeat instances of non-compliance (i.e. multiple orders) may face an administrative penalty.</a:t>
            </a:r>
          </a:p>
          <a:p>
            <a:endParaRPr lang="en-US" dirty="0"/>
          </a:p>
        </p:txBody>
      </p:sp>
      <p:sp>
        <p:nvSpPr>
          <p:cNvPr id="6" name="Oval 5">
            <a:extLst>
              <a:ext uri="{FF2B5EF4-FFF2-40B4-BE49-F238E27FC236}">
                <a16:creationId xmlns:a16="http://schemas.microsoft.com/office/drawing/2014/main" id="{23E11B9F-0C9E-407F-6B4E-320E421D0CAE}"/>
              </a:ext>
            </a:extLst>
          </p:cNvPr>
          <p:cNvSpPr/>
          <p:nvPr/>
        </p:nvSpPr>
        <p:spPr>
          <a:xfrm>
            <a:off x="9118794" y="4204864"/>
            <a:ext cx="2438399" cy="2286000"/>
          </a:xfrm>
          <a:prstGeom prst="ellipse">
            <a:avLst/>
          </a:prstGeom>
          <a:solidFill>
            <a:srgbClr val="E1E1E1"/>
          </a:solidFill>
          <a:ln w="3810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pic>
        <p:nvPicPr>
          <p:cNvPr id="5" name="Graphic 4" descr="Clipboard Checked with solid fill">
            <a:extLst>
              <a:ext uri="{FF2B5EF4-FFF2-40B4-BE49-F238E27FC236}">
                <a16:creationId xmlns:a16="http://schemas.microsoft.com/office/drawing/2014/main" id="{BD7C6DF8-F43A-68EC-2489-829DFBB478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82925" y="4495800"/>
            <a:ext cx="1510136" cy="1510136"/>
          </a:xfrm>
          <a:prstGeom prst="rect">
            <a:avLst/>
          </a:prstGeom>
        </p:spPr>
      </p:pic>
    </p:spTree>
    <p:extLst>
      <p:ext uri="{BB962C8B-B14F-4D97-AF65-F5344CB8AC3E}">
        <p14:creationId xmlns:p14="http://schemas.microsoft.com/office/powerpoint/2010/main" val="3256481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5B53F-1AEE-44E7-8649-D9C462EB6A81}"/>
              </a:ext>
            </a:extLst>
          </p:cNvPr>
          <p:cNvSpPr>
            <a:spLocks noGrp="1"/>
          </p:cNvSpPr>
          <p:nvPr>
            <p:ph type="title"/>
          </p:nvPr>
        </p:nvSpPr>
        <p:spPr>
          <a:xfrm>
            <a:off x="914161" y="4267200"/>
            <a:ext cx="10535213" cy="1905000"/>
          </a:xfrm>
        </p:spPr>
        <p:txBody>
          <a:bodyPr/>
          <a:lstStyle/>
          <a:p>
            <a:pPr marL="215900" marR="0" lvl="0" indent="0" algn="l" defTabSz="914400" rtl="0" eaLnBrk="1" fontAlgn="auto" latinLnBrk="0" hangingPunct="1">
              <a:lnSpc>
                <a:spcPct val="100000"/>
              </a:lnSpc>
              <a:spcBef>
                <a:spcPts val="725"/>
              </a:spcBef>
              <a:spcAft>
                <a:spcPts val="0"/>
              </a:spcAft>
              <a:buClrTx/>
              <a:buSzTx/>
              <a:buFontTx/>
              <a:buNone/>
              <a:tabLst/>
              <a:defRPr/>
            </a:pPr>
            <a:r>
              <a:rPr lang="en-US" sz="4300" i="0" dirty="0">
                <a:solidFill>
                  <a:srgbClr val="000000"/>
                </a:solidFill>
                <a:effectLst/>
                <a:latin typeface="Arial" panose="020B0604020202020204" pitchFamily="34" charset="0"/>
              </a:rPr>
              <a:t>Recent decisions: bullying and harassment</a:t>
            </a:r>
          </a:p>
        </p:txBody>
      </p:sp>
    </p:spTree>
    <p:extLst>
      <p:ext uri="{BB962C8B-B14F-4D97-AF65-F5344CB8AC3E}">
        <p14:creationId xmlns:p14="http://schemas.microsoft.com/office/powerpoint/2010/main" val="551046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347FA-693E-5ED9-D457-504904023A2B}"/>
              </a:ext>
            </a:extLst>
          </p:cNvPr>
          <p:cNvSpPr>
            <a:spLocks noGrp="1"/>
          </p:cNvSpPr>
          <p:nvPr>
            <p:ph type="title"/>
          </p:nvPr>
        </p:nvSpPr>
        <p:spPr/>
        <p:txBody>
          <a:bodyPr/>
          <a:lstStyle/>
          <a:p>
            <a:r>
              <a:rPr lang="en-US" sz="3600" dirty="0"/>
              <a:t>Defining Bullying and Harassment</a:t>
            </a:r>
          </a:p>
        </p:txBody>
      </p:sp>
      <p:sp>
        <p:nvSpPr>
          <p:cNvPr id="3" name="Content Placeholder 2">
            <a:extLst>
              <a:ext uri="{FF2B5EF4-FFF2-40B4-BE49-F238E27FC236}">
                <a16:creationId xmlns:a16="http://schemas.microsoft.com/office/drawing/2014/main" id="{1D66BCE3-B5AD-D566-DA0B-54D65733F00D}"/>
              </a:ext>
            </a:extLst>
          </p:cNvPr>
          <p:cNvSpPr>
            <a:spLocks noGrp="1"/>
          </p:cNvSpPr>
          <p:nvPr>
            <p:ph idx="1"/>
          </p:nvPr>
        </p:nvSpPr>
        <p:spPr>
          <a:xfrm>
            <a:off x="609441" y="1752601"/>
            <a:ext cx="10969943" cy="4603749"/>
          </a:xfrm>
        </p:spPr>
        <p:txBody>
          <a:bodyPr>
            <a:normAutofit fontScale="92500" lnSpcReduction="20000"/>
          </a:bodyPr>
          <a:lstStyle/>
          <a:p>
            <a:pPr marL="0" indent="0">
              <a:buNone/>
            </a:pPr>
            <a:r>
              <a:rPr lang="en-US" sz="2600" b="1" u="sng" dirty="0"/>
              <a:t>R0302219</a:t>
            </a:r>
          </a:p>
          <a:p>
            <a:pPr marL="457200" lvl="1" indent="0">
              <a:buNone/>
            </a:pPr>
            <a:r>
              <a:rPr lang="en-US" sz="2200" dirty="0"/>
              <a:t>Facts: </a:t>
            </a:r>
          </a:p>
          <a:p>
            <a:pPr lvl="2"/>
            <a:r>
              <a:rPr lang="en-US" sz="2200" dirty="0"/>
              <a:t>Worker sought compensation for a mental disorder due to bullying and harassment from her manager</a:t>
            </a:r>
          </a:p>
          <a:p>
            <a:pPr lvl="2"/>
            <a:r>
              <a:rPr lang="en-US" sz="2200" dirty="0"/>
              <a:t>Worker alleged that the manager (a) decided not to promote her, changed her work responsibilities, monitored her work activity and felt that she was being set up to fail, and (b) called her incompetent and dishonest in a meeting. Also came across text messages between colleagues in which they spoke about her inappropriately. </a:t>
            </a:r>
          </a:p>
          <a:p>
            <a:pPr lvl="2"/>
            <a:endParaRPr lang="en-US" sz="2200" dirty="0"/>
          </a:p>
          <a:p>
            <a:pPr marL="457200" lvl="1" indent="0">
              <a:buNone/>
            </a:pPr>
            <a:r>
              <a:rPr lang="en-US" sz="2200" dirty="0"/>
              <a:t>Findings:</a:t>
            </a:r>
          </a:p>
          <a:p>
            <a:pPr lvl="2"/>
            <a:r>
              <a:rPr lang="en-US" sz="2200" dirty="0"/>
              <a:t>Lack of promotion, change to work responsibilities, monitoring of work excluded by s. 135(1)(c) of the Act;</a:t>
            </a:r>
          </a:p>
          <a:p>
            <a:pPr lvl="2"/>
            <a:r>
              <a:rPr lang="en-US" sz="2200" dirty="0"/>
              <a:t>Not all interpersonal conflict that is rude/thoughtless = bullying and harassment;</a:t>
            </a:r>
          </a:p>
          <a:p>
            <a:pPr lvl="2"/>
            <a:r>
              <a:rPr lang="en-US" sz="2200" dirty="0"/>
              <a:t>Work related stressors must be “significant”</a:t>
            </a:r>
          </a:p>
          <a:p>
            <a:pPr lvl="2"/>
            <a:r>
              <a:rPr lang="en-US" sz="2200" dirty="0"/>
              <a:t>Claim denied</a:t>
            </a:r>
          </a:p>
        </p:txBody>
      </p:sp>
    </p:spTree>
    <p:extLst>
      <p:ext uri="{BB962C8B-B14F-4D97-AF65-F5344CB8AC3E}">
        <p14:creationId xmlns:p14="http://schemas.microsoft.com/office/powerpoint/2010/main" val="3981163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BBE92-4179-04E3-352D-83ABF3AA44F6}"/>
              </a:ext>
            </a:extLst>
          </p:cNvPr>
          <p:cNvSpPr>
            <a:spLocks noGrp="1"/>
          </p:cNvSpPr>
          <p:nvPr>
            <p:ph type="title"/>
          </p:nvPr>
        </p:nvSpPr>
        <p:spPr/>
        <p:txBody>
          <a:bodyPr/>
          <a:lstStyle/>
          <a:p>
            <a:r>
              <a:rPr lang="en-US" sz="3600" dirty="0"/>
              <a:t>Compliance Decisions: The Good</a:t>
            </a:r>
          </a:p>
        </p:txBody>
      </p:sp>
      <p:sp>
        <p:nvSpPr>
          <p:cNvPr id="3" name="Content Placeholder 2">
            <a:extLst>
              <a:ext uri="{FF2B5EF4-FFF2-40B4-BE49-F238E27FC236}">
                <a16:creationId xmlns:a16="http://schemas.microsoft.com/office/drawing/2014/main" id="{B26E7123-1E98-F8C1-F762-E879C4165108}"/>
              </a:ext>
            </a:extLst>
          </p:cNvPr>
          <p:cNvSpPr>
            <a:spLocks noGrp="1"/>
          </p:cNvSpPr>
          <p:nvPr>
            <p:ph idx="1"/>
          </p:nvPr>
        </p:nvSpPr>
        <p:spPr/>
        <p:txBody>
          <a:bodyPr/>
          <a:lstStyle/>
          <a:p>
            <a:pPr marL="0" indent="0">
              <a:buNone/>
            </a:pPr>
            <a:r>
              <a:rPr lang="en-US" b="1" u="sng" dirty="0"/>
              <a:t>R0277597</a:t>
            </a:r>
            <a:r>
              <a:rPr lang="en-US" dirty="0"/>
              <a:t> Employee argued that the investigator in the bullying and harassment complaint was not impartial, as the investigator had previously provided services to the employer. No order against the employer.</a:t>
            </a:r>
          </a:p>
          <a:p>
            <a:pPr marL="0" indent="0">
              <a:buNone/>
            </a:pPr>
            <a:endParaRPr lang="en-US" dirty="0"/>
          </a:p>
          <a:p>
            <a:pPr marL="0" indent="0">
              <a:buNone/>
            </a:pPr>
            <a:r>
              <a:rPr lang="en-US" b="1" u="sng" dirty="0"/>
              <a:t>R0296761</a:t>
            </a:r>
            <a:r>
              <a:rPr lang="en-US" dirty="0"/>
              <a:t> Employee argued that employer neglected to hire an independent investigator, rendering the investigation unfair. No order against the employer.</a:t>
            </a:r>
          </a:p>
        </p:txBody>
      </p:sp>
    </p:spTree>
    <p:extLst>
      <p:ext uri="{BB962C8B-B14F-4D97-AF65-F5344CB8AC3E}">
        <p14:creationId xmlns:p14="http://schemas.microsoft.com/office/powerpoint/2010/main" val="529692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FF85F-0C49-A80F-1AC5-54BA1D243DF4}"/>
              </a:ext>
            </a:extLst>
          </p:cNvPr>
          <p:cNvSpPr>
            <a:spLocks noGrp="1"/>
          </p:cNvSpPr>
          <p:nvPr>
            <p:ph type="title"/>
          </p:nvPr>
        </p:nvSpPr>
        <p:spPr/>
        <p:txBody>
          <a:bodyPr/>
          <a:lstStyle/>
          <a:p>
            <a:r>
              <a:rPr lang="en-US" sz="3600" dirty="0"/>
              <a:t>Compliance Decisions: The Bad</a:t>
            </a:r>
          </a:p>
        </p:txBody>
      </p:sp>
      <p:sp>
        <p:nvSpPr>
          <p:cNvPr id="3" name="Content Placeholder 2">
            <a:extLst>
              <a:ext uri="{FF2B5EF4-FFF2-40B4-BE49-F238E27FC236}">
                <a16:creationId xmlns:a16="http://schemas.microsoft.com/office/drawing/2014/main" id="{52E69D1D-14E4-E4A5-DC6B-661A3EBC90C1}"/>
              </a:ext>
            </a:extLst>
          </p:cNvPr>
          <p:cNvSpPr>
            <a:spLocks noGrp="1"/>
          </p:cNvSpPr>
          <p:nvPr>
            <p:ph idx="1"/>
          </p:nvPr>
        </p:nvSpPr>
        <p:spPr>
          <a:xfrm>
            <a:off x="609440" y="1600200"/>
            <a:ext cx="10969943" cy="4373563"/>
          </a:xfrm>
        </p:spPr>
        <p:txBody>
          <a:bodyPr>
            <a:noAutofit/>
          </a:bodyPr>
          <a:lstStyle/>
          <a:p>
            <a:pPr marL="0" indent="0">
              <a:buNone/>
            </a:pPr>
            <a:r>
              <a:rPr lang="en-US" b="1" u="sng" dirty="0"/>
              <a:t>R0258544</a:t>
            </a:r>
            <a:r>
              <a:rPr lang="en-US" dirty="0"/>
              <a:t> Employer delayed investigating the employee’s bullying and harassment complaint by over eight months and subsequently assigned an impartial investigator who had previously advocated against the worker on behalf of the employer. </a:t>
            </a:r>
            <a:br>
              <a:rPr lang="en-US" dirty="0"/>
            </a:br>
            <a:endParaRPr lang="en-US" dirty="0"/>
          </a:p>
          <a:p>
            <a:pPr marL="0" indent="0">
              <a:buNone/>
            </a:pPr>
            <a:r>
              <a:rPr lang="en-US" b="1" u="sng" dirty="0"/>
              <a:t>R0297276</a:t>
            </a:r>
            <a:r>
              <a:rPr lang="en-US" dirty="0"/>
              <a:t> Employer failed to interview respondent employees and witnesses that were subject to the employee’s bullying and harassment complaint and ultimately concluded that the complaint had no merit without sufficient investigation.</a:t>
            </a:r>
            <a:br>
              <a:rPr lang="en-US" dirty="0"/>
            </a:br>
            <a:endParaRPr lang="en-US" dirty="0"/>
          </a:p>
          <a:p>
            <a:pPr marL="0" indent="0">
              <a:buNone/>
            </a:pPr>
            <a:r>
              <a:rPr lang="en-US" b="1" u="sng" dirty="0"/>
              <a:t>R0287143</a:t>
            </a:r>
            <a:r>
              <a:rPr lang="en-US" dirty="0"/>
              <a:t> Employer led a partial and incomplete investigation of the worker’s bullying and harassment complaint and assigned a lead investigator who was also a respondent to the complaint.</a:t>
            </a:r>
            <a:endParaRPr lang="en-US" u="sng" dirty="0"/>
          </a:p>
        </p:txBody>
      </p:sp>
    </p:spTree>
    <p:extLst>
      <p:ext uri="{BB962C8B-B14F-4D97-AF65-F5344CB8AC3E}">
        <p14:creationId xmlns:p14="http://schemas.microsoft.com/office/powerpoint/2010/main" val="2894810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
            <a:ext cx="12176604" cy="6858000"/>
            <a:chOff x="9295" y="-21905"/>
            <a:chExt cx="9134831" cy="5144840"/>
          </a:xfrm>
        </p:grpSpPr>
        <p:sp>
          <p:nvSpPr>
            <p:cNvPr id="3" name="object 3"/>
            <p:cNvSpPr/>
            <p:nvPr/>
          </p:nvSpPr>
          <p:spPr>
            <a:xfrm>
              <a:off x="3890771" y="0"/>
              <a:ext cx="5253355" cy="4697095"/>
            </a:xfrm>
            <a:custGeom>
              <a:avLst/>
              <a:gdLst/>
              <a:ahLst/>
              <a:cxnLst/>
              <a:rect l="l" t="t" r="r" b="b"/>
              <a:pathLst>
                <a:path w="5253355" h="4697095">
                  <a:moveTo>
                    <a:pt x="0" y="4696968"/>
                  </a:moveTo>
                  <a:lnTo>
                    <a:pt x="5253228" y="4696968"/>
                  </a:lnTo>
                  <a:lnTo>
                    <a:pt x="5253228" y="0"/>
                  </a:lnTo>
                  <a:lnTo>
                    <a:pt x="0" y="0"/>
                  </a:lnTo>
                  <a:lnTo>
                    <a:pt x="0" y="4696968"/>
                  </a:lnTo>
                  <a:close/>
                </a:path>
              </a:pathLst>
            </a:custGeom>
            <a:solidFill>
              <a:srgbClr val="FFFFFF"/>
            </a:solidFill>
          </p:spPr>
          <p:txBody>
            <a:bodyPr wrap="square" lIns="0" tIns="0" rIns="0" bIns="0" rtlCol="0"/>
            <a:lstStyle/>
            <a:p>
              <a:endParaRPr/>
            </a:p>
          </p:txBody>
        </p:sp>
        <p:pic>
          <p:nvPicPr>
            <p:cNvPr id="5" name="object 5" descr="Glass and light interior design"/>
            <p:cNvPicPr/>
            <p:nvPr/>
          </p:nvPicPr>
          <p:blipFill>
            <a:blip r:embed="rId3" cstate="print">
              <a:extLst>
                <a:ext uri="{28A0092B-C50C-407E-A947-70E740481C1C}">
                  <a14:useLocalDpi xmlns:a14="http://schemas.microsoft.com/office/drawing/2010/main" val="0"/>
                </a:ext>
              </a:extLst>
            </a:blip>
            <a:srcRect l="26047" r="26047"/>
            <a:stretch/>
          </p:blipFill>
          <p:spPr>
            <a:xfrm>
              <a:off x="9295" y="-21905"/>
              <a:ext cx="3962532" cy="5144840"/>
            </a:xfrm>
            <a:prstGeom prst="rect">
              <a:avLst/>
            </a:prstGeom>
          </p:spPr>
        </p:pic>
      </p:grpSp>
      <p:sp>
        <p:nvSpPr>
          <p:cNvPr id="7" name="object 7"/>
          <p:cNvSpPr/>
          <p:nvPr/>
        </p:nvSpPr>
        <p:spPr>
          <a:xfrm>
            <a:off x="6470531" y="1856189"/>
            <a:ext cx="0" cy="1971373"/>
          </a:xfrm>
          <a:custGeom>
            <a:avLst/>
            <a:gdLst/>
            <a:ahLst/>
            <a:cxnLst/>
            <a:rect l="l" t="t" r="r" b="b"/>
            <a:pathLst>
              <a:path h="1478914">
                <a:moveTo>
                  <a:pt x="0" y="0"/>
                </a:moveTo>
                <a:lnTo>
                  <a:pt x="0" y="1478419"/>
                </a:lnTo>
              </a:path>
            </a:pathLst>
          </a:custGeom>
          <a:ln w="12700">
            <a:solidFill>
              <a:srgbClr val="FFFFFF"/>
            </a:solidFill>
          </a:ln>
        </p:spPr>
        <p:txBody>
          <a:bodyPr wrap="square" lIns="0" tIns="0" rIns="0" bIns="0" rtlCol="0"/>
          <a:lstStyle/>
          <a:p>
            <a:endParaRPr/>
          </a:p>
        </p:txBody>
      </p:sp>
      <p:sp>
        <p:nvSpPr>
          <p:cNvPr id="8" name="object 8"/>
          <p:cNvSpPr/>
          <p:nvPr/>
        </p:nvSpPr>
        <p:spPr>
          <a:xfrm>
            <a:off x="5827344" y="1856189"/>
            <a:ext cx="0" cy="1971373"/>
          </a:xfrm>
          <a:custGeom>
            <a:avLst/>
            <a:gdLst/>
            <a:ahLst/>
            <a:cxnLst/>
            <a:rect l="l" t="t" r="r" b="b"/>
            <a:pathLst>
              <a:path h="1478914">
                <a:moveTo>
                  <a:pt x="0" y="0"/>
                </a:moveTo>
                <a:lnTo>
                  <a:pt x="0" y="1478419"/>
                </a:lnTo>
              </a:path>
            </a:pathLst>
          </a:custGeom>
          <a:ln w="12700">
            <a:solidFill>
              <a:srgbClr val="FFFFFF"/>
            </a:solidFill>
          </a:ln>
        </p:spPr>
        <p:txBody>
          <a:bodyPr wrap="square" lIns="0" tIns="0" rIns="0" bIns="0" rtlCol="0"/>
          <a:lstStyle/>
          <a:p>
            <a:endParaRPr/>
          </a:p>
        </p:txBody>
      </p:sp>
      <p:sp>
        <p:nvSpPr>
          <p:cNvPr id="9" name="object 9"/>
          <p:cNvSpPr/>
          <p:nvPr/>
        </p:nvSpPr>
        <p:spPr>
          <a:xfrm>
            <a:off x="11325449" y="1856189"/>
            <a:ext cx="0" cy="1971373"/>
          </a:xfrm>
          <a:custGeom>
            <a:avLst/>
            <a:gdLst/>
            <a:ahLst/>
            <a:cxnLst/>
            <a:rect l="l" t="t" r="r" b="b"/>
            <a:pathLst>
              <a:path h="1478914">
                <a:moveTo>
                  <a:pt x="0" y="0"/>
                </a:moveTo>
                <a:lnTo>
                  <a:pt x="0" y="1478419"/>
                </a:lnTo>
              </a:path>
            </a:pathLst>
          </a:custGeom>
          <a:ln w="12700">
            <a:solidFill>
              <a:srgbClr val="FFFFFF"/>
            </a:solidFill>
          </a:ln>
        </p:spPr>
        <p:txBody>
          <a:bodyPr wrap="square" lIns="0" tIns="0" rIns="0" bIns="0" rtlCol="0"/>
          <a:lstStyle/>
          <a:p>
            <a:endParaRPr/>
          </a:p>
        </p:txBody>
      </p:sp>
      <p:graphicFrame>
        <p:nvGraphicFramePr>
          <p:cNvPr id="10" name="object 10"/>
          <p:cNvGraphicFramePr>
            <a:graphicFrameLocks noGrp="1"/>
          </p:cNvGraphicFramePr>
          <p:nvPr>
            <p:extLst>
              <p:ext uri="{D42A27DB-BD31-4B8C-83A1-F6EECF244321}">
                <p14:modId xmlns:p14="http://schemas.microsoft.com/office/powerpoint/2010/main" val="1648740843"/>
              </p:ext>
            </p:extLst>
          </p:nvPr>
        </p:nvGraphicFramePr>
        <p:xfrm>
          <a:off x="5827344" y="2200412"/>
          <a:ext cx="5506979" cy="3048000"/>
        </p:xfrm>
        <a:graphic>
          <a:graphicData uri="http://schemas.openxmlformats.org/drawingml/2006/table">
            <a:tbl>
              <a:tblPr firstRow="1" bandRow="1">
                <a:tableStyleId>{2D5ABB26-0587-4C30-8999-92F81FD0307C}</a:tableStyleId>
              </a:tblPr>
              <a:tblGrid>
                <a:gridCol w="643299">
                  <a:extLst>
                    <a:ext uri="{9D8B030D-6E8A-4147-A177-3AD203B41FA5}">
                      <a16:colId xmlns:a16="http://schemas.microsoft.com/office/drawing/2014/main" val="20000"/>
                    </a:ext>
                  </a:extLst>
                </a:gridCol>
                <a:gridCol w="4863680">
                  <a:extLst>
                    <a:ext uri="{9D8B030D-6E8A-4147-A177-3AD203B41FA5}">
                      <a16:colId xmlns:a16="http://schemas.microsoft.com/office/drawing/2014/main" val="20001"/>
                    </a:ext>
                  </a:extLst>
                </a:gridCol>
              </a:tblGrid>
              <a:tr h="609600">
                <a:tc>
                  <a:txBody>
                    <a:bodyPr/>
                    <a:lstStyle/>
                    <a:p>
                      <a:pPr algn="ctr">
                        <a:lnSpc>
                          <a:spcPct val="100000"/>
                        </a:lnSpc>
                        <a:spcBef>
                          <a:spcPts val="0"/>
                        </a:spcBef>
                      </a:pPr>
                      <a:r>
                        <a:rPr lang="en-US" sz="2100" b="1" dirty="0">
                          <a:solidFill>
                            <a:srgbClr val="ADC537"/>
                          </a:solidFill>
                          <a:latin typeface="+mj-lt"/>
                          <a:cs typeface="Calibri"/>
                        </a:rPr>
                        <a:t>1</a:t>
                      </a:r>
                      <a:endParaRPr sz="2100" b="1" dirty="0">
                        <a:solidFill>
                          <a:srgbClr val="ADC537"/>
                        </a:solidFill>
                        <a:latin typeface="+mj-lt"/>
                        <a:cs typeface="Calibri"/>
                      </a:endParaRPr>
                    </a:p>
                  </a:txBody>
                  <a:tcPr marL="0" marR="0" marT="146435" marB="0">
                    <a:lnT w="9525">
                      <a:solidFill>
                        <a:srgbClr val="A6A6A6"/>
                      </a:solidFill>
                      <a:prstDash val="solid"/>
                    </a:lnT>
                    <a:lnB w="9525">
                      <a:solidFill>
                        <a:srgbClr val="A6A6A6"/>
                      </a:solidFill>
                      <a:prstDash val="solid"/>
                    </a:lnB>
                    <a:solidFill>
                      <a:schemeClr val="bg1">
                        <a:lumMod val="75000"/>
                        <a:alpha val="40000"/>
                      </a:schemeClr>
                    </a:solidFill>
                  </a:tcPr>
                </a:tc>
                <a:tc>
                  <a:txBody>
                    <a:bodyPr/>
                    <a:lstStyle/>
                    <a:p>
                      <a:pPr marL="215900" marR="0" lvl="0" indent="0" algn="l" defTabSz="914400" rtl="0" eaLnBrk="1" fontAlgn="auto" latinLnBrk="0" hangingPunct="1">
                        <a:lnSpc>
                          <a:spcPct val="100000"/>
                        </a:lnSpc>
                        <a:spcBef>
                          <a:spcPts val="725"/>
                        </a:spcBef>
                        <a:spcAft>
                          <a:spcPts val="0"/>
                        </a:spcAft>
                        <a:buClrTx/>
                        <a:buSzTx/>
                        <a:buFontTx/>
                        <a:buNone/>
                        <a:tabLst/>
                        <a:defRPr/>
                      </a:pPr>
                      <a:r>
                        <a:rPr lang="en-US" sz="2100" b="0" i="0" dirty="0">
                          <a:solidFill>
                            <a:srgbClr val="000000"/>
                          </a:solidFill>
                          <a:effectLst/>
                          <a:latin typeface="Arial" panose="020B0604020202020204" pitchFamily="34" charset="0"/>
                        </a:rPr>
                        <a:t>Legislative and Case Updates</a:t>
                      </a:r>
                    </a:p>
                  </a:txBody>
                  <a:tcPr marL="0" marR="0" marT="122735" marB="0">
                    <a:lnT w="9525">
                      <a:solidFill>
                        <a:srgbClr val="A6A6A6"/>
                      </a:solidFill>
                      <a:prstDash val="solid"/>
                    </a:lnT>
                    <a:lnB w="9525">
                      <a:solidFill>
                        <a:srgbClr val="A6A6A6"/>
                      </a:solidFill>
                      <a:prstDash val="solid"/>
                    </a:lnB>
                  </a:tcPr>
                </a:tc>
                <a:extLst>
                  <a:ext uri="{0D108BD9-81ED-4DB2-BD59-A6C34878D82A}">
                    <a16:rowId xmlns:a16="http://schemas.microsoft.com/office/drawing/2014/main" val="1057289365"/>
                  </a:ext>
                </a:extLst>
              </a:tr>
              <a:tr h="609600">
                <a:tc>
                  <a:txBody>
                    <a:bodyPr/>
                    <a:lstStyle/>
                    <a:p>
                      <a:pPr algn="ctr">
                        <a:lnSpc>
                          <a:spcPct val="100000"/>
                        </a:lnSpc>
                        <a:spcBef>
                          <a:spcPts val="0"/>
                        </a:spcBef>
                      </a:pPr>
                      <a:r>
                        <a:rPr lang="en-CA" sz="2100" b="1" dirty="0">
                          <a:solidFill>
                            <a:srgbClr val="ADC537"/>
                          </a:solidFill>
                          <a:latin typeface="+mj-lt"/>
                          <a:cs typeface="Calibri"/>
                        </a:rPr>
                        <a:t>2</a:t>
                      </a:r>
                      <a:endParaRPr sz="2100" b="1" dirty="0">
                        <a:solidFill>
                          <a:srgbClr val="ADC537"/>
                        </a:solidFill>
                        <a:latin typeface="+mj-lt"/>
                        <a:cs typeface="Calibri"/>
                      </a:endParaRPr>
                    </a:p>
                  </a:txBody>
                  <a:tcPr marL="0" marR="0" marT="146435" marB="0">
                    <a:lnT w="9525" cap="flat" cmpd="sng" algn="ctr">
                      <a:solidFill>
                        <a:srgbClr val="A6A6A6"/>
                      </a:solidFill>
                      <a:prstDash val="solid"/>
                      <a:round/>
                      <a:headEnd type="none" w="med" len="med"/>
                      <a:tailEnd type="none" w="med" len="med"/>
                    </a:lnT>
                    <a:lnB w="9525">
                      <a:solidFill>
                        <a:srgbClr val="A6A6A6"/>
                      </a:solidFill>
                      <a:prstDash val="solid"/>
                    </a:lnB>
                    <a:solidFill>
                      <a:schemeClr val="bg1">
                        <a:lumMod val="75000"/>
                        <a:alpha val="40000"/>
                      </a:schemeClr>
                    </a:solidFill>
                  </a:tcPr>
                </a:tc>
                <a:tc>
                  <a:txBody>
                    <a:bodyPr/>
                    <a:lstStyle/>
                    <a:p>
                      <a:pPr marL="215900" marR="0" lvl="0" indent="0" algn="l" defTabSz="914400" rtl="0" eaLnBrk="1" fontAlgn="auto" latinLnBrk="0" hangingPunct="1">
                        <a:lnSpc>
                          <a:spcPct val="100000"/>
                        </a:lnSpc>
                        <a:spcBef>
                          <a:spcPts val="725"/>
                        </a:spcBef>
                        <a:spcAft>
                          <a:spcPts val="0"/>
                        </a:spcAft>
                        <a:buClrTx/>
                        <a:buSzTx/>
                        <a:buFontTx/>
                        <a:buNone/>
                        <a:tabLst/>
                        <a:defRPr/>
                      </a:pPr>
                      <a:r>
                        <a:rPr lang="en-US" sz="2100" b="0" i="0" dirty="0">
                          <a:solidFill>
                            <a:srgbClr val="000000"/>
                          </a:solidFill>
                          <a:effectLst/>
                          <a:latin typeface="Arial" panose="020B0604020202020204" pitchFamily="34" charset="0"/>
                        </a:rPr>
                        <a:t>Review of Statutory Obligations</a:t>
                      </a:r>
                    </a:p>
                  </a:txBody>
                  <a:tcPr marL="0" marR="0" marT="122735" marB="0">
                    <a:lnT w="9525" cap="flat" cmpd="sng" algn="ctr">
                      <a:solidFill>
                        <a:srgbClr val="A6A6A6"/>
                      </a:solidFill>
                      <a:prstDash val="solid"/>
                      <a:round/>
                      <a:headEnd type="none" w="med" len="med"/>
                      <a:tailEnd type="none" w="med" len="med"/>
                    </a:lnT>
                    <a:lnB w="9525">
                      <a:solidFill>
                        <a:srgbClr val="A6A6A6"/>
                      </a:solidFill>
                      <a:prstDash val="solid"/>
                    </a:lnB>
                  </a:tcPr>
                </a:tc>
                <a:extLst>
                  <a:ext uri="{0D108BD9-81ED-4DB2-BD59-A6C34878D82A}">
                    <a16:rowId xmlns:a16="http://schemas.microsoft.com/office/drawing/2014/main" val="10001"/>
                  </a:ext>
                </a:extLst>
              </a:tr>
              <a:tr h="609600">
                <a:tc>
                  <a:txBody>
                    <a:bodyPr/>
                    <a:lstStyle/>
                    <a:p>
                      <a:pPr algn="ctr">
                        <a:lnSpc>
                          <a:spcPct val="100000"/>
                        </a:lnSpc>
                        <a:spcBef>
                          <a:spcPts val="0"/>
                        </a:spcBef>
                      </a:pPr>
                      <a:r>
                        <a:rPr lang="en-CA" sz="2100" b="1" dirty="0">
                          <a:solidFill>
                            <a:srgbClr val="ADC537"/>
                          </a:solidFill>
                          <a:latin typeface="+mj-lt"/>
                          <a:cs typeface="Calibri"/>
                        </a:rPr>
                        <a:t>3</a:t>
                      </a:r>
                      <a:endParaRPr sz="2100" b="1" dirty="0">
                        <a:solidFill>
                          <a:srgbClr val="ADC537"/>
                        </a:solidFill>
                        <a:latin typeface="+mj-lt"/>
                        <a:cs typeface="Calibri"/>
                      </a:endParaRPr>
                    </a:p>
                  </a:txBody>
                  <a:tcPr marL="0" marR="0" marT="146435" marB="0">
                    <a:lnT w="9525">
                      <a:solidFill>
                        <a:srgbClr val="A6A6A6"/>
                      </a:solidFill>
                      <a:prstDash val="solid"/>
                    </a:lnT>
                    <a:lnB w="9525" cap="flat" cmpd="sng" algn="ctr">
                      <a:solidFill>
                        <a:srgbClr val="A6A6A6"/>
                      </a:solidFill>
                      <a:prstDash val="solid"/>
                      <a:round/>
                      <a:headEnd type="none" w="med" len="med"/>
                      <a:tailEnd type="none" w="med" len="med"/>
                    </a:lnB>
                    <a:solidFill>
                      <a:schemeClr val="bg1">
                        <a:lumMod val="75000"/>
                        <a:alpha val="40000"/>
                      </a:schemeClr>
                    </a:solidFill>
                  </a:tcPr>
                </a:tc>
                <a:tc>
                  <a:txBody>
                    <a:bodyPr/>
                    <a:lstStyle/>
                    <a:p>
                      <a:pPr marL="215900" marR="0" lvl="0" indent="0" algn="l" defTabSz="914400" rtl="0" eaLnBrk="1" fontAlgn="auto" latinLnBrk="0" hangingPunct="1">
                        <a:lnSpc>
                          <a:spcPct val="100000"/>
                        </a:lnSpc>
                        <a:spcBef>
                          <a:spcPts val="725"/>
                        </a:spcBef>
                        <a:spcAft>
                          <a:spcPts val="0"/>
                        </a:spcAft>
                        <a:buClrTx/>
                        <a:buSzTx/>
                        <a:buFontTx/>
                        <a:buNone/>
                        <a:tabLst/>
                        <a:defRPr/>
                      </a:pPr>
                      <a:r>
                        <a:rPr lang="en-US" sz="2100" b="0" i="0" dirty="0">
                          <a:solidFill>
                            <a:srgbClr val="000000"/>
                          </a:solidFill>
                          <a:effectLst/>
                          <a:latin typeface="Arial" panose="020B0604020202020204" pitchFamily="34" charset="0"/>
                        </a:rPr>
                        <a:t>Bullying &amp; Harassment</a:t>
                      </a:r>
                    </a:p>
                  </a:txBody>
                  <a:tcPr marL="0" marR="0" marT="122735" marB="0">
                    <a:lnT w="9525">
                      <a:solidFill>
                        <a:srgbClr val="A6A6A6"/>
                      </a:solidFill>
                      <a:prstDash val="soli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2"/>
                  </a:ext>
                </a:extLst>
              </a:tr>
              <a:tr h="609600">
                <a:tc>
                  <a:txBody>
                    <a:bodyPr/>
                    <a:lstStyle/>
                    <a:p>
                      <a:pPr algn="ctr">
                        <a:lnSpc>
                          <a:spcPct val="100000"/>
                        </a:lnSpc>
                        <a:spcBef>
                          <a:spcPts val="0"/>
                        </a:spcBef>
                      </a:pPr>
                      <a:r>
                        <a:rPr lang="en-CA" sz="2100" b="1" dirty="0">
                          <a:solidFill>
                            <a:srgbClr val="ADC537"/>
                          </a:solidFill>
                          <a:latin typeface="+mj-lt"/>
                          <a:cs typeface="Calibri"/>
                        </a:rPr>
                        <a:t>4</a:t>
                      </a:r>
                      <a:endParaRPr sz="2100" b="1" dirty="0">
                        <a:solidFill>
                          <a:srgbClr val="ADC537"/>
                        </a:solidFill>
                        <a:latin typeface="+mj-lt"/>
                        <a:cs typeface="Calibri"/>
                      </a:endParaRPr>
                    </a:p>
                  </a:txBody>
                  <a:tcPr marL="0" marR="0" marT="146435" marB="0">
                    <a:lnT w="9525">
                      <a:solidFill>
                        <a:srgbClr val="A6A6A6"/>
                      </a:solidFill>
                      <a:prstDash val="solid"/>
                    </a:lnT>
                    <a:lnB w="9525" cap="flat" cmpd="sng" algn="ctr">
                      <a:solidFill>
                        <a:srgbClr val="A6A6A6"/>
                      </a:solidFill>
                      <a:prstDash val="solid"/>
                      <a:round/>
                      <a:headEnd type="none" w="med" len="med"/>
                      <a:tailEnd type="none" w="med" len="med"/>
                    </a:lnB>
                    <a:solidFill>
                      <a:schemeClr val="bg1">
                        <a:lumMod val="75000"/>
                        <a:alpha val="40000"/>
                      </a:schemeClr>
                    </a:solidFill>
                  </a:tcPr>
                </a:tc>
                <a:tc>
                  <a:txBody>
                    <a:bodyPr/>
                    <a:lstStyle/>
                    <a:p>
                      <a:pPr marL="215900" marR="0" lvl="0" indent="0" algn="l" defTabSz="914400" rtl="0" eaLnBrk="1" fontAlgn="auto" latinLnBrk="0" hangingPunct="1">
                        <a:lnSpc>
                          <a:spcPct val="100000"/>
                        </a:lnSpc>
                        <a:spcBef>
                          <a:spcPts val="725"/>
                        </a:spcBef>
                        <a:spcAft>
                          <a:spcPts val="0"/>
                        </a:spcAft>
                        <a:buClrTx/>
                        <a:buSzTx/>
                        <a:buFontTx/>
                        <a:buNone/>
                        <a:tabLst/>
                        <a:defRPr/>
                      </a:pPr>
                      <a:r>
                        <a:rPr lang="en-US" sz="2100" b="0" i="0" dirty="0">
                          <a:solidFill>
                            <a:srgbClr val="000000"/>
                          </a:solidFill>
                          <a:effectLst/>
                          <a:latin typeface="Arial" panose="020B0604020202020204" pitchFamily="34" charset="0"/>
                        </a:rPr>
                        <a:t>Prohibited Action Complaints</a:t>
                      </a:r>
                    </a:p>
                  </a:txBody>
                  <a:tcPr marL="0" marR="0" marT="122735" marB="0">
                    <a:lnT w="9525">
                      <a:solidFill>
                        <a:srgbClr val="A6A6A6"/>
                      </a:solidFill>
                      <a:prstDash val="soli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764708688"/>
                  </a:ext>
                </a:extLst>
              </a:tr>
              <a:tr h="609600">
                <a:tc>
                  <a:txBody>
                    <a:bodyPr/>
                    <a:lstStyle/>
                    <a:p>
                      <a:pPr algn="ctr">
                        <a:lnSpc>
                          <a:spcPct val="100000"/>
                        </a:lnSpc>
                        <a:spcBef>
                          <a:spcPts val="0"/>
                        </a:spcBef>
                      </a:pPr>
                      <a:r>
                        <a:rPr lang="en-CA" sz="2100" b="1" dirty="0">
                          <a:solidFill>
                            <a:srgbClr val="ADC537"/>
                          </a:solidFill>
                          <a:latin typeface="+mj-lt"/>
                          <a:cs typeface="Calibri"/>
                        </a:rPr>
                        <a:t>5</a:t>
                      </a:r>
                      <a:endParaRPr sz="2100" b="1" dirty="0">
                        <a:solidFill>
                          <a:srgbClr val="ADC537"/>
                        </a:solidFill>
                        <a:latin typeface="+mj-lt"/>
                        <a:cs typeface="Calibri"/>
                      </a:endParaRPr>
                    </a:p>
                  </a:txBody>
                  <a:tcPr marL="0" marR="0" marT="146435" marB="0">
                    <a:lnT w="9525">
                      <a:solidFill>
                        <a:srgbClr val="A6A6A6"/>
                      </a:solidFill>
                      <a:prstDash val="solid"/>
                    </a:lnT>
                    <a:lnB w="9525" cap="flat" cmpd="sng" algn="ctr">
                      <a:solidFill>
                        <a:srgbClr val="A6A6A6"/>
                      </a:solidFill>
                      <a:prstDash val="solid"/>
                      <a:round/>
                      <a:headEnd type="none" w="med" len="med"/>
                      <a:tailEnd type="none" w="med" len="med"/>
                    </a:lnB>
                    <a:solidFill>
                      <a:schemeClr val="bg1">
                        <a:lumMod val="75000"/>
                        <a:alpha val="40000"/>
                      </a:schemeClr>
                    </a:solidFill>
                  </a:tcPr>
                </a:tc>
                <a:tc>
                  <a:txBody>
                    <a:bodyPr/>
                    <a:lstStyle/>
                    <a:p>
                      <a:pPr marL="215900" marR="0" lvl="0" indent="0" algn="l" defTabSz="914400" rtl="0" eaLnBrk="1" fontAlgn="auto" latinLnBrk="0" hangingPunct="1">
                        <a:lnSpc>
                          <a:spcPct val="100000"/>
                        </a:lnSpc>
                        <a:spcBef>
                          <a:spcPts val="725"/>
                        </a:spcBef>
                        <a:spcAft>
                          <a:spcPts val="0"/>
                        </a:spcAft>
                        <a:buClrTx/>
                        <a:buSzTx/>
                        <a:buFontTx/>
                        <a:buNone/>
                        <a:tabLst/>
                        <a:defRPr/>
                      </a:pPr>
                      <a:r>
                        <a:rPr lang="en-US" sz="2100" b="0" i="0" dirty="0">
                          <a:solidFill>
                            <a:srgbClr val="000000"/>
                          </a:solidFill>
                          <a:effectLst/>
                          <a:latin typeface="Arial" panose="020B0604020202020204" pitchFamily="34" charset="0"/>
                        </a:rPr>
                        <a:t>Penalties and Due Diligence </a:t>
                      </a:r>
                      <a:r>
                        <a:rPr lang="en-US" sz="2100" b="0" i="0" dirty="0" err="1">
                          <a:solidFill>
                            <a:srgbClr val="000000"/>
                          </a:solidFill>
                          <a:effectLst/>
                          <a:latin typeface="Arial" panose="020B0604020202020204" pitchFamily="34" charset="0"/>
                        </a:rPr>
                        <a:t>Defence</a:t>
                      </a:r>
                      <a:endParaRPr lang="en-US" sz="2100" b="0" i="0" dirty="0">
                        <a:solidFill>
                          <a:srgbClr val="000000"/>
                        </a:solidFill>
                        <a:effectLst/>
                        <a:latin typeface="Arial" panose="020B0604020202020204" pitchFamily="34" charset="0"/>
                      </a:endParaRPr>
                    </a:p>
                  </a:txBody>
                  <a:tcPr marL="0" marR="0" marT="122735" marB="0">
                    <a:lnT w="9525">
                      <a:solidFill>
                        <a:srgbClr val="A6A6A6"/>
                      </a:solidFill>
                      <a:prstDash val="soli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722871238"/>
                  </a:ext>
                </a:extLst>
              </a:tr>
            </a:tbl>
          </a:graphicData>
        </a:graphic>
      </p:graphicFrame>
      <p:sp>
        <p:nvSpPr>
          <p:cNvPr id="11" name="object 11"/>
          <p:cNvSpPr txBox="1">
            <a:spLocks noGrp="1"/>
          </p:cNvSpPr>
          <p:nvPr>
            <p:ph type="title"/>
          </p:nvPr>
        </p:nvSpPr>
        <p:spPr>
          <a:xfrm>
            <a:off x="5827344" y="1143000"/>
            <a:ext cx="4350565" cy="524926"/>
          </a:xfrm>
          <a:prstGeom prst="rect">
            <a:avLst/>
          </a:prstGeom>
        </p:spPr>
        <p:txBody>
          <a:bodyPr vert="horz" wrap="square" lIns="0" tIns="16929" rIns="0" bIns="0" numCol="1" rtlCol="0" anchor="ctr" anchorCtr="0" compatLnSpc="1">
            <a:prstTxWarp prst="textNoShape">
              <a:avLst/>
            </a:prstTxWarp>
            <a:spAutoFit/>
          </a:bodyPr>
          <a:lstStyle/>
          <a:p>
            <a:pPr marL="16929">
              <a:spcBef>
                <a:spcPts val="133"/>
              </a:spcBef>
            </a:pPr>
            <a:r>
              <a:rPr sz="3300" spc="-67" dirty="0">
                <a:cs typeface="Calibri Light"/>
              </a:rPr>
              <a:t>Today</a:t>
            </a:r>
            <a:r>
              <a:rPr sz="3300" spc="-47" dirty="0">
                <a:cs typeface="Calibri Light"/>
              </a:rPr>
              <a:t> </a:t>
            </a:r>
            <a:r>
              <a:rPr lang="en-CA" sz="3300" spc="-20" dirty="0">
                <a:cs typeface="Calibri Light"/>
              </a:rPr>
              <a:t>W</a:t>
            </a:r>
            <a:r>
              <a:rPr sz="3300" spc="-20" dirty="0">
                <a:cs typeface="Calibri Light"/>
              </a:rPr>
              <a:t>e</a:t>
            </a:r>
            <a:r>
              <a:rPr sz="3300" spc="-13" dirty="0">
                <a:cs typeface="Calibri Light"/>
              </a:rPr>
              <a:t> </a:t>
            </a:r>
            <a:r>
              <a:rPr lang="en-CA" sz="3300" spc="-13" dirty="0">
                <a:cs typeface="Calibri Light"/>
              </a:rPr>
              <a:t>W</a:t>
            </a:r>
            <a:r>
              <a:rPr sz="3300" dirty="0">
                <a:cs typeface="Calibri Light"/>
              </a:rPr>
              <a:t>ill</a:t>
            </a:r>
            <a:r>
              <a:rPr sz="3300" spc="-47" dirty="0">
                <a:cs typeface="Calibri Light"/>
              </a:rPr>
              <a:t> </a:t>
            </a:r>
            <a:r>
              <a:rPr lang="en-CA" sz="3300" spc="-27" dirty="0">
                <a:cs typeface="Calibri Light"/>
              </a:rPr>
              <a:t>C</a:t>
            </a:r>
            <a:r>
              <a:rPr sz="3300" spc="-27" dirty="0">
                <a:cs typeface="Calibri Light"/>
              </a:rPr>
              <a:t>over</a:t>
            </a:r>
            <a:r>
              <a:rPr lang="en-CA" sz="3300" spc="-27" dirty="0">
                <a:cs typeface="Calibri Light"/>
              </a:rPr>
              <a:t>:</a:t>
            </a:r>
            <a:endParaRPr sz="3300" spc="-27" dirty="0">
              <a:solidFill>
                <a:srgbClr val="FF0000"/>
              </a:solidFill>
              <a:cs typeface="Calibri Light"/>
            </a:endParaRPr>
          </a:p>
        </p:txBody>
      </p:sp>
    </p:spTree>
  </p:cSld>
  <p:clrMapOvr>
    <a:masterClrMapping/>
  </p:clrMapOvr>
  <p:transition spd="slow">
    <p:push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D2A01-07AE-150C-E365-F867A81E638F}"/>
              </a:ext>
            </a:extLst>
          </p:cNvPr>
          <p:cNvSpPr>
            <a:spLocks noGrp="1"/>
          </p:cNvSpPr>
          <p:nvPr>
            <p:ph type="title"/>
          </p:nvPr>
        </p:nvSpPr>
        <p:spPr>
          <a:xfrm>
            <a:off x="609600" y="274638"/>
            <a:ext cx="10969625" cy="1143000"/>
          </a:xfrm>
        </p:spPr>
        <p:txBody>
          <a:bodyPr wrap="square" anchor="ctr">
            <a:normAutofit/>
          </a:bodyPr>
          <a:lstStyle/>
          <a:p>
            <a:r>
              <a:rPr lang="en-US"/>
              <a:t>Takeaways From Decisions</a:t>
            </a:r>
          </a:p>
        </p:txBody>
      </p:sp>
      <p:graphicFrame>
        <p:nvGraphicFramePr>
          <p:cNvPr id="5" name="Content Placeholder 2">
            <a:extLst>
              <a:ext uri="{FF2B5EF4-FFF2-40B4-BE49-F238E27FC236}">
                <a16:creationId xmlns:a16="http://schemas.microsoft.com/office/drawing/2014/main" id="{585B8329-AA99-98C0-C45A-D572DB2436EE}"/>
              </a:ext>
            </a:extLst>
          </p:cNvPr>
          <p:cNvGraphicFramePr>
            <a:graphicFrameLocks noGrp="1"/>
          </p:cNvGraphicFramePr>
          <p:nvPr>
            <p:ph idx="1"/>
            <p:extLst>
              <p:ext uri="{D42A27DB-BD31-4B8C-83A1-F6EECF244321}">
                <p14:modId xmlns:p14="http://schemas.microsoft.com/office/powerpoint/2010/main" val="3742090865"/>
              </p:ext>
            </p:extLst>
          </p:nvPr>
        </p:nvGraphicFramePr>
        <p:xfrm>
          <a:off x="609441" y="1752601"/>
          <a:ext cx="10969943"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286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5B53F-1AEE-44E7-8649-D9C462EB6A81}"/>
              </a:ext>
            </a:extLst>
          </p:cNvPr>
          <p:cNvSpPr>
            <a:spLocks noGrp="1"/>
          </p:cNvSpPr>
          <p:nvPr>
            <p:ph type="title"/>
          </p:nvPr>
        </p:nvSpPr>
        <p:spPr>
          <a:xfrm>
            <a:off x="836612" y="4267200"/>
            <a:ext cx="10895251" cy="1905000"/>
          </a:xfrm>
        </p:spPr>
        <p:txBody>
          <a:bodyPr/>
          <a:lstStyle/>
          <a:p>
            <a:pPr marL="215900" marR="0" lvl="0" indent="0" algn="l" defTabSz="914400" rtl="0" eaLnBrk="1" fontAlgn="auto" latinLnBrk="0" hangingPunct="1">
              <a:lnSpc>
                <a:spcPct val="100000"/>
              </a:lnSpc>
              <a:spcBef>
                <a:spcPts val="725"/>
              </a:spcBef>
              <a:spcAft>
                <a:spcPts val="0"/>
              </a:spcAft>
              <a:buClrTx/>
              <a:buSzTx/>
              <a:buFontTx/>
              <a:buNone/>
              <a:tabLst/>
              <a:defRPr/>
            </a:pPr>
            <a:r>
              <a:rPr lang="en-US" sz="4300" i="0" dirty="0">
                <a:solidFill>
                  <a:srgbClr val="000000"/>
                </a:solidFill>
                <a:effectLst/>
                <a:latin typeface="Arial" panose="020B0604020202020204" pitchFamily="34" charset="0"/>
              </a:rPr>
              <a:t>Prohibited Action complaints</a:t>
            </a:r>
          </a:p>
        </p:txBody>
      </p:sp>
    </p:spTree>
    <p:extLst>
      <p:ext uri="{BB962C8B-B14F-4D97-AF65-F5344CB8AC3E}">
        <p14:creationId xmlns:p14="http://schemas.microsoft.com/office/powerpoint/2010/main" val="1364563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EDFFE-E02F-4ED9-ACBE-536ECC1324EA}"/>
              </a:ext>
            </a:extLst>
          </p:cNvPr>
          <p:cNvSpPr>
            <a:spLocks noGrp="1"/>
          </p:cNvSpPr>
          <p:nvPr>
            <p:ph type="title"/>
          </p:nvPr>
        </p:nvSpPr>
        <p:spPr/>
        <p:txBody>
          <a:bodyPr/>
          <a:lstStyle/>
          <a:p>
            <a:r>
              <a:rPr lang="en-CA" sz="3600"/>
              <a:t>Definition – Prohibited Action</a:t>
            </a:r>
            <a:endParaRPr lang="en-US" sz="3600" dirty="0"/>
          </a:p>
        </p:txBody>
      </p:sp>
      <p:sp>
        <p:nvSpPr>
          <p:cNvPr id="7" name="TextBox 6">
            <a:extLst>
              <a:ext uri="{FF2B5EF4-FFF2-40B4-BE49-F238E27FC236}">
                <a16:creationId xmlns:a16="http://schemas.microsoft.com/office/drawing/2014/main" id="{7DB9F42D-ABDD-B626-82A7-506BB69A5E46}"/>
              </a:ext>
            </a:extLst>
          </p:cNvPr>
          <p:cNvSpPr txBox="1"/>
          <p:nvPr/>
        </p:nvSpPr>
        <p:spPr>
          <a:xfrm>
            <a:off x="609600" y="6329362"/>
            <a:ext cx="6094140" cy="369332"/>
          </a:xfrm>
          <a:prstGeom prst="rect">
            <a:avLst/>
          </a:prstGeom>
          <a:noFill/>
        </p:spPr>
        <p:txBody>
          <a:bodyPr wrap="square">
            <a:spAutoFit/>
          </a:bodyPr>
          <a:lstStyle/>
          <a:p>
            <a:pPr marL="0" indent="0">
              <a:buNone/>
            </a:pPr>
            <a:r>
              <a:rPr lang="en-US" sz="1800" dirty="0"/>
              <a:t>(</a:t>
            </a:r>
            <a:r>
              <a:rPr lang="en-US" sz="1800" dirty="0">
                <a:hlinkClick r:id="rId3">
                  <a:extLst>
                    <a:ext uri="{A12FA001-AC4F-418D-AE19-62706E023703}">
                      <ahyp:hlinkClr xmlns:ahyp="http://schemas.microsoft.com/office/drawing/2018/hyperlinkcolor" val="tx"/>
                    </a:ext>
                  </a:extLst>
                </a:hlinkClick>
              </a:rPr>
              <a:t>https://www.worksafebc.com/en</a:t>
            </a:r>
            <a:r>
              <a:rPr lang="en-US" sz="1800" dirty="0"/>
              <a:t>)</a:t>
            </a:r>
          </a:p>
        </p:txBody>
      </p:sp>
      <p:sp>
        <p:nvSpPr>
          <p:cNvPr id="6" name="TextBox 5">
            <a:extLst>
              <a:ext uri="{FF2B5EF4-FFF2-40B4-BE49-F238E27FC236}">
                <a16:creationId xmlns:a16="http://schemas.microsoft.com/office/drawing/2014/main" id="{C9F60B8D-EC08-A96F-581A-779820C9AC67}"/>
              </a:ext>
            </a:extLst>
          </p:cNvPr>
          <p:cNvSpPr txBox="1"/>
          <p:nvPr/>
        </p:nvSpPr>
        <p:spPr>
          <a:xfrm>
            <a:off x="609600" y="1813173"/>
            <a:ext cx="10969625" cy="3046988"/>
          </a:xfrm>
          <a:prstGeom prst="rect">
            <a:avLst/>
          </a:prstGeom>
          <a:noFill/>
        </p:spPr>
        <p:txBody>
          <a:bodyPr wrap="square">
            <a:spAutoFit/>
          </a:bodyPr>
          <a:lstStyle/>
          <a:p>
            <a:pPr marL="457200" marR="0" indent="-457200">
              <a:spcBef>
                <a:spcPts val="0"/>
              </a:spcBef>
              <a:spcAft>
                <a:spcPts val="0"/>
              </a:spcAft>
              <a:buFont typeface="+mj-lt"/>
              <a:buAutoNum type="arabicPeriod"/>
            </a:pPr>
            <a:r>
              <a:rPr lang="en-US" sz="2400" dirty="0">
                <a:ea typeface="Calibri" panose="020F0502020204030204" pitchFamily="34" charset="0"/>
              </a:rPr>
              <a:t>There was a health and safety concern or unsafe condition at your workplace.</a:t>
            </a:r>
            <a:br>
              <a:rPr lang="en-US" sz="2400" dirty="0">
                <a:ea typeface="Calibri" panose="020F0502020204030204" pitchFamily="34" charset="0"/>
              </a:rPr>
            </a:br>
            <a:endParaRPr lang="en-US" sz="2400" dirty="0">
              <a:ea typeface="Calibri" panose="020F0502020204030204" pitchFamily="34" charset="0"/>
            </a:endParaRPr>
          </a:p>
          <a:p>
            <a:pPr marL="457200" marR="0" indent="-457200">
              <a:spcBef>
                <a:spcPts val="0"/>
              </a:spcBef>
              <a:spcAft>
                <a:spcPts val="0"/>
              </a:spcAft>
              <a:buFont typeface="+mj-lt"/>
              <a:buAutoNum type="arabicPeriod"/>
            </a:pPr>
            <a:r>
              <a:rPr lang="en-US" sz="2400" dirty="0">
                <a:ea typeface="Calibri" panose="020F0502020204030204" pitchFamily="34" charset="0"/>
              </a:rPr>
              <a:t>You raised the issue with your employer, your union, or </a:t>
            </a:r>
            <a:r>
              <a:rPr lang="en-US" sz="2400" dirty="0" err="1">
                <a:ea typeface="Calibri" panose="020F0502020204030204" pitchFamily="34" charset="0"/>
              </a:rPr>
              <a:t>WorkSafeBC</a:t>
            </a:r>
            <a:r>
              <a:rPr lang="en-US" sz="2400" dirty="0">
                <a:ea typeface="Calibri" panose="020F0502020204030204" pitchFamily="34" charset="0"/>
              </a:rPr>
              <a:t>.</a:t>
            </a:r>
            <a:br>
              <a:rPr lang="en-US" sz="2400" dirty="0">
                <a:ea typeface="Calibri" panose="020F0502020204030204" pitchFamily="34" charset="0"/>
              </a:rPr>
            </a:br>
            <a:endParaRPr lang="en-US" sz="2400" dirty="0">
              <a:ea typeface="Calibri" panose="020F0502020204030204" pitchFamily="34" charset="0"/>
            </a:endParaRPr>
          </a:p>
          <a:p>
            <a:pPr marL="457200" marR="0" indent="-457200">
              <a:spcBef>
                <a:spcPts val="0"/>
              </a:spcBef>
              <a:spcAft>
                <a:spcPts val="0"/>
              </a:spcAft>
              <a:buFont typeface="+mj-lt"/>
              <a:buAutoNum type="arabicPeriod"/>
            </a:pPr>
            <a:r>
              <a:rPr lang="en-US" sz="2400" dirty="0">
                <a:ea typeface="Calibri" panose="020F0502020204030204" pitchFamily="34" charset="0"/>
              </a:rPr>
              <a:t>Because you raised the health and safety concern or unsafe condition:</a:t>
            </a:r>
          </a:p>
          <a:p>
            <a:pPr marL="857250" lvl="1" indent="-457200">
              <a:spcBef>
                <a:spcPts val="0"/>
              </a:spcBef>
              <a:spcAft>
                <a:spcPts val="0"/>
              </a:spcAft>
              <a:buFont typeface="Arial" panose="020B0604020202020204" pitchFamily="34" charset="0"/>
              <a:buChar char="•"/>
            </a:pPr>
            <a:r>
              <a:rPr lang="en-US" sz="2400" dirty="0">
                <a:ea typeface="Calibri" panose="020F0502020204030204" pitchFamily="34" charset="0"/>
              </a:rPr>
              <a:t>Your employer took a negative action related to your employment, or;</a:t>
            </a:r>
          </a:p>
          <a:p>
            <a:pPr marL="857250" lvl="1" indent="-457200">
              <a:spcBef>
                <a:spcPts val="0"/>
              </a:spcBef>
              <a:spcAft>
                <a:spcPts val="0"/>
              </a:spcAft>
              <a:buFont typeface="Arial" panose="020B0604020202020204" pitchFamily="34" charset="0"/>
              <a:buChar char="•"/>
            </a:pPr>
            <a:r>
              <a:rPr lang="en-US" sz="2400" dirty="0">
                <a:ea typeface="Calibri" panose="020F0502020204030204" pitchFamily="34" charset="0"/>
              </a:rPr>
              <a:t>Your union took a negative action related to your union membership.</a:t>
            </a:r>
          </a:p>
        </p:txBody>
      </p:sp>
    </p:spTree>
    <p:extLst>
      <p:ext uri="{BB962C8B-B14F-4D97-AF65-F5344CB8AC3E}">
        <p14:creationId xmlns:p14="http://schemas.microsoft.com/office/powerpoint/2010/main" val="3243614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EDFFE-E02F-4ED9-ACBE-536ECC1324EA}"/>
              </a:ext>
            </a:extLst>
          </p:cNvPr>
          <p:cNvSpPr>
            <a:spLocks noGrp="1"/>
          </p:cNvSpPr>
          <p:nvPr>
            <p:ph type="title"/>
          </p:nvPr>
        </p:nvSpPr>
        <p:spPr/>
        <p:txBody>
          <a:bodyPr/>
          <a:lstStyle/>
          <a:p>
            <a:r>
              <a:rPr lang="en-US" sz="2800" b="1">
                <a:ea typeface="Calibri" panose="020F0502020204030204" pitchFamily="34" charset="0"/>
              </a:rPr>
              <a:t>Examples of Negative </a:t>
            </a:r>
            <a:r>
              <a:rPr lang="en-US" sz="2800">
                <a:ea typeface="Calibri" panose="020F0502020204030204" pitchFamily="34" charset="0"/>
              </a:rPr>
              <a:t>A</a:t>
            </a:r>
            <a:r>
              <a:rPr lang="en-US" sz="2800" b="1">
                <a:ea typeface="Calibri" panose="020F0502020204030204" pitchFamily="34" charset="0"/>
              </a:rPr>
              <a:t>ction:</a:t>
            </a:r>
            <a:endParaRPr lang="en-US" sz="3600" dirty="0"/>
          </a:p>
        </p:txBody>
      </p:sp>
      <p:sp>
        <p:nvSpPr>
          <p:cNvPr id="3" name="Content Placeholder 2">
            <a:extLst>
              <a:ext uri="{FF2B5EF4-FFF2-40B4-BE49-F238E27FC236}">
                <a16:creationId xmlns:a16="http://schemas.microsoft.com/office/drawing/2014/main" id="{94DB0E55-3EC2-4D44-989E-30FE1DB59E19}"/>
              </a:ext>
            </a:extLst>
          </p:cNvPr>
          <p:cNvSpPr>
            <a:spLocks noGrp="1"/>
          </p:cNvSpPr>
          <p:nvPr>
            <p:ph idx="1"/>
          </p:nvPr>
        </p:nvSpPr>
        <p:spPr>
          <a:xfrm>
            <a:off x="630666" y="1616076"/>
            <a:ext cx="10969625" cy="4830323"/>
          </a:xfrm>
        </p:spPr>
        <p:txBody>
          <a:bodyPr>
            <a:normAutofit/>
          </a:bodyPr>
          <a:lstStyle/>
          <a:p>
            <a:pPr>
              <a:spcBef>
                <a:spcPts val="0"/>
              </a:spcBef>
              <a:spcAft>
                <a:spcPts val="0"/>
              </a:spcAft>
            </a:pPr>
            <a:r>
              <a:rPr lang="en-US" dirty="0">
                <a:ea typeface="Calibri" panose="020F0502020204030204" pitchFamily="34" charset="0"/>
              </a:rPr>
              <a:t>EE suspended or laid off, or job is eliminated.</a:t>
            </a:r>
          </a:p>
          <a:p>
            <a:pPr marL="0" marR="0">
              <a:spcBef>
                <a:spcPts val="0"/>
              </a:spcBef>
              <a:spcAft>
                <a:spcPts val="0"/>
              </a:spcAft>
            </a:pPr>
            <a:r>
              <a:rPr lang="en-US" dirty="0">
                <a:ea typeface="Calibri" panose="020F0502020204030204" pitchFamily="34" charset="0"/>
              </a:rPr>
              <a:t>EE is demoted or an opportunity for promotion is taken away.</a:t>
            </a:r>
          </a:p>
          <a:p>
            <a:pPr marL="0" marR="0">
              <a:spcBef>
                <a:spcPts val="0"/>
              </a:spcBef>
              <a:spcAft>
                <a:spcPts val="0"/>
              </a:spcAft>
            </a:pPr>
            <a:r>
              <a:rPr lang="en-US" dirty="0">
                <a:ea typeface="Calibri" panose="020F0502020204030204" pitchFamily="34" charset="0"/>
              </a:rPr>
              <a:t>EE duties are transferred to someone else.</a:t>
            </a:r>
          </a:p>
          <a:p>
            <a:pPr marL="0" marR="0">
              <a:spcBef>
                <a:spcPts val="0"/>
              </a:spcBef>
              <a:spcAft>
                <a:spcPts val="0"/>
              </a:spcAft>
            </a:pPr>
            <a:r>
              <a:rPr lang="en-US" dirty="0">
                <a:ea typeface="Calibri" panose="020F0502020204030204" pitchFamily="34" charset="0"/>
              </a:rPr>
              <a:t>EE is sent to another work site.</a:t>
            </a:r>
          </a:p>
          <a:p>
            <a:pPr marL="0" marR="0">
              <a:spcBef>
                <a:spcPts val="0"/>
              </a:spcBef>
              <a:spcAft>
                <a:spcPts val="0"/>
              </a:spcAft>
            </a:pPr>
            <a:r>
              <a:rPr lang="en-US" dirty="0">
                <a:ea typeface="Calibri" panose="020F0502020204030204" pitchFamily="34" charset="0"/>
              </a:rPr>
              <a:t>EE’s wages are reduced, or working hours are changed.</a:t>
            </a:r>
          </a:p>
          <a:p>
            <a:pPr marL="0" marR="0">
              <a:spcBef>
                <a:spcPts val="0"/>
              </a:spcBef>
              <a:spcAft>
                <a:spcPts val="0"/>
              </a:spcAft>
            </a:pPr>
            <a:r>
              <a:rPr lang="en-US" dirty="0">
                <a:ea typeface="Calibri" panose="020F0502020204030204" pitchFamily="34" charset="0"/>
              </a:rPr>
              <a:t>EE is coerced or intimidated in some way.</a:t>
            </a:r>
          </a:p>
          <a:p>
            <a:pPr marL="0" marR="0">
              <a:spcBef>
                <a:spcPts val="0"/>
              </a:spcBef>
              <a:spcAft>
                <a:spcPts val="0"/>
              </a:spcAft>
            </a:pPr>
            <a:r>
              <a:rPr lang="en-US" dirty="0">
                <a:ea typeface="Calibri" panose="020F0502020204030204" pitchFamily="34" charset="0"/>
              </a:rPr>
              <a:t>EE is disciplined, reprimanded, or penalized in any way.</a:t>
            </a:r>
          </a:p>
          <a:p>
            <a:pPr marL="0" marR="0">
              <a:spcBef>
                <a:spcPts val="0"/>
              </a:spcBef>
              <a:spcAft>
                <a:spcPts val="0"/>
              </a:spcAft>
            </a:pPr>
            <a:endParaRPr lang="en-US" sz="2000" dirty="0">
              <a:effectLst/>
              <a:ea typeface="Calibri" panose="020F0502020204030204" pitchFamily="34" charset="0"/>
            </a:endParaRPr>
          </a:p>
          <a:p>
            <a:pPr marL="571500" lvl="2" indent="0">
              <a:spcBef>
                <a:spcPts val="0"/>
              </a:spcBef>
              <a:spcAft>
                <a:spcPts val="0"/>
              </a:spcAft>
              <a:buNone/>
            </a:pPr>
            <a:endParaRPr lang="en-US" sz="1600" dirty="0">
              <a:effectLst/>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2269357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EDFFE-E02F-4ED9-ACBE-536ECC1324EA}"/>
              </a:ext>
            </a:extLst>
          </p:cNvPr>
          <p:cNvSpPr>
            <a:spLocks noGrp="1"/>
          </p:cNvSpPr>
          <p:nvPr>
            <p:ph type="title"/>
          </p:nvPr>
        </p:nvSpPr>
        <p:spPr/>
        <p:txBody>
          <a:bodyPr/>
          <a:lstStyle/>
          <a:p>
            <a:r>
              <a:rPr lang="en-CA" sz="3600" dirty="0"/>
              <a:t>Recent Cases</a:t>
            </a:r>
            <a:endParaRPr lang="en-US" sz="3600" dirty="0"/>
          </a:p>
        </p:txBody>
      </p:sp>
      <p:sp>
        <p:nvSpPr>
          <p:cNvPr id="3" name="Content Placeholder 2">
            <a:extLst>
              <a:ext uri="{FF2B5EF4-FFF2-40B4-BE49-F238E27FC236}">
                <a16:creationId xmlns:a16="http://schemas.microsoft.com/office/drawing/2014/main" id="{94DB0E55-3EC2-4D44-989E-30FE1DB59E19}"/>
              </a:ext>
            </a:extLst>
          </p:cNvPr>
          <p:cNvSpPr>
            <a:spLocks noGrp="1"/>
          </p:cNvSpPr>
          <p:nvPr>
            <p:ph idx="1"/>
          </p:nvPr>
        </p:nvSpPr>
        <p:spPr>
          <a:xfrm>
            <a:off x="630666" y="1616076"/>
            <a:ext cx="10969625" cy="4830323"/>
          </a:xfrm>
        </p:spPr>
        <p:txBody>
          <a:bodyPr>
            <a:normAutofit fontScale="92500" lnSpcReduction="20000"/>
          </a:bodyPr>
          <a:lstStyle/>
          <a:p>
            <a:pPr marL="0" marR="0" indent="0">
              <a:spcBef>
                <a:spcPts val="0"/>
              </a:spcBef>
              <a:spcAft>
                <a:spcPts val="0"/>
              </a:spcAft>
              <a:buNone/>
            </a:pPr>
            <a:r>
              <a:rPr lang="en-US" b="1" dirty="0">
                <a:ea typeface="Calibri" panose="020F0502020204030204" pitchFamily="34" charset="0"/>
              </a:rPr>
              <a:t>CD 2023 254</a:t>
            </a:r>
          </a:p>
          <a:p>
            <a:pPr marL="0" marR="0">
              <a:spcBef>
                <a:spcPts val="0"/>
              </a:spcBef>
              <a:spcAft>
                <a:spcPts val="0"/>
              </a:spcAft>
            </a:pPr>
            <a:r>
              <a:rPr lang="en-US" dirty="0">
                <a:ea typeface="Calibri" panose="020F0502020204030204" pitchFamily="34" charset="0"/>
              </a:rPr>
              <a:t>Construction worker claim dismissed after reporting impairment caused by COVID booster shot</a:t>
            </a:r>
          </a:p>
          <a:p>
            <a:pPr marL="0" marR="0">
              <a:spcBef>
                <a:spcPts val="0"/>
              </a:spcBef>
              <a:spcAft>
                <a:spcPts val="0"/>
              </a:spcAft>
            </a:pPr>
            <a:r>
              <a:rPr lang="en-US" dirty="0">
                <a:ea typeface="Calibri" panose="020F0502020204030204" pitchFamily="34" charset="0"/>
              </a:rPr>
              <a:t>Employer states that worker abandoned job after worker angry not assigned to worksite closer to home</a:t>
            </a:r>
            <a:br>
              <a:rPr lang="en-US" dirty="0">
                <a:ea typeface="Calibri" panose="020F0502020204030204" pitchFamily="34" charset="0"/>
              </a:rPr>
            </a:br>
            <a:endParaRPr lang="en-US" dirty="0">
              <a:ea typeface="Calibri" panose="020F0502020204030204" pitchFamily="34" charset="0"/>
            </a:endParaRPr>
          </a:p>
          <a:p>
            <a:pPr marL="0" marR="0" indent="0">
              <a:spcBef>
                <a:spcPts val="0"/>
              </a:spcBef>
              <a:spcAft>
                <a:spcPts val="0"/>
              </a:spcAft>
              <a:buNone/>
            </a:pPr>
            <a:r>
              <a:rPr lang="en-US" b="1" dirty="0">
                <a:ea typeface="Calibri" panose="020F0502020204030204" pitchFamily="34" charset="0"/>
              </a:rPr>
              <a:t>CD 2023 253</a:t>
            </a:r>
          </a:p>
          <a:p>
            <a:pPr marL="0" marR="0">
              <a:spcBef>
                <a:spcPts val="0"/>
              </a:spcBef>
              <a:spcAft>
                <a:spcPts val="0"/>
              </a:spcAft>
            </a:pPr>
            <a:r>
              <a:rPr lang="en-US" dirty="0">
                <a:ea typeface="Calibri" panose="020F0502020204030204" pitchFamily="34" charset="0"/>
              </a:rPr>
              <a:t>Worker claimed employment terminated after she reported bullying and harassment</a:t>
            </a:r>
          </a:p>
          <a:p>
            <a:pPr marL="0" marR="0">
              <a:spcBef>
                <a:spcPts val="0"/>
              </a:spcBef>
              <a:spcAft>
                <a:spcPts val="0"/>
              </a:spcAft>
            </a:pPr>
            <a:r>
              <a:rPr lang="en-US" dirty="0">
                <a:ea typeface="Calibri" panose="020F0502020204030204" pitchFamily="34" charset="0"/>
              </a:rPr>
              <a:t>Employer stated worker terminated during the probationary period as they were not a good fit</a:t>
            </a:r>
            <a:br>
              <a:rPr lang="en-US" dirty="0">
                <a:ea typeface="Calibri" panose="020F0502020204030204" pitchFamily="34" charset="0"/>
              </a:rPr>
            </a:br>
            <a:endParaRPr lang="en-US" dirty="0">
              <a:ea typeface="Calibri" panose="020F0502020204030204" pitchFamily="34" charset="0"/>
            </a:endParaRPr>
          </a:p>
          <a:p>
            <a:pPr marL="0" marR="0" indent="0">
              <a:spcBef>
                <a:spcPts val="0"/>
              </a:spcBef>
              <a:spcAft>
                <a:spcPts val="0"/>
              </a:spcAft>
              <a:buNone/>
            </a:pPr>
            <a:r>
              <a:rPr lang="en-US" b="1" dirty="0">
                <a:ea typeface="Calibri" panose="020F0502020204030204" pitchFamily="34" charset="0"/>
              </a:rPr>
              <a:t>CD 2023 251</a:t>
            </a:r>
          </a:p>
          <a:p>
            <a:pPr marL="0" marR="0">
              <a:spcBef>
                <a:spcPts val="0"/>
              </a:spcBef>
              <a:spcAft>
                <a:spcPts val="0"/>
              </a:spcAft>
            </a:pPr>
            <a:r>
              <a:rPr lang="en-US" dirty="0">
                <a:ea typeface="Calibri" panose="020F0502020204030204" pitchFamily="34" charset="0"/>
              </a:rPr>
              <a:t>Worker claimed coercion, intimidation, and termination of employment for raising safety concerns about a colleague who the worker says had sexually harassed her</a:t>
            </a:r>
          </a:p>
          <a:p>
            <a:pPr marL="0" marR="0">
              <a:spcBef>
                <a:spcPts val="0"/>
              </a:spcBef>
              <a:spcAft>
                <a:spcPts val="0"/>
              </a:spcAft>
            </a:pPr>
            <a:r>
              <a:rPr lang="en-US" dirty="0">
                <a:effectLst/>
                <a:ea typeface="Calibri" panose="020F0502020204030204" pitchFamily="34" charset="0"/>
              </a:rPr>
              <a:t>Employer says they dismissed the worker because they had committed serious safety violations and was absent from work without authorization</a:t>
            </a:r>
          </a:p>
          <a:p>
            <a:pPr marL="571500" lvl="2" indent="0">
              <a:spcBef>
                <a:spcPts val="0"/>
              </a:spcBef>
              <a:spcAft>
                <a:spcPts val="0"/>
              </a:spcAft>
              <a:buNone/>
            </a:pPr>
            <a:endParaRPr lang="en-US" dirty="0">
              <a:effectLst/>
              <a:ea typeface="Calibri" panose="020F0502020204030204" pitchFamily="34" charset="0"/>
            </a:endParaRPr>
          </a:p>
          <a:p>
            <a:pPr marL="0" indent="0">
              <a:buNone/>
            </a:pPr>
            <a:endParaRPr lang="en-US" sz="2799" dirty="0"/>
          </a:p>
        </p:txBody>
      </p:sp>
    </p:spTree>
    <p:extLst>
      <p:ext uri="{BB962C8B-B14F-4D97-AF65-F5344CB8AC3E}">
        <p14:creationId xmlns:p14="http://schemas.microsoft.com/office/powerpoint/2010/main" val="530385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EDFFE-E02F-4ED9-ACBE-536ECC1324EA}"/>
              </a:ext>
            </a:extLst>
          </p:cNvPr>
          <p:cNvSpPr>
            <a:spLocks noGrp="1"/>
          </p:cNvSpPr>
          <p:nvPr>
            <p:ph type="title"/>
          </p:nvPr>
        </p:nvSpPr>
        <p:spPr>
          <a:xfrm>
            <a:off x="611030" y="275460"/>
            <a:ext cx="10966768" cy="1142702"/>
          </a:xfrm>
        </p:spPr>
        <p:txBody>
          <a:bodyPr wrap="square" anchor="ctr">
            <a:normAutofit/>
          </a:bodyPr>
          <a:lstStyle/>
          <a:p>
            <a:r>
              <a:rPr lang="en-CA"/>
              <a:t>Remedies Where Complaints Upheld</a:t>
            </a:r>
            <a:endParaRPr lang="en-US"/>
          </a:p>
        </p:txBody>
      </p:sp>
      <p:graphicFrame>
        <p:nvGraphicFramePr>
          <p:cNvPr id="5" name="Content Placeholder 2">
            <a:extLst>
              <a:ext uri="{FF2B5EF4-FFF2-40B4-BE49-F238E27FC236}">
                <a16:creationId xmlns:a16="http://schemas.microsoft.com/office/drawing/2014/main" id="{F9A49594-8920-A97B-B606-8897211A0E7D}"/>
              </a:ext>
            </a:extLst>
          </p:cNvPr>
          <p:cNvGraphicFramePr>
            <a:graphicFrameLocks noGrp="1"/>
          </p:cNvGraphicFramePr>
          <p:nvPr>
            <p:ph idx="1"/>
            <p:extLst>
              <p:ext uri="{D42A27DB-BD31-4B8C-83A1-F6EECF244321}">
                <p14:modId xmlns:p14="http://schemas.microsoft.com/office/powerpoint/2010/main" val="1651250123"/>
              </p:ext>
            </p:extLst>
          </p:nvPr>
        </p:nvGraphicFramePr>
        <p:xfrm>
          <a:off x="610712" y="2112796"/>
          <a:ext cx="10967086" cy="4372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6AF6BBE6-A929-1EC0-9CE3-C16D0B3D0097}"/>
              </a:ext>
            </a:extLst>
          </p:cNvPr>
          <p:cNvSpPr txBox="1"/>
          <p:nvPr/>
        </p:nvSpPr>
        <p:spPr>
          <a:xfrm>
            <a:off x="582648" y="1651259"/>
            <a:ext cx="4219425" cy="461537"/>
          </a:xfrm>
          <a:prstGeom prst="rect">
            <a:avLst/>
          </a:prstGeom>
          <a:noFill/>
        </p:spPr>
        <p:txBody>
          <a:bodyPr wrap="none" rtlCol="0">
            <a:spAutoFit/>
          </a:bodyPr>
          <a:lstStyle/>
          <a:p>
            <a:pPr fontAlgn="base">
              <a:spcBef>
                <a:spcPct val="0"/>
              </a:spcBef>
              <a:spcAft>
                <a:spcPct val="0"/>
              </a:spcAft>
            </a:pPr>
            <a:r>
              <a:rPr lang="en-US" sz="2399" b="1" dirty="0">
                <a:solidFill>
                  <a:prstClr val="black"/>
                </a:solidFill>
              </a:rPr>
              <a:t>Common remedies include:</a:t>
            </a:r>
          </a:p>
        </p:txBody>
      </p:sp>
    </p:spTree>
    <p:extLst>
      <p:ext uri="{BB962C8B-B14F-4D97-AF65-F5344CB8AC3E}">
        <p14:creationId xmlns:p14="http://schemas.microsoft.com/office/powerpoint/2010/main" val="2279347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EDFFE-E02F-4ED9-ACBE-536ECC1324EA}"/>
              </a:ext>
            </a:extLst>
          </p:cNvPr>
          <p:cNvSpPr>
            <a:spLocks noGrp="1"/>
          </p:cNvSpPr>
          <p:nvPr>
            <p:ph type="title"/>
          </p:nvPr>
        </p:nvSpPr>
        <p:spPr/>
        <p:txBody>
          <a:bodyPr/>
          <a:lstStyle/>
          <a:p>
            <a:r>
              <a:rPr lang="en-CA" sz="3600"/>
              <a:t>Takeaways</a:t>
            </a:r>
            <a:endParaRPr lang="en-US" sz="3600" dirty="0"/>
          </a:p>
        </p:txBody>
      </p:sp>
      <p:sp>
        <p:nvSpPr>
          <p:cNvPr id="3" name="Content Placeholder 2">
            <a:extLst>
              <a:ext uri="{FF2B5EF4-FFF2-40B4-BE49-F238E27FC236}">
                <a16:creationId xmlns:a16="http://schemas.microsoft.com/office/drawing/2014/main" id="{94DB0E55-3EC2-4D44-989E-30FE1DB59E19}"/>
              </a:ext>
            </a:extLst>
          </p:cNvPr>
          <p:cNvSpPr>
            <a:spLocks noGrp="1"/>
          </p:cNvSpPr>
          <p:nvPr>
            <p:ph idx="1"/>
          </p:nvPr>
        </p:nvSpPr>
        <p:spPr>
          <a:xfrm>
            <a:off x="630666" y="1616076"/>
            <a:ext cx="10969625" cy="4830323"/>
          </a:xfrm>
        </p:spPr>
        <p:txBody>
          <a:bodyPr>
            <a:normAutofit/>
          </a:bodyPr>
          <a:lstStyle/>
          <a:p>
            <a:pPr marL="571500" lvl="2" indent="0">
              <a:spcBef>
                <a:spcPts val="0"/>
              </a:spcBef>
              <a:spcAft>
                <a:spcPts val="0"/>
              </a:spcAft>
              <a:buNone/>
            </a:pPr>
            <a:endParaRPr lang="en-US" dirty="0">
              <a:effectLst/>
              <a:latin typeface="Calibri" panose="020F0502020204030204" pitchFamily="34" charset="0"/>
              <a:ea typeface="Calibri" panose="020F0502020204030204" pitchFamily="34" charset="0"/>
            </a:endParaRPr>
          </a:p>
          <a:p>
            <a:pPr marL="0" indent="0">
              <a:buNone/>
            </a:pPr>
            <a:endParaRPr lang="en-US" sz="2799" dirty="0"/>
          </a:p>
        </p:txBody>
      </p:sp>
      <p:sp>
        <p:nvSpPr>
          <p:cNvPr id="5" name="TextBox 4">
            <a:extLst>
              <a:ext uri="{FF2B5EF4-FFF2-40B4-BE49-F238E27FC236}">
                <a16:creationId xmlns:a16="http://schemas.microsoft.com/office/drawing/2014/main" id="{E324A0EF-3D2A-BEE9-C6FC-C81E32B6DFDC}"/>
              </a:ext>
            </a:extLst>
          </p:cNvPr>
          <p:cNvSpPr txBox="1"/>
          <p:nvPr/>
        </p:nvSpPr>
        <p:spPr>
          <a:xfrm>
            <a:off x="588534" y="1626376"/>
            <a:ext cx="11102546" cy="2677656"/>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mn-lt"/>
                <a:ea typeface="Calibri" panose="020F0502020204030204" pitchFamily="34" charset="0"/>
              </a:rPr>
              <a:t>B</a:t>
            </a:r>
            <a:r>
              <a:rPr lang="en-US" sz="2400" dirty="0">
                <a:effectLst/>
                <a:latin typeface="+mn-lt"/>
                <a:ea typeface="Calibri" panose="020F0502020204030204" pitchFamily="34" charset="0"/>
              </a:rPr>
              <a:t>e aware EEs raising safety concerns are protected from retaliation.</a:t>
            </a:r>
            <a:br>
              <a:rPr lang="en-US" sz="2400" dirty="0">
                <a:effectLst/>
                <a:latin typeface="+mn-lt"/>
                <a:ea typeface="Calibri" panose="020F0502020204030204" pitchFamily="34" charset="0"/>
              </a:rPr>
            </a:br>
            <a:endParaRPr lang="en-US" sz="2400" dirty="0">
              <a:effectLst/>
              <a:latin typeface="+mn-lt"/>
              <a:ea typeface="Calibri" panose="020F0502020204030204" pitchFamily="34" charset="0"/>
            </a:endParaRPr>
          </a:p>
          <a:p>
            <a:pPr marL="342900" indent="-342900">
              <a:buFont typeface="Arial" panose="020B0604020202020204" pitchFamily="34" charset="0"/>
              <a:buChar char="•"/>
            </a:pPr>
            <a:r>
              <a:rPr lang="en-US" sz="2400" dirty="0">
                <a:effectLst/>
                <a:latin typeface="+mn-lt"/>
                <a:ea typeface="Calibri" panose="020F0502020204030204" pitchFamily="34" charset="0"/>
              </a:rPr>
              <a:t>Ensure that any changes, discipline or termination are in no way related to raising of safety concerns.</a:t>
            </a:r>
            <a:br>
              <a:rPr lang="en-US" sz="2400" dirty="0">
                <a:effectLst/>
                <a:latin typeface="+mn-lt"/>
                <a:ea typeface="Calibri" panose="020F0502020204030204" pitchFamily="34" charset="0"/>
              </a:rPr>
            </a:br>
            <a:endParaRPr lang="en-US" sz="2400" dirty="0">
              <a:effectLst/>
              <a:latin typeface="+mn-lt"/>
              <a:ea typeface="Calibri" panose="020F0502020204030204" pitchFamily="34" charset="0"/>
            </a:endParaRPr>
          </a:p>
          <a:p>
            <a:pPr marL="342900" indent="-342900">
              <a:buFont typeface="Arial" panose="020B0604020202020204" pitchFamily="34" charset="0"/>
              <a:buChar char="•"/>
            </a:pPr>
            <a:r>
              <a:rPr lang="en-US" sz="2400" dirty="0">
                <a:effectLst/>
                <a:latin typeface="+mn-lt"/>
                <a:ea typeface="Calibri" panose="020F0502020204030204" pitchFamily="34" charset="0"/>
              </a:rPr>
              <a:t>EE misconduct, including violation of safe work practices may still be a basis for discipline.</a:t>
            </a:r>
          </a:p>
        </p:txBody>
      </p:sp>
    </p:spTree>
    <p:extLst>
      <p:ext uri="{BB962C8B-B14F-4D97-AF65-F5344CB8AC3E}">
        <p14:creationId xmlns:p14="http://schemas.microsoft.com/office/powerpoint/2010/main" val="271058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5B53F-1AEE-44E7-8649-D9C462EB6A81}"/>
              </a:ext>
            </a:extLst>
          </p:cNvPr>
          <p:cNvSpPr>
            <a:spLocks noGrp="1"/>
          </p:cNvSpPr>
          <p:nvPr>
            <p:ph type="title"/>
          </p:nvPr>
        </p:nvSpPr>
        <p:spPr>
          <a:xfrm>
            <a:off x="836612" y="4267200"/>
            <a:ext cx="10895251" cy="1905000"/>
          </a:xfrm>
        </p:spPr>
        <p:txBody>
          <a:bodyPr/>
          <a:lstStyle/>
          <a:p>
            <a:pPr marL="215900" marR="0" lvl="0" indent="0" algn="l" defTabSz="914400" rtl="0" eaLnBrk="1" fontAlgn="auto" latinLnBrk="0" hangingPunct="1">
              <a:lnSpc>
                <a:spcPct val="100000"/>
              </a:lnSpc>
              <a:spcBef>
                <a:spcPts val="725"/>
              </a:spcBef>
              <a:spcAft>
                <a:spcPts val="0"/>
              </a:spcAft>
              <a:buClrTx/>
              <a:buSzTx/>
              <a:buFontTx/>
              <a:buNone/>
              <a:tabLst/>
              <a:defRPr/>
            </a:pPr>
            <a:r>
              <a:rPr lang="en-US" sz="4300" i="0" dirty="0">
                <a:solidFill>
                  <a:srgbClr val="000000"/>
                </a:solidFill>
                <a:effectLst/>
                <a:latin typeface="Arial" panose="020B0604020202020204" pitchFamily="34" charset="0"/>
              </a:rPr>
              <a:t>Penalties and due diligence </a:t>
            </a:r>
            <a:r>
              <a:rPr lang="en-US" sz="4300" i="0" dirty="0" err="1">
                <a:solidFill>
                  <a:srgbClr val="000000"/>
                </a:solidFill>
                <a:effectLst/>
                <a:latin typeface="Arial" panose="020B0604020202020204" pitchFamily="34" charset="0"/>
              </a:rPr>
              <a:t>defence</a:t>
            </a:r>
            <a:endParaRPr lang="en-US" sz="430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40470249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EDFFE-E02F-4ED9-ACBE-536ECC1324EA}"/>
              </a:ext>
            </a:extLst>
          </p:cNvPr>
          <p:cNvSpPr>
            <a:spLocks noGrp="1"/>
          </p:cNvSpPr>
          <p:nvPr>
            <p:ph type="title"/>
          </p:nvPr>
        </p:nvSpPr>
        <p:spPr/>
        <p:txBody>
          <a:bodyPr/>
          <a:lstStyle/>
          <a:p>
            <a:r>
              <a:rPr lang="en-CA" dirty="0"/>
              <a:t>Refresher: Penalties and Due Diligence</a:t>
            </a:r>
            <a:endParaRPr lang="en-US" dirty="0"/>
          </a:p>
        </p:txBody>
      </p:sp>
      <p:sp>
        <p:nvSpPr>
          <p:cNvPr id="3" name="Content Placeholder 2">
            <a:extLst>
              <a:ext uri="{FF2B5EF4-FFF2-40B4-BE49-F238E27FC236}">
                <a16:creationId xmlns:a16="http://schemas.microsoft.com/office/drawing/2014/main" id="{94DB0E55-3EC2-4D44-989E-30FE1DB59E19}"/>
              </a:ext>
            </a:extLst>
          </p:cNvPr>
          <p:cNvSpPr>
            <a:spLocks noGrp="1"/>
          </p:cNvSpPr>
          <p:nvPr>
            <p:ph idx="1"/>
          </p:nvPr>
        </p:nvSpPr>
        <p:spPr>
          <a:xfrm>
            <a:off x="608173" y="1753038"/>
            <a:ext cx="10969625" cy="4646989"/>
          </a:xfrm>
        </p:spPr>
        <p:txBody>
          <a:bodyPr>
            <a:normAutofit/>
          </a:bodyPr>
          <a:lstStyle/>
          <a:p>
            <a:r>
              <a:rPr lang="en-US" dirty="0" err="1"/>
              <a:t>WorkSafeBC</a:t>
            </a:r>
            <a:r>
              <a:rPr lang="en-US" dirty="0"/>
              <a:t> is authorized to impose penalties on employers for failure to comply with the OHS provisions of the Act, the OHS Regulation, and certain other conditions.</a:t>
            </a:r>
            <a:br>
              <a:rPr lang="en-US" dirty="0"/>
            </a:br>
            <a:endParaRPr lang="en-US" dirty="0"/>
          </a:p>
          <a:p>
            <a:r>
              <a:rPr lang="en-US" dirty="0"/>
              <a:t>To calculate a penalty, there are generally two calculations: (1) basic amount; (2) multipliers. However, in some cases, </a:t>
            </a:r>
            <a:r>
              <a:rPr lang="en-US" dirty="0" err="1"/>
              <a:t>WorkSafeBC</a:t>
            </a:r>
            <a:r>
              <a:rPr lang="en-US" dirty="0"/>
              <a:t> may impose a “discretionary penalty,” multiple penalties, or impose a variation on the penalty depending upon the incident.</a:t>
            </a:r>
            <a:br>
              <a:rPr lang="en-US" dirty="0"/>
            </a:br>
            <a:endParaRPr lang="en-US" dirty="0"/>
          </a:p>
          <a:p>
            <a:r>
              <a:rPr lang="en-US" dirty="0"/>
              <a:t>Minimum OHS Penalty = $1,250. Maximum OHS Penalty = $759,368.84. This is adjusted on January 1 of each year. </a:t>
            </a:r>
          </a:p>
        </p:txBody>
      </p:sp>
    </p:spTree>
    <p:extLst>
      <p:ext uri="{BB962C8B-B14F-4D97-AF65-F5344CB8AC3E}">
        <p14:creationId xmlns:p14="http://schemas.microsoft.com/office/powerpoint/2010/main" val="4106134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F6D9E-8B47-CF5A-2CC8-628A51A57F57}"/>
              </a:ext>
            </a:extLst>
          </p:cNvPr>
          <p:cNvSpPr>
            <a:spLocks noGrp="1"/>
          </p:cNvSpPr>
          <p:nvPr>
            <p:ph type="title"/>
          </p:nvPr>
        </p:nvSpPr>
        <p:spPr/>
        <p:txBody>
          <a:bodyPr/>
          <a:lstStyle/>
          <a:p>
            <a:r>
              <a:rPr lang="en-US" dirty="0"/>
              <a:t>Refresher: Due Diligence</a:t>
            </a:r>
          </a:p>
        </p:txBody>
      </p:sp>
      <p:sp>
        <p:nvSpPr>
          <p:cNvPr id="3" name="Content Placeholder 2">
            <a:extLst>
              <a:ext uri="{FF2B5EF4-FFF2-40B4-BE49-F238E27FC236}">
                <a16:creationId xmlns:a16="http://schemas.microsoft.com/office/drawing/2014/main" id="{009E9054-24EF-5C02-DA96-49CB1BF3C994}"/>
              </a:ext>
            </a:extLst>
          </p:cNvPr>
          <p:cNvSpPr>
            <a:spLocks noGrp="1"/>
          </p:cNvSpPr>
          <p:nvPr>
            <p:ph idx="1"/>
          </p:nvPr>
        </p:nvSpPr>
        <p:spPr/>
        <p:txBody>
          <a:bodyPr>
            <a:normAutofit fontScale="92500" lnSpcReduction="10000"/>
          </a:bodyPr>
          <a:lstStyle/>
          <a:p>
            <a:r>
              <a:rPr lang="en-US" sz="2600" dirty="0"/>
              <a:t>Due diligence </a:t>
            </a:r>
            <a:r>
              <a:rPr lang="en-US" sz="2600" dirty="0" err="1"/>
              <a:t>defence</a:t>
            </a:r>
            <a:r>
              <a:rPr lang="en-US" sz="2600" dirty="0"/>
              <a:t> under s. 95(3) of the Act:</a:t>
            </a:r>
            <a:br>
              <a:rPr lang="en-US" sz="2800" dirty="0"/>
            </a:br>
            <a:endParaRPr lang="en-US" sz="2800" dirty="0"/>
          </a:p>
          <a:p>
            <a:pPr marL="400050" lvl="1" indent="0">
              <a:buNone/>
            </a:pPr>
            <a:r>
              <a:rPr lang="en-US" sz="2400" i="1" dirty="0"/>
              <a:t>	An administrative penalty under this section must </a:t>
            </a:r>
            <a:r>
              <a:rPr lang="en-US" sz="2400" i="1" u="sng" dirty="0"/>
              <a:t>not</a:t>
            </a:r>
            <a:r>
              <a:rPr lang="en-US" sz="2400" i="1" dirty="0"/>
              <a:t> be imposed on an 	employer if the employer establishes that the employer exercised due 	diligence…</a:t>
            </a:r>
            <a:br>
              <a:rPr lang="en-US" sz="2400" i="1" dirty="0"/>
            </a:br>
            <a:endParaRPr lang="en-US" sz="2400" dirty="0"/>
          </a:p>
          <a:p>
            <a:r>
              <a:rPr lang="en-US" dirty="0"/>
              <a:t>The Board will consider that the employer exercised due diligence if the evidence shows on a balance of probabilities that the employer took all reasonable care. This involves consideration of what a reasonable person would have done in the circumstances. Due diligence will be found if the employer reasonably believed in a mistaken set of facts which, if true, would render the act or omission innocent, or if the employer took all reasonable steps to avoid the particular event: </a:t>
            </a:r>
            <a:r>
              <a:rPr lang="en-US" i="1" dirty="0"/>
              <a:t>P2-95-10, OHS Penalties – Due Diligence</a:t>
            </a:r>
            <a:endParaRPr lang="en-US" dirty="0"/>
          </a:p>
        </p:txBody>
      </p:sp>
    </p:spTree>
    <p:extLst>
      <p:ext uri="{BB962C8B-B14F-4D97-AF65-F5344CB8AC3E}">
        <p14:creationId xmlns:p14="http://schemas.microsoft.com/office/powerpoint/2010/main" val="1485964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5B53F-1AEE-44E7-8649-D9C462EB6A81}"/>
              </a:ext>
            </a:extLst>
          </p:cNvPr>
          <p:cNvSpPr>
            <a:spLocks noGrp="1"/>
          </p:cNvSpPr>
          <p:nvPr>
            <p:ph type="title"/>
          </p:nvPr>
        </p:nvSpPr>
        <p:spPr>
          <a:xfrm>
            <a:off x="914161" y="4267200"/>
            <a:ext cx="10665064" cy="1371600"/>
          </a:xfrm>
        </p:spPr>
        <p:txBody>
          <a:bodyPr/>
          <a:lstStyle/>
          <a:p>
            <a:pPr marL="215900" marR="0" lvl="0" indent="0" algn="l" defTabSz="914400" rtl="0" eaLnBrk="1" fontAlgn="auto" latinLnBrk="0" hangingPunct="1">
              <a:lnSpc>
                <a:spcPct val="100000"/>
              </a:lnSpc>
              <a:spcBef>
                <a:spcPts val="725"/>
              </a:spcBef>
              <a:spcAft>
                <a:spcPts val="0"/>
              </a:spcAft>
              <a:buClrTx/>
              <a:buSzTx/>
              <a:buFontTx/>
              <a:buNone/>
              <a:tabLst/>
              <a:defRPr/>
            </a:pPr>
            <a:r>
              <a:rPr lang="en-US" sz="4300" i="0" dirty="0">
                <a:solidFill>
                  <a:srgbClr val="000000"/>
                </a:solidFill>
                <a:effectLst/>
                <a:latin typeface="Arial" panose="020B0604020202020204" pitchFamily="34" charset="0"/>
              </a:rPr>
              <a:t>Legislative and case updates</a:t>
            </a:r>
          </a:p>
        </p:txBody>
      </p:sp>
      <p:sp>
        <p:nvSpPr>
          <p:cNvPr id="7" name="Slide Number Placeholder 6">
            <a:extLst>
              <a:ext uri="{FF2B5EF4-FFF2-40B4-BE49-F238E27FC236}">
                <a16:creationId xmlns:a16="http://schemas.microsoft.com/office/drawing/2014/main" id="{E89ED298-1709-D6C7-13F5-5459C201DFCD}"/>
              </a:ext>
            </a:extLst>
          </p:cNvPr>
          <p:cNvSpPr>
            <a:spLocks noGrp="1"/>
          </p:cNvSpPr>
          <p:nvPr>
            <p:ph type="sldNum" sz="quarter" idx="12"/>
          </p:nvPr>
        </p:nvSpPr>
        <p:spPr/>
        <p:txBody>
          <a:bodyPr/>
          <a:lstStyle/>
          <a:p>
            <a:pPr>
              <a:defRPr/>
            </a:pPr>
            <a:endParaRPr lang="en-US" dirty="0"/>
          </a:p>
        </p:txBody>
      </p:sp>
    </p:spTree>
    <p:extLst>
      <p:ext uri="{BB962C8B-B14F-4D97-AF65-F5344CB8AC3E}">
        <p14:creationId xmlns:p14="http://schemas.microsoft.com/office/powerpoint/2010/main" val="31172749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33CC3-31B2-0420-8805-7CBF05B42EA7}"/>
              </a:ext>
            </a:extLst>
          </p:cNvPr>
          <p:cNvSpPr>
            <a:spLocks noGrp="1"/>
          </p:cNvSpPr>
          <p:nvPr>
            <p:ph type="title"/>
          </p:nvPr>
        </p:nvSpPr>
        <p:spPr/>
        <p:txBody>
          <a:bodyPr/>
          <a:lstStyle/>
          <a:p>
            <a:r>
              <a:rPr lang="en-US" dirty="0"/>
              <a:t>Steps to Being Duly Diligent</a:t>
            </a:r>
          </a:p>
        </p:txBody>
      </p:sp>
      <p:sp>
        <p:nvSpPr>
          <p:cNvPr id="3" name="Content Placeholder 2">
            <a:extLst>
              <a:ext uri="{FF2B5EF4-FFF2-40B4-BE49-F238E27FC236}">
                <a16:creationId xmlns:a16="http://schemas.microsoft.com/office/drawing/2014/main" id="{4EBC295F-6950-4F97-54E3-401EAC74B666}"/>
              </a:ext>
            </a:extLst>
          </p:cNvPr>
          <p:cNvSpPr>
            <a:spLocks noGrp="1"/>
          </p:cNvSpPr>
          <p:nvPr>
            <p:ph idx="1"/>
          </p:nvPr>
        </p:nvSpPr>
        <p:spPr>
          <a:xfrm>
            <a:off x="609282" y="1600200"/>
            <a:ext cx="10969943" cy="4373563"/>
          </a:xfrm>
        </p:spPr>
        <p:txBody>
          <a:bodyPr>
            <a:noAutofit/>
          </a:bodyPr>
          <a:lstStyle/>
          <a:p>
            <a:pPr marL="0" indent="0" rtl="0">
              <a:spcAft>
                <a:spcPts val="1000"/>
              </a:spcAft>
              <a:buNone/>
            </a:pPr>
            <a:r>
              <a:rPr lang="en-US" sz="2200" dirty="0">
                <a:effectLst/>
              </a:rPr>
              <a:t>1. </a:t>
            </a:r>
            <a:r>
              <a:rPr lang="en-US" sz="2200" b="1" dirty="0">
                <a:effectLst/>
              </a:rPr>
              <a:t>Be aware</a:t>
            </a:r>
            <a:r>
              <a:rPr lang="en-US" sz="2200" dirty="0">
                <a:effectLst/>
              </a:rPr>
              <a:t>: ignorance is no </a:t>
            </a:r>
            <a:r>
              <a:rPr lang="en-US" sz="2200" dirty="0" err="1">
                <a:effectLst/>
              </a:rPr>
              <a:t>defence</a:t>
            </a:r>
            <a:r>
              <a:rPr lang="en-US" sz="2200" dirty="0">
                <a:effectLst/>
              </a:rPr>
              <a:t>.</a:t>
            </a:r>
          </a:p>
          <a:p>
            <a:pPr marL="0" indent="0" rtl="0">
              <a:spcAft>
                <a:spcPts val="1000"/>
              </a:spcAft>
              <a:buNone/>
            </a:pPr>
            <a:r>
              <a:rPr lang="en-US" sz="2200" dirty="0">
                <a:effectLst/>
              </a:rPr>
              <a:t>2. </a:t>
            </a:r>
            <a:r>
              <a:rPr lang="en-US" sz="2200" b="1" dirty="0">
                <a:effectLst/>
              </a:rPr>
              <a:t>Be objective</a:t>
            </a:r>
            <a:r>
              <a:rPr lang="en-US" sz="2200" dirty="0">
                <a:effectLst/>
              </a:rPr>
              <a:t>: conduct risk assessments using knowledgeable people (external people if necessary), review incidents and trends, inspections, audit findings, program evaluations, and input from workers.</a:t>
            </a:r>
          </a:p>
          <a:p>
            <a:pPr marL="0" indent="0" rtl="0">
              <a:spcAft>
                <a:spcPts val="1000"/>
              </a:spcAft>
              <a:buNone/>
            </a:pPr>
            <a:r>
              <a:rPr lang="en-US" sz="2200" dirty="0">
                <a:effectLst/>
              </a:rPr>
              <a:t>3. </a:t>
            </a:r>
            <a:r>
              <a:rPr lang="en-US" sz="2200" b="1" dirty="0">
                <a:effectLst/>
              </a:rPr>
              <a:t>Be proactive</a:t>
            </a:r>
            <a:r>
              <a:rPr lang="en-US" sz="2200" dirty="0">
                <a:effectLst/>
              </a:rPr>
              <a:t>: have policies, procedures, and practices in place that minimize risk from specific hazards, communicate the same to workers, and ensure they are trained.</a:t>
            </a:r>
          </a:p>
          <a:p>
            <a:pPr marL="0" indent="0" rtl="0">
              <a:spcAft>
                <a:spcPts val="1000"/>
              </a:spcAft>
              <a:buNone/>
            </a:pPr>
            <a:r>
              <a:rPr lang="en-US" sz="2200" dirty="0">
                <a:effectLst/>
              </a:rPr>
              <a:t>4. </a:t>
            </a:r>
            <a:r>
              <a:rPr lang="en-US" sz="2200" b="1" dirty="0">
                <a:effectLst/>
              </a:rPr>
              <a:t>Be vigilant</a:t>
            </a:r>
            <a:r>
              <a:rPr lang="en-US" sz="2200" dirty="0">
                <a:effectLst/>
              </a:rPr>
              <a:t>: continually assess health and safety in the workplace and monitor changes in regulation and industry practices.</a:t>
            </a:r>
          </a:p>
          <a:p>
            <a:pPr marL="0" indent="0" rtl="0">
              <a:spcAft>
                <a:spcPts val="1000"/>
              </a:spcAft>
              <a:buNone/>
            </a:pPr>
            <a:r>
              <a:rPr lang="en-US" sz="2200" dirty="0">
                <a:effectLst/>
              </a:rPr>
              <a:t>5. </a:t>
            </a:r>
            <a:r>
              <a:rPr lang="en-US" sz="2200" b="1" dirty="0">
                <a:effectLst/>
              </a:rPr>
              <a:t>Be on record</a:t>
            </a:r>
            <a:r>
              <a:rPr lang="en-US" sz="2200" dirty="0">
                <a:effectLst/>
              </a:rPr>
              <a:t>: have evidence of your health and safety practices so you can demonstrate that you are implementing them.</a:t>
            </a:r>
          </a:p>
        </p:txBody>
      </p:sp>
    </p:spTree>
    <p:extLst>
      <p:ext uri="{BB962C8B-B14F-4D97-AF65-F5344CB8AC3E}">
        <p14:creationId xmlns:p14="http://schemas.microsoft.com/office/powerpoint/2010/main" val="3012495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5B53F-1AEE-44E7-8649-D9C462EB6A81}"/>
              </a:ext>
            </a:extLst>
          </p:cNvPr>
          <p:cNvSpPr>
            <a:spLocks noGrp="1"/>
          </p:cNvSpPr>
          <p:nvPr>
            <p:ph type="title"/>
          </p:nvPr>
        </p:nvSpPr>
        <p:spPr>
          <a:xfrm>
            <a:off x="914161" y="4267200"/>
            <a:ext cx="10535213" cy="1905000"/>
          </a:xfrm>
        </p:spPr>
        <p:txBody>
          <a:bodyPr/>
          <a:lstStyle/>
          <a:p>
            <a:pPr marL="215900" marR="0" lvl="0" indent="0" algn="l" defTabSz="914400" rtl="0" eaLnBrk="1" fontAlgn="auto" latinLnBrk="0" hangingPunct="1">
              <a:lnSpc>
                <a:spcPct val="100000"/>
              </a:lnSpc>
              <a:spcBef>
                <a:spcPts val="725"/>
              </a:spcBef>
              <a:spcAft>
                <a:spcPts val="0"/>
              </a:spcAft>
              <a:buClrTx/>
              <a:buSzTx/>
              <a:buFontTx/>
              <a:buNone/>
              <a:tabLst/>
              <a:defRPr/>
            </a:pPr>
            <a:r>
              <a:rPr lang="en-US" sz="4300" i="0" dirty="0">
                <a:solidFill>
                  <a:srgbClr val="000000"/>
                </a:solidFill>
                <a:effectLst/>
                <a:latin typeface="Arial" panose="020B0604020202020204" pitchFamily="34" charset="0"/>
              </a:rPr>
              <a:t>Recent decisions: DUE DILIGENCE</a:t>
            </a:r>
          </a:p>
        </p:txBody>
      </p:sp>
    </p:spTree>
    <p:extLst>
      <p:ext uri="{BB962C8B-B14F-4D97-AF65-F5344CB8AC3E}">
        <p14:creationId xmlns:p14="http://schemas.microsoft.com/office/powerpoint/2010/main" val="2808383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33CC3-31B2-0420-8805-7CBF05B42EA7}"/>
              </a:ext>
            </a:extLst>
          </p:cNvPr>
          <p:cNvSpPr>
            <a:spLocks noGrp="1"/>
          </p:cNvSpPr>
          <p:nvPr>
            <p:ph type="title"/>
          </p:nvPr>
        </p:nvSpPr>
        <p:spPr/>
        <p:txBody>
          <a:bodyPr/>
          <a:lstStyle/>
          <a:p>
            <a:r>
              <a:rPr lang="en-US" dirty="0"/>
              <a:t>R0305260</a:t>
            </a:r>
          </a:p>
        </p:txBody>
      </p:sp>
      <p:sp>
        <p:nvSpPr>
          <p:cNvPr id="3" name="Content Placeholder 2">
            <a:extLst>
              <a:ext uri="{FF2B5EF4-FFF2-40B4-BE49-F238E27FC236}">
                <a16:creationId xmlns:a16="http://schemas.microsoft.com/office/drawing/2014/main" id="{4EBC295F-6950-4F97-54E3-401EAC74B666}"/>
              </a:ext>
            </a:extLst>
          </p:cNvPr>
          <p:cNvSpPr>
            <a:spLocks noGrp="1"/>
          </p:cNvSpPr>
          <p:nvPr>
            <p:ph idx="1"/>
          </p:nvPr>
        </p:nvSpPr>
        <p:spPr>
          <a:xfrm>
            <a:off x="609282" y="1417638"/>
            <a:ext cx="10969943" cy="4373563"/>
          </a:xfrm>
        </p:spPr>
        <p:txBody>
          <a:bodyPr>
            <a:noAutofit/>
          </a:bodyPr>
          <a:lstStyle/>
          <a:p>
            <a:pPr marL="0" indent="0">
              <a:buNone/>
            </a:pPr>
            <a:r>
              <a:rPr lang="en-US" sz="2000" b="1" dirty="0"/>
              <a:t>Facts</a:t>
            </a:r>
          </a:p>
          <a:p>
            <a:r>
              <a:rPr lang="en-US" sz="2000" dirty="0"/>
              <a:t>Alleged breach of the fall protection provisions of the OHS Regulation. </a:t>
            </a:r>
          </a:p>
          <a:p>
            <a:r>
              <a:rPr lang="en-US" sz="2000" dirty="0"/>
              <a:t>Employer had incorporated a safety manual, workers’ written acknowledgements of the fall protection requirements, records of toolbox meetings, and information regarding formal training. The employer also said that they administered a verbal test regarding fall protection before allowing workers to work at heights and they had provided four of their nine active workers with formal training for fall protection through an outside trainer. </a:t>
            </a:r>
          </a:p>
          <a:p>
            <a:r>
              <a:rPr lang="en-US" sz="2000" dirty="0"/>
              <a:t>The site supervisor and principal did not ensure workers were using fall protection. Employers also did not complete site inspections or keep records of discipline imposed on workers for violations. </a:t>
            </a:r>
            <a:br>
              <a:rPr lang="en-US" sz="2000" dirty="0"/>
            </a:br>
            <a:endParaRPr lang="en-US" sz="2000" dirty="0"/>
          </a:p>
          <a:p>
            <a:pPr marL="0" indent="0">
              <a:buNone/>
            </a:pPr>
            <a:r>
              <a:rPr lang="en-US" sz="2000" b="1" dirty="0"/>
              <a:t>Findings</a:t>
            </a:r>
          </a:p>
          <a:p>
            <a:r>
              <a:rPr lang="en-US" sz="2000" dirty="0"/>
              <a:t>Review Officer determined that the employer was not duly diligent:</a:t>
            </a:r>
          </a:p>
          <a:p>
            <a:pPr marL="514350" lvl="1" indent="0">
              <a:buNone/>
            </a:pPr>
            <a:r>
              <a:rPr lang="en-US" i="1" dirty="0"/>
              <a:t>	“While I acknowledge that they have provided evidence of elements of an effective 	safety program, they have not provided sufficient evidence of efforts  made to 	ensure that the fall protection provisions were consistently complied with.”</a:t>
            </a:r>
          </a:p>
        </p:txBody>
      </p:sp>
    </p:spTree>
    <p:extLst>
      <p:ext uri="{BB962C8B-B14F-4D97-AF65-F5344CB8AC3E}">
        <p14:creationId xmlns:p14="http://schemas.microsoft.com/office/powerpoint/2010/main" val="1248690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D38F3-3F2F-9909-2007-D059E35E03F3}"/>
              </a:ext>
            </a:extLst>
          </p:cNvPr>
          <p:cNvSpPr>
            <a:spLocks noGrp="1"/>
          </p:cNvSpPr>
          <p:nvPr>
            <p:ph type="title"/>
          </p:nvPr>
        </p:nvSpPr>
        <p:spPr/>
        <p:txBody>
          <a:bodyPr/>
          <a:lstStyle/>
          <a:p>
            <a:r>
              <a:rPr lang="en-US" dirty="0"/>
              <a:t>R0295227</a:t>
            </a:r>
          </a:p>
        </p:txBody>
      </p:sp>
      <p:sp>
        <p:nvSpPr>
          <p:cNvPr id="3" name="Content Placeholder 2">
            <a:extLst>
              <a:ext uri="{FF2B5EF4-FFF2-40B4-BE49-F238E27FC236}">
                <a16:creationId xmlns:a16="http://schemas.microsoft.com/office/drawing/2014/main" id="{C89B342D-0576-02AC-6B43-A1A4051BB985}"/>
              </a:ext>
            </a:extLst>
          </p:cNvPr>
          <p:cNvSpPr>
            <a:spLocks noGrp="1"/>
          </p:cNvSpPr>
          <p:nvPr>
            <p:ph idx="1"/>
          </p:nvPr>
        </p:nvSpPr>
        <p:spPr>
          <a:xfrm>
            <a:off x="609282" y="1600200"/>
            <a:ext cx="10969943" cy="5105400"/>
          </a:xfrm>
        </p:spPr>
        <p:txBody>
          <a:bodyPr>
            <a:normAutofit/>
          </a:bodyPr>
          <a:lstStyle/>
          <a:p>
            <a:pPr marL="0" indent="0">
              <a:buNone/>
            </a:pPr>
            <a:r>
              <a:rPr lang="en-US" sz="2000" b="1" dirty="0"/>
              <a:t>Facts</a:t>
            </a:r>
          </a:p>
          <a:p>
            <a:r>
              <a:rPr lang="en-US" sz="2000" dirty="0"/>
              <a:t>Employer was the prime contractor at the work site. </a:t>
            </a:r>
          </a:p>
          <a:p>
            <a:r>
              <a:rPr lang="en-US" sz="2000" dirty="0"/>
              <a:t>The precast wall panel fell from its upright position and struck a piece of mobile equipment after its bracing had been removed. No injuries were reported but substantial damage. </a:t>
            </a:r>
          </a:p>
          <a:p>
            <a:r>
              <a:rPr lang="en-US" sz="2000" dirty="0"/>
              <a:t>Employer alleged that subcontractor removed bracing without its knowledge or approval. The employer also provided evidence of due diligence including: </a:t>
            </a:r>
          </a:p>
          <a:p>
            <a:pPr lvl="1"/>
            <a:r>
              <a:rPr lang="en-US" dirty="0"/>
              <a:t>Evidence that the employer isn’t typically involved in the installation/erection of precast wall panels and that the employer contracts with subcontractors to perform that work; </a:t>
            </a:r>
          </a:p>
          <a:p>
            <a:pPr lvl="1"/>
            <a:r>
              <a:rPr lang="en-US" dirty="0"/>
              <a:t>Evidence of engineered drawings for the project that </a:t>
            </a:r>
            <a:r>
              <a:rPr lang="en-US" dirty="0" err="1"/>
              <a:t>WorkSafeBC</a:t>
            </a:r>
            <a:r>
              <a:rPr lang="en-US" dirty="0"/>
              <a:t> had already found to be compliant with OHSR; </a:t>
            </a:r>
          </a:p>
          <a:p>
            <a:pPr lvl="1"/>
            <a:r>
              <a:rPr lang="en-US" dirty="0"/>
              <a:t> Site-specific safety plan, which recognized the hazards posed by the wall panel and possible brace removal;</a:t>
            </a:r>
          </a:p>
          <a:p>
            <a:pPr lvl="1"/>
            <a:r>
              <a:rPr lang="en-US" dirty="0"/>
              <a:t>Evidence of history with subcontractor who removed bracing (no past pattern of subcontractor doing this before)</a:t>
            </a:r>
          </a:p>
          <a:p>
            <a:endParaRPr lang="en-US" sz="2000" dirty="0"/>
          </a:p>
        </p:txBody>
      </p:sp>
    </p:spTree>
    <p:extLst>
      <p:ext uri="{BB962C8B-B14F-4D97-AF65-F5344CB8AC3E}">
        <p14:creationId xmlns:p14="http://schemas.microsoft.com/office/powerpoint/2010/main" val="37881119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7E9FD-F633-2020-6178-7D6817814AE2}"/>
              </a:ext>
            </a:extLst>
          </p:cNvPr>
          <p:cNvSpPr>
            <a:spLocks noGrp="1"/>
          </p:cNvSpPr>
          <p:nvPr>
            <p:ph type="title"/>
          </p:nvPr>
        </p:nvSpPr>
        <p:spPr/>
        <p:txBody>
          <a:bodyPr/>
          <a:lstStyle/>
          <a:p>
            <a:r>
              <a:rPr lang="en-US" dirty="0"/>
              <a:t>R0295227</a:t>
            </a:r>
          </a:p>
        </p:txBody>
      </p:sp>
      <p:sp>
        <p:nvSpPr>
          <p:cNvPr id="3" name="Content Placeholder 2">
            <a:extLst>
              <a:ext uri="{FF2B5EF4-FFF2-40B4-BE49-F238E27FC236}">
                <a16:creationId xmlns:a16="http://schemas.microsoft.com/office/drawing/2014/main" id="{ACD73DF8-10FA-1A9B-EEB2-BDE45113C32D}"/>
              </a:ext>
            </a:extLst>
          </p:cNvPr>
          <p:cNvSpPr>
            <a:spLocks noGrp="1"/>
          </p:cNvSpPr>
          <p:nvPr>
            <p:ph idx="1"/>
          </p:nvPr>
        </p:nvSpPr>
        <p:spPr>
          <a:xfrm>
            <a:off x="609440" y="1621070"/>
            <a:ext cx="10969943" cy="4952999"/>
          </a:xfrm>
        </p:spPr>
        <p:txBody>
          <a:bodyPr>
            <a:normAutofit fontScale="85000" lnSpcReduction="20000"/>
          </a:bodyPr>
          <a:lstStyle/>
          <a:p>
            <a:pPr marL="0" indent="0">
              <a:buNone/>
            </a:pPr>
            <a:r>
              <a:rPr lang="en-US" b="1" dirty="0"/>
              <a:t>Findings</a:t>
            </a:r>
          </a:p>
          <a:p>
            <a:pPr marL="0" indent="0">
              <a:buNone/>
            </a:pPr>
            <a:r>
              <a:rPr lang="en-US" sz="2400" dirty="0" err="1"/>
              <a:t>WorkSafeBC</a:t>
            </a:r>
            <a:r>
              <a:rPr lang="en-US" sz="2400" dirty="0"/>
              <a:t> determined that the employer violated s. 24(1) of the Act and issued an administrative penalty. </a:t>
            </a:r>
            <a:endParaRPr lang="en-US" i="1" dirty="0"/>
          </a:p>
          <a:p>
            <a:pPr marL="0" indent="0">
              <a:buNone/>
            </a:pPr>
            <a:endParaRPr lang="en-US" i="1" dirty="0"/>
          </a:p>
          <a:p>
            <a:pPr marL="0" indent="0">
              <a:buNone/>
            </a:pPr>
            <a:r>
              <a:rPr lang="en-US" i="1" dirty="0"/>
              <a:t>“I have concluded that, </a:t>
            </a:r>
            <a:r>
              <a:rPr lang="en-US" i="1" u="sng" dirty="0"/>
              <a:t>though the employer took many steps toward due diligence, it was not duly diligent</a:t>
            </a:r>
            <a:r>
              <a:rPr lang="en-US" i="1" dirty="0"/>
              <a:t>…It may not have known about the removal of the bracing for the panel, but did not take all reasonable steps to prevent such an occurrence or mitigate its consequences…”</a:t>
            </a:r>
          </a:p>
          <a:p>
            <a:pPr marL="0" indent="0">
              <a:buNone/>
            </a:pPr>
            <a:endParaRPr lang="en-US" i="1" dirty="0"/>
          </a:p>
          <a:p>
            <a:pPr marL="0" indent="0">
              <a:buNone/>
            </a:pPr>
            <a:r>
              <a:rPr lang="en-US" i="1" dirty="0"/>
              <a:t>“…these events…show a significant failure by the employer’s overall system. They indicate a lack of supervision and safety coordination of what was actually being done by the various subcontractors. At the very least, the employer has not met its onus to show due diligence in the face of these events”</a:t>
            </a:r>
          </a:p>
          <a:p>
            <a:pPr marL="0" indent="0">
              <a:buNone/>
            </a:pPr>
            <a:endParaRPr lang="en-US" i="1" dirty="0"/>
          </a:p>
          <a:p>
            <a:pPr marL="0" indent="0">
              <a:buNone/>
            </a:pPr>
            <a:r>
              <a:rPr lang="en-US" i="1" dirty="0"/>
              <a:t>“…I acknowledge that the employer has taken actions before and after the…incident towards a duly diligent system. On the other hand, I cannot ignore the significant defect I have found above in the pre-incident system. This resulted in a high-risk of injury or death and it was only through good luck that no one was in the area where the panel fell. I consider that an administrative penalty is warranted”</a:t>
            </a:r>
          </a:p>
        </p:txBody>
      </p:sp>
    </p:spTree>
    <p:extLst>
      <p:ext uri="{BB962C8B-B14F-4D97-AF65-F5344CB8AC3E}">
        <p14:creationId xmlns:p14="http://schemas.microsoft.com/office/powerpoint/2010/main" val="21600533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A5534-6B6D-493B-061D-CCD8904AD4E9}"/>
              </a:ext>
            </a:extLst>
          </p:cNvPr>
          <p:cNvSpPr>
            <a:spLocks noGrp="1"/>
          </p:cNvSpPr>
          <p:nvPr>
            <p:ph type="title"/>
          </p:nvPr>
        </p:nvSpPr>
        <p:spPr>
          <a:xfrm>
            <a:off x="609600" y="274638"/>
            <a:ext cx="10969625" cy="1143000"/>
          </a:xfrm>
        </p:spPr>
        <p:txBody>
          <a:bodyPr wrap="square" anchor="ctr">
            <a:normAutofit/>
          </a:bodyPr>
          <a:lstStyle/>
          <a:p>
            <a:r>
              <a:rPr lang="en-US" dirty="0"/>
              <a:t>Takeaways From Recent Decisions</a:t>
            </a:r>
          </a:p>
        </p:txBody>
      </p:sp>
      <p:graphicFrame>
        <p:nvGraphicFramePr>
          <p:cNvPr id="15" name="Content Placeholder 2">
            <a:extLst>
              <a:ext uri="{FF2B5EF4-FFF2-40B4-BE49-F238E27FC236}">
                <a16:creationId xmlns:a16="http://schemas.microsoft.com/office/drawing/2014/main" id="{F06305B8-7B0E-407E-BA7D-DC0B0D6D9DCA}"/>
              </a:ext>
            </a:extLst>
          </p:cNvPr>
          <p:cNvGraphicFramePr>
            <a:graphicFrameLocks noGrp="1"/>
          </p:cNvGraphicFramePr>
          <p:nvPr>
            <p:ph idx="1"/>
            <p:extLst>
              <p:ext uri="{D42A27DB-BD31-4B8C-83A1-F6EECF244321}">
                <p14:modId xmlns:p14="http://schemas.microsoft.com/office/powerpoint/2010/main" val="127645058"/>
              </p:ext>
            </p:extLst>
          </p:nvPr>
        </p:nvGraphicFramePr>
        <p:xfrm>
          <a:off x="609441" y="1752601"/>
          <a:ext cx="10969943"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36204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4AD1E58-E6C2-48CB-A718-D5CBFB11F62C}"/>
              </a:ext>
            </a:extLst>
          </p:cNvPr>
          <p:cNvSpPr>
            <a:spLocks noGrp="1"/>
          </p:cNvSpPr>
          <p:nvPr>
            <p:ph type="title"/>
          </p:nvPr>
        </p:nvSpPr>
        <p:spPr>
          <a:xfrm>
            <a:off x="1065212" y="4267201"/>
            <a:ext cx="10360501" cy="762000"/>
          </a:xfrm>
        </p:spPr>
        <p:txBody>
          <a:bodyPr/>
          <a:lstStyle/>
          <a:p>
            <a:r>
              <a:rPr lang="en-CA" dirty="0">
                <a:solidFill>
                  <a:schemeClr val="bg1">
                    <a:lumMod val="50000"/>
                  </a:schemeClr>
                </a:solidFill>
              </a:rPr>
              <a:t>Questions?</a:t>
            </a:r>
            <a:endParaRPr lang="en-US" dirty="0">
              <a:solidFill>
                <a:schemeClr val="bg1">
                  <a:lumMod val="50000"/>
                </a:schemeClr>
              </a:solidFill>
            </a:endParaRPr>
          </a:p>
        </p:txBody>
      </p:sp>
    </p:spTree>
    <p:extLst>
      <p:ext uri="{BB962C8B-B14F-4D97-AF65-F5344CB8AC3E}">
        <p14:creationId xmlns:p14="http://schemas.microsoft.com/office/powerpoint/2010/main" val="32542896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3">
            <a:extLst>
              <a:ext uri="{FF2B5EF4-FFF2-40B4-BE49-F238E27FC236}">
                <a16:creationId xmlns:a16="http://schemas.microsoft.com/office/drawing/2014/main" id="{356EAC4F-F678-414E-BB0C-5ED32BB980BD}"/>
              </a:ext>
            </a:extLst>
          </p:cNvPr>
          <p:cNvSpPr>
            <a:spLocks noGrp="1"/>
          </p:cNvSpPr>
          <p:nvPr>
            <p:ph type="title"/>
          </p:nvPr>
        </p:nvSpPr>
        <p:spPr/>
        <p:txBody>
          <a:bodyPr/>
          <a:lstStyle/>
          <a:p>
            <a:r>
              <a:rPr lang="en-US" altLang="en-US" dirty="0"/>
              <a:t>Stay Connected!</a:t>
            </a:r>
          </a:p>
        </p:txBody>
      </p:sp>
      <p:sp>
        <p:nvSpPr>
          <p:cNvPr id="53251" name="Content Placeholder 4">
            <a:extLst>
              <a:ext uri="{FF2B5EF4-FFF2-40B4-BE49-F238E27FC236}">
                <a16:creationId xmlns:a16="http://schemas.microsoft.com/office/drawing/2014/main" id="{6CAAFF45-6704-4CE1-B1F3-C3E8F9A7C501}"/>
              </a:ext>
            </a:extLst>
          </p:cNvPr>
          <p:cNvSpPr>
            <a:spLocks noGrp="1"/>
          </p:cNvSpPr>
          <p:nvPr>
            <p:ph idx="1"/>
          </p:nvPr>
        </p:nvSpPr>
        <p:spPr>
          <a:xfrm>
            <a:off x="1827211" y="1828800"/>
            <a:ext cx="9752013" cy="4343400"/>
          </a:xfrm>
        </p:spPr>
        <p:txBody>
          <a:bodyPr>
            <a:normAutofit/>
          </a:bodyPr>
          <a:lstStyle/>
          <a:p>
            <a:pPr marL="0" indent="0">
              <a:buNone/>
              <a:defRPr/>
            </a:pPr>
            <a:r>
              <a:rPr lang="en-US" altLang="en-US" dirty="0"/>
              <a:t>Join our mailing list to receive updates from the </a:t>
            </a:r>
            <a:r>
              <a:rPr lang="en-US" altLang="en-US" dirty="0" err="1"/>
              <a:t>Labour</a:t>
            </a:r>
            <a:r>
              <a:rPr lang="en-US" altLang="en-US" dirty="0"/>
              <a:t> and Employment group by subscribing to our blogs </a:t>
            </a:r>
            <a:r>
              <a:rPr lang="en-US" altLang="en-US" dirty="0">
                <a:hlinkClick r:id="rId2"/>
              </a:rPr>
              <a:t>here</a:t>
            </a:r>
            <a:r>
              <a:rPr lang="en-US" altLang="en-US" dirty="0"/>
              <a:t>.</a:t>
            </a:r>
          </a:p>
          <a:p>
            <a:pPr marL="0" indent="0">
              <a:buNone/>
              <a:defRPr/>
            </a:pPr>
            <a:endParaRPr lang="en-US" altLang="en-US" dirty="0"/>
          </a:p>
          <a:p>
            <a:pPr marL="0" indent="0">
              <a:buNone/>
              <a:defRPr/>
            </a:pPr>
            <a:endParaRPr lang="en-US" altLang="en-US" dirty="0"/>
          </a:p>
          <a:p>
            <a:pPr marL="0" indent="0">
              <a:buNone/>
              <a:defRPr/>
            </a:pPr>
            <a:r>
              <a:rPr lang="en-US" altLang="en-US" dirty="0"/>
              <a:t>For more information about our firm, please visit </a:t>
            </a:r>
            <a:r>
              <a:rPr lang="en-US" altLang="en-US" dirty="0">
                <a:hlinkClick r:id="rId3"/>
              </a:rPr>
              <a:t>ahbl.ca</a:t>
            </a:r>
            <a:r>
              <a:rPr lang="en-US" altLang="en-US" dirty="0"/>
              <a:t>. Alternatively, you can email us at </a:t>
            </a:r>
            <a:r>
              <a:rPr lang="en-US" altLang="en-US" dirty="0">
                <a:hlinkClick r:id="rId4"/>
              </a:rPr>
              <a:t>info@ahbl.ca</a:t>
            </a:r>
            <a:r>
              <a:rPr lang="en-US" altLang="en-US" dirty="0"/>
              <a:t> for any general questions you may have.</a:t>
            </a:r>
            <a:endParaRPr lang="en-US" altLang="en-US" sz="2000" dirty="0"/>
          </a:p>
          <a:p>
            <a:pPr marL="0" indent="0">
              <a:buNone/>
              <a:defRPr/>
            </a:pPr>
            <a:endParaRPr lang="en-US" altLang="en-US" sz="2000" dirty="0"/>
          </a:p>
          <a:p>
            <a:pPr marL="0" indent="0">
              <a:buNone/>
              <a:defRPr/>
            </a:pPr>
            <a:r>
              <a:rPr lang="en-US" altLang="en-US" dirty="0"/>
              <a:t>Presenter(s) contact details are on next slide.</a:t>
            </a:r>
            <a:endParaRPr lang="en-US" altLang="en-US" sz="2800" dirty="0"/>
          </a:p>
        </p:txBody>
      </p:sp>
      <p:sp>
        <p:nvSpPr>
          <p:cNvPr id="6" name="Oval 5">
            <a:extLst>
              <a:ext uri="{FF2B5EF4-FFF2-40B4-BE49-F238E27FC236}">
                <a16:creationId xmlns:a16="http://schemas.microsoft.com/office/drawing/2014/main" id="{A1DF4C4C-9BAA-4110-AFA1-A65548A23A2D}"/>
              </a:ext>
            </a:extLst>
          </p:cNvPr>
          <p:cNvSpPr/>
          <p:nvPr/>
        </p:nvSpPr>
        <p:spPr bwMode="auto">
          <a:xfrm>
            <a:off x="684212" y="1752600"/>
            <a:ext cx="990600" cy="990600"/>
          </a:xfrm>
          <a:prstGeom prst="ellipse">
            <a:avLst/>
          </a:prstGeom>
          <a:solidFill>
            <a:srgbClr val="64C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1" dirty="0"/>
          </a:p>
        </p:txBody>
      </p:sp>
      <p:pic>
        <p:nvPicPr>
          <p:cNvPr id="65541" name="Picture 5">
            <a:extLst>
              <a:ext uri="{FF2B5EF4-FFF2-40B4-BE49-F238E27FC236}">
                <a16:creationId xmlns:a16="http://schemas.microsoft.com/office/drawing/2014/main" id="{86F68C4C-F117-4483-853F-C02B524A127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0751" y="1989139"/>
            <a:ext cx="5175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a:extLst>
              <a:ext uri="{FF2B5EF4-FFF2-40B4-BE49-F238E27FC236}">
                <a16:creationId xmlns:a16="http://schemas.microsoft.com/office/drawing/2014/main" id="{658117FA-346F-4610-BE3C-5ABC8B097E53}"/>
              </a:ext>
            </a:extLst>
          </p:cNvPr>
          <p:cNvSpPr/>
          <p:nvPr/>
        </p:nvSpPr>
        <p:spPr bwMode="auto">
          <a:xfrm>
            <a:off x="684212" y="3505200"/>
            <a:ext cx="990600" cy="990600"/>
          </a:xfrm>
          <a:prstGeom prst="ellipse">
            <a:avLst/>
          </a:prstGeom>
          <a:solidFill>
            <a:srgbClr val="64C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Text&#10;&#10;Description automatically generated">
            <a:extLst>
              <a:ext uri="{FF2B5EF4-FFF2-40B4-BE49-F238E27FC236}">
                <a16:creationId xmlns:a16="http://schemas.microsoft.com/office/drawing/2014/main" id="{4782A66F-A190-4AD8-852F-2590A44EFC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7612" y="508706"/>
            <a:ext cx="2741612" cy="586483"/>
          </a:xfrm>
          <a:prstGeom prst="rect">
            <a:avLst/>
          </a:prstGeom>
        </p:spPr>
      </p:pic>
      <p:sp>
        <p:nvSpPr>
          <p:cNvPr id="33" name="Title 1">
            <a:extLst>
              <a:ext uri="{FF2B5EF4-FFF2-40B4-BE49-F238E27FC236}">
                <a16:creationId xmlns:a16="http://schemas.microsoft.com/office/drawing/2014/main" id="{431C977F-9264-623C-5446-9A26E092E20E}"/>
              </a:ext>
            </a:extLst>
          </p:cNvPr>
          <p:cNvSpPr txBox="1">
            <a:spLocks/>
          </p:cNvSpPr>
          <p:nvPr/>
        </p:nvSpPr>
        <p:spPr bwMode="auto">
          <a:xfrm>
            <a:off x="609601" y="274638"/>
            <a:ext cx="357981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3200" b="1" kern="1200">
                <a:solidFill>
                  <a:srgbClr val="ADC537"/>
                </a:solidFill>
                <a:latin typeface="+mj-lt"/>
                <a:ea typeface="+mj-ea"/>
                <a:cs typeface="+mj-cs"/>
              </a:defRPr>
            </a:lvl1pPr>
            <a:lvl2pPr algn="l" rtl="0" eaLnBrk="1" fontAlgn="base" hangingPunct="1">
              <a:spcBef>
                <a:spcPct val="0"/>
              </a:spcBef>
              <a:spcAft>
                <a:spcPct val="0"/>
              </a:spcAft>
              <a:defRPr sz="3200" b="1">
                <a:solidFill>
                  <a:schemeClr val="tx1"/>
                </a:solidFill>
                <a:latin typeface="Arial" pitchFamily="34" charset="0"/>
              </a:defRPr>
            </a:lvl2pPr>
            <a:lvl3pPr algn="l" rtl="0" eaLnBrk="1" fontAlgn="base" hangingPunct="1">
              <a:spcBef>
                <a:spcPct val="0"/>
              </a:spcBef>
              <a:spcAft>
                <a:spcPct val="0"/>
              </a:spcAft>
              <a:defRPr sz="3200" b="1">
                <a:solidFill>
                  <a:schemeClr val="tx1"/>
                </a:solidFill>
                <a:latin typeface="Arial" pitchFamily="34" charset="0"/>
              </a:defRPr>
            </a:lvl3pPr>
            <a:lvl4pPr algn="l" rtl="0" eaLnBrk="1" fontAlgn="base" hangingPunct="1">
              <a:spcBef>
                <a:spcPct val="0"/>
              </a:spcBef>
              <a:spcAft>
                <a:spcPct val="0"/>
              </a:spcAft>
              <a:defRPr sz="3200" b="1">
                <a:solidFill>
                  <a:schemeClr val="tx1"/>
                </a:solidFill>
                <a:latin typeface="Arial" pitchFamily="34" charset="0"/>
              </a:defRPr>
            </a:lvl4pPr>
            <a:lvl5pPr algn="l" rtl="0" eaLnBrk="1" fontAlgn="base" hangingPunct="1">
              <a:spcBef>
                <a:spcPct val="0"/>
              </a:spcBef>
              <a:spcAft>
                <a:spcPct val="0"/>
              </a:spcAft>
              <a:defRPr sz="3200" b="1">
                <a:solidFill>
                  <a:schemeClr val="tx1"/>
                </a:solidFill>
                <a:latin typeface="Arial" pitchFamily="34" charset="0"/>
              </a:defRPr>
            </a:lvl5pPr>
            <a:lvl6pPr marL="457200" algn="l" rtl="0" eaLnBrk="1" fontAlgn="base" hangingPunct="1">
              <a:spcBef>
                <a:spcPct val="0"/>
              </a:spcBef>
              <a:spcAft>
                <a:spcPct val="0"/>
              </a:spcAft>
              <a:defRPr sz="3200" b="1">
                <a:solidFill>
                  <a:schemeClr val="tx1"/>
                </a:solidFill>
                <a:latin typeface="Arial" pitchFamily="34" charset="0"/>
              </a:defRPr>
            </a:lvl6pPr>
            <a:lvl7pPr marL="914400" algn="l" rtl="0" eaLnBrk="1" fontAlgn="base" hangingPunct="1">
              <a:spcBef>
                <a:spcPct val="0"/>
              </a:spcBef>
              <a:spcAft>
                <a:spcPct val="0"/>
              </a:spcAft>
              <a:defRPr sz="3200" b="1">
                <a:solidFill>
                  <a:schemeClr val="tx1"/>
                </a:solidFill>
                <a:latin typeface="Arial" pitchFamily="34" charset="0"/>
              </a:defRPr>
            </a:lvl7pPr>
            <a:lvl8pPr marL="1371600" algn="l" rtl="0" eaLnBrk="1" fontAlgn="base" hangingPunct="1">
              <a:spcBef>
                <a:spcPct val="0"/>
              </a:spcBef>
              <a:spcAft>
                <a:spcPct val="0"/>
              </a:spcAft>
              <a:defRPr sz="3200" b="1">
                <a:solidFill>
                  <a:schemeClr val="tx1"/>
                </a:solidFill>
                <a:latin typeface="Arial" pitchFamily="34" charset="0"/>
              </a:defRPr>
            </a:lvl8pPr>
            <a:lvl9pPr marL="1828800" algn="l" rtl="0" eaLnBrk="1" fontAlgn="base" hangingPunct="1">
              <a:spcBef>
                <a:spcPct val="0"/>
              </a:spcBef>
              <a:spcAft>
                <a:spcPct val="0"/>
              </a:spcAft>
              <a:defRPr sz="3200" b="1">
                <a:solidFill>
                  <a:schemeClr val="tx1"/>
                </a:solidFill>
                <a:latin typeface="Arial" pitchFamily="34" charset="0"/>
              </a:defRPr>
            </a:lvl9pPr>
          </a:lstStyle>
          <a:p>
            <a:r>
              <a:rPr lang="en-US" sz="4300" dirty="0"/>
              <a:t>THANK YOU</a:t>
            </a:r>
          </a:p>
        </p:txBody>
      </p:sp>
      <p:grpSp>
        <p:nvGrpSpPr>
          <p:cNvPr id="9" name="Group 8">
            <a:extLst>
              <a:ext uri="{FF2B5EF4-FFF2-40B4-BE49-F238E27FC236}">
                <a16:creationId xmlns:a16="http://schemas.microsoft.com/office/drawing/2014/main" id="{8A9C4B95-F8DD-F489-92F2-16AD36C5DF42}"/>
              </a:ext>
            </a:extLst>
          </p:cNvPr>
          <p:cNvGrpSpPr/>
          <p:nvPr/>
        </p:nvGrpSpPr>
        <p:grpSpPr>
          <a:xfrm>
            <a:off x="2846180" y="4834452"/>
            <a:ext cx="6496464" cy="1001976"/>
            <a:chOff x="1502340" y="5021521"/>
            <a:chExt cx="6116072" cy="943306"/>
          </a:xfrm>
        </p:grpSpPr>
        <p:sp>
          <p:nvSpPr>
            <p:cNvPr id="40" name="object 8">
              <a:extLst>
                <a:ext uri="{FF2B5EF4-FFF2-40B4-BE49-F238E27FC236}">
                  <a16:creationId xmlns:a16="http://schemas.microsoft.com/office/drawing/2014/main" id="{D9744410-A2C2-0D25-D892-F239B4A471AF}"/>
                </a:ext>
              </a:extLst>
            </p:cNvPr>
            <p:cNvSpPr txBox="1"/>
            <p:nvPr/>
          </p:nvSpPr>
          <p:spPr>
            <a:xfrm>
              <a:off x="1502340" y="5021522"/>
              <a:ext cx="2687072" cy="943305"/>
            </a:xfrm>
            <a:prstGeom prst="rect">
              <a:avLst/>
            </a:prstGeom>
          </p:spPr>
          <p:txBody>
            <a:bodyPr vert="horz" wrap="square" lIns="0" tIns="16925" rIns="0" bIns="0" rtlCol="0">
              <a:spAutoFit/>
            </a:bodyPr>
            <a:lstStyle/>
            <a:p>
              <a:pPr marL="16924">
                <a:spcBef>
                  <a:spcPts val="133"/>
                </a:spcBef>
              </a:pPr>
              <a:r>
                <a:rPr lang="en-US" sz="1600" b="1" spc="-7" dirty="0">
                  <a:solidFill>
                    <a:srgbClr val="0D0D0D"/>
                  </a:solidFill>
                  <a:latin typeface="Arial"/>
                  <a:cs typeface="Calibri"/>
                </a:rPr>
                <a:t>Michael Watt</a:t>
              </a:r>
              <a:endParaRPr lang="en-US" sz="1600" dirty="0">
                <a:solidFill>
                  <a:prstClr val="black"/>
                </a:solidFill>
                <a:latin typeface="Arial"/>
                <a:cs typeface="Calibri"/>
              </a:endParaRPr>
            </a:p>
            <a:p>
              <a:pPr marL="16924">
                <a:spcBef>
                  <a:spcPts val="7"/>
                </a:spcBef>
              </a:pPr>
              <a:r>
                <a:rPr lang="en-US" sz="1600" spc="-7" dirty="0">
                  <a:solidFill>
                    <a:srgbClr val="0D0D0D"/>
                  </a:solidFill>
                  <a:latin typeface="Arial"/>
                  <a:cs typeface="Calibri"/>
                </a:rPr>
                <a:t>Partner</a:t>
              </a:r>
            </a:p>
            <a:p>
              <a:pPr marL="16924">
                <a:spcBef>
                  <a:spcPts val="7"/>
                </a:spcBef>
              </a:pPr>
              <a:r>
                <a:rPr sz="1600" b="1" spc="-7" dirty="0">
                  <a:solidFill>
                    <a:srgbClr val="64C9D6"/>
                  </a:solidFill>
                  <a:latin typeface="Arial"/>
                  <a:cs typeface="Calibri"/>
                </a:rPr>
                <a:t>T:</a:t>
              </a:r>
              <a:r>
                <a:rPr lang="en-CA" sz="1600" b="1" spc="-7" dirty="0">
                  <a:solidFill>
                    <a:srgbClr val="64C9D6"/>
                  </a:solidFill>
                  <a:latin typeface="Arial"/>
                  <a:cs typeface="Calibri"/>
                </a:rPr>
                <a:t> </a:t>
              </a:r>
              <a:r>
                <a:rPr lang="en-US" sz="1600" b="1" spc="-7" dirty="0">
                  <a:solidFill>
                    <a:srgbClr val="444444"/>
                  </a:solidFill>
                  <a:latin typeface="Arial"/>
                  <a:cs typeface="Calibri"/>
                </a:rPr>
                <a:t>604 484 1733</a:t>
              </a:r>
              <a:endParaRPr lang="en-US" sz="1600" dirty="0">
                <a:solidFill>
                  <a:srgbClr val="444444"/>
                </a:solidFill>
                <a:latin typeface="Arial"/>
              </a:endParaRPr>
            </a:p>
            <a:p>
              <a:pPr marL="16924">
                <a:spcBef>
                  <a:spcPts val="7"/>
                </a:spcBef>
              </a:pPr>
              <a:r>
                <a:rPr lang="en-US" sz="1600" b="1" dirty="0">
                  <a:solidFill>
                    <a:srgbClr val="444444"/>
                  </a:solidFill>
                  <a:latin typeface="Arial"/>
                  <a:cs typeface="Calibri"/>
                </a:rPr>
                <a:t>mwatt@ahbl.ca</a:t>
              </a:r>
              <a:endParaRPr lang="en-US" sz="1600" b="1" dirty="0">
                <a:solidFill>
                  <a:prstClr val="black"/>
                </a:solidFill>
                <a:latin typeface="Arial"/>
                <a:cs typeface="Calibri"/>
              </a:endParaRPr>
            </a:p>
          </p:txBody>
        </p:sp>
        <p:sp>
          <p:nvSpPr>
            <p:cNvPr id="39" name="object 8">
              <a:extLst>
                <a:ext uri="{FF2B5EF4-FFF2-40B4-BE49-F238E27FC236}">
                  <a16:creationId xmlns:a16="http://schemas.microsoft.com/office/drawing/2014/main" id="{B79D893B-ABAF-9821-DAA1-BFA9BAF23326}"/>
                </a:ext>
              </a:extLst>
            </p:cNvPr>
            <p:cNvSpPr txBox="1"/>
            <p:nvPr/>
          </p:nvSpPr>
          <p:spPr>
            <a:xfrm>
              <a:off x="4931340" y="5021521"/>
              <a:ext cx="2687072" cy="943305"/>
            </a:xfrm>
            <a:prstGeom prst="rect">
              <a:avLst/>
            </a:prstGeom>
          </p:spPr>
          <p:txBody>
            <a:bodyPr vert="horz" wrap="square" lIns="0" tIns="16925" rIns="0" bIns="0" rtlCol="0">
              <a:spAutoFit/>
            </a:bodyPr>
            <a:lstStyle/>
            <a:p>
              <a:pPr marL="474124" lvl="1">
                <a:spcBef>
                  <a:spcPts val="133"/>
                </a:spcBef>
              </a:pPr>
              <a:r>
                <a:rPr lang="en-US" sz="1600" b="1" spc="-7" dirty="0">
                  <a:solidFill>
                    <a:srgbClr val="0D0D0D"/>
                  </a:solidFill>
                  <a:latin typeface="Arial"/>
                  <a:cs typeface="Calibri"/>
                </a:rPr>
                <a:t>Matthew Desmarais</a:t>
              </a:r>
              <a:endParaRPr lang="en-US" sz="1600" dirty="0">
                <a:solidFill>
                  <a:prstClr val="black"/>
                </a:solidFill>
                <a:latin typeface="Arial"/>
                <a:cs typeface="Calibri"/>
              </a:endParaRPr>
            </a:p>
            <a:p>
              <a:pPr marL="474124" lvl="1">
                <a:spcBef>
                  <a:spcPts val="7"/>
                </a:spcBef>
              </a:pPr>
              <a:r>
                <a:rPr lang="en-US" sz="1600" spc="-7" dirty="0">
                  <a:solidFill>
                    <a:srgbClr val="0D0D0D"/>
                  </a:solidFill>
                  <a:latin typeface="Arial"/>
                  <a:cs typeface="Calibri"/>
                </a:rPr>
                <a:t>Associate</a:t>
              </a:r>
            </a:p>
            <a:p>
              <a:pPr marL="474124" lvl="1">
                <a:spcBef>
                  <a:spcPts val="7"/>
                </a:spcBef>
              </a:pPr>
              <a:r>
                <a:rPr lang="en-US" sz="1600" b="1" spc="-7" dirty="0">
                  <a:solidFill>
                    <a:srgbClr val="64C9D6"/>
                  </a:solidFill>
                  <a:latin typeface="Arial"/>
                  <a:cs typeface="Calibri"/>
                </a:rPr>
                <a:t>T: </a:t>
              </a:r>
              <a:r>
                <a:rPr lang="en-US" sz="1600" b="1" spc="-7" dirty="0">
                  <a:solidFill>
                    <a:srgbClr val="444444"/>
                  </a:solidFill>
                  <a:latin typeface="Arial"/>
                  <a:cs typeface="Calibri"/>
                </a:rPr>
                <a:t>604 484 1767</a:t>
              </a:r>
              <a:endParaRPr lang="en-US" sz="1600" dirty="0">
                <a:solidFill>
                  <a:srgbClr val="444444"/>
                </a:solidFill>
                <a:latin typeface="Arial"/>
              </a:endParaRPr>
            </a:p>
            <a:p>
              <a:pPr marL="474124" lvl="1">
                <a:spcBef>
                  <a:spcPts val="7"/>
                </a:spcBef>
              </a:pPr>
              <a:r>
                <a:rPr lang="en-US" sz="1600" b="1" dirty="0">
                  <a:solidFill>
                    <a:srgbClr val="444444"/>
                  </a:solidFill>
                  <a:latin typeface="Arial"/>
                  <a:cs typeface="Calibri"/>
                </a:rPr>
                <a:t>mdesmarais@ahbl.ca</a:t>
              </a:r>
              <a:endParaRPr lang="en-US" sz="1600" b="1" dirty="0">
                <a:solidFill>
                  <a:prstClr val="black"/>
                </a:solidFill>
                <a:latin typeface="Arial"/>
                <a:cs typeface="Calibri"/>
              </a:endParaRPr>
            </a:p>
          </p:txBody>
        </p:sp>
      </p:grpSp>
      <p:sp>
        <p:nvSpPr>
          <p:cNvPr id="42" name="Title 3">
            <a:extLst>
              <a:ext uri="{FF2B5EF4-FFF2-40B4-BE49-F238E27FC236}">
                <a16:creationId xmlns:a16="http://schemas.microsoft.com/office/drawing/2014/main" id="{91D7CAA3-8892-806F-6018-EF449402D97B}"/>
              </a:ext>
            </a:extLst>
          </p:cNvPr>
          <p:cNvSpPr>
            <a:spLocks noGrp="1"/>
          </p:cNvSpPr>
          <p:nvPr>
            <p:ph type="title"/>
          </p:nvPr>
        </p:nvSpPr>
        <p:spPr>
          <a:xfrm>
            <a:off x="609601" y="1522560"/>
            <a:ext cx="2360613" cy="411162"/>
          </a:xfrm>
        </p:spPr>
        <p:txBody>
          <a:bodyPr>
            <a:normAutofit fontScale="90000"/>
          </a:bodyPr>
          <a:lstStyle/>
          <a:p>
            <a:r>
              <a:rPr lang="en-US" altLang="en-US" dirty="0"/>
              <a:t>Contact</a:t>
            </a:r>
          </a:p>
        </p:txBody>
      </p:sp>
      <p:pic>
        <p:nvPicPr>
          <p:cNvPr id="5" name="Picture 4" descr="A person in a suit and tie&#10;&#10;Description automatically generated">
            <a:extLst>
              <a:ext uri="{FF2B5EF4-FFF2-40B4-BE49-F238E27FC236}">
                <a16:creationId xmlns:a16="http://schemas.microsoft.com/office/drawing/2014/main" id="{CDC95ED9-8D61-864F-C3E4-F0CAAB6D04D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631" b="15472"/>
          <a:stretch/>
        </p:blipFill>
        <p:spPr>
          <a:xfrm>
            <a:off x="6716713" y="2111597"/>
            <a:ext cx="2463566" cy="2460404"/>
          </a:xfrm>
          <a:prstGeom prst="ellipse">
            <a:avLst/>
          </a:prstGeom>
        </p:spPr>
      </p:pic>
      <p:pic>
        <p:nvPicPr>
          <p:cNvPr id="6" name="Picture 5" descr="A person in a suit and tie&#10;&#10;Description automatically generated">
            <a:extLst>
              <a:ext uri="{FF2B5EF4-FFF2-40B4-BE49-F238E27FC236}">
                <a16:creationId xmlns:a16="http://schemas.microsoft.com/office/drawing/2014/main" id="{6AD702CC-4280-2450-C420-18F0CC3D1FE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6618"/>
          <a:stretch/>
        </p:blipFill>
        <p:spPr>
          <a:xfrm>
            <a:off x="2438401" y="2111597"/>
            <a:ext cx="2360612" cy="2460404"/>
          </a:xfrm>
          <a:prstGeom prst="ellipse">
            <a:avLst/>
          </a:prstGeom>
        </p:spPr>
      </p:pic>
    </p:spTree>
    <p:extLst>
      <p:ext uri="{BB962C8B-B14F-4D97-AF65-F5344CB8AC3E}">
        <p14:creationId xmlns:p14="http://schemas.microsoft.com/office/powerpoint/2010/main" val="26950973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17B4E9-47F6-9695-76DB-6781DCCB37DD}"/>
              </a:ext>
            </a:extLst>
          </p:cNvPr>
          <p:cNvSpPr>
            <a:spLocks noGrp="1"/>
          </p:cNvSpPr>
          <p:nvPr>
            <p:ph type="dt" sz="half" idx="10"/>
          </p:nvPr>
        </p:nvSpPr>
        <p:spPr/>
        <p:txBody>
          <a:bodyPr/>
          <a:lstStyle/>
          <a:p>
            <a:pPr>
              <a:defRPr/>
            </a:pPr>
            <a:fld id="{02D3B045-929B-4235-9D2B-23FF157D6D52}" type="datetime1">
              <a:rPr lang="en-US" smtClean="0"/>
              <a:t>10/18/2023</a:t>
            </a:fld>
            <a:endParaRPr lang="en-US"/>
          </a:p>
        </p:txBody>
      </p:sp>
      <p:sp>
        <p:nvSpPr>
          <p:cNvPr id="3" name="Slide Number Placeholder 2">
            <a:extLst>
              <a:ext uri="{FF2B5EF4-FFF2-40B4-BE49-F238E27FC236}">
                <a16:creationId xmlns:a16="http://schemas.microsoft.com/office/drawing/2014/main" id="{B11FCDE6-FC83-4E8D-F660-84FAC81AD0CF}"/>
              </a:ext>
            </a:extLst>
          </p:cNvPr>
          <p:cNvSpPr>
            <a:spLocks noGrp="1"/>
          </p:cNvSpPr>
          <p:nvPr>
            <p:ph type="sldNum" sz="quarter" idx="12"/>
          </p:nvPr>
        </p:nvSpPr>
        <p:spPr/>
        <p:txBody>
          <a:bodyPr/>
          <a:lstStyle/>
          <a:p>
            <a:pPr>
              <a:defRPr/>
            </a:pPr>
            <a:fld id="{68DB4C8E-361D-4723-BD66-536EC6CF0C32}" type="slidenum">
              <a:rPr lang="en-US" smtClean="0"/>
              <a:pPr>
                <a:defRPr/>
              </a:pPr>
              <a:t>39</a:t>
            </a:fld>
            <a:endParaRPr lang="en-US"/>
          </a:p>
        </p:txBody>
      </p:sp>
    </p:spTree>
    <p:extLst>
      <p:ext uri="{BB962C8B-B14F-4D97-AF65-F5344CB8AC3E}">
        <p14:creationId xmlns:p14="http://schemas.microsoft.com/office/powerpoint/2010/main" val="1833552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7B522A9-8C0E-43BB-A5BF-67AA9FAE91BC}"/>
              </a:ext>
            </a:extLst>
          </p:cNvPr>
          <p:cNvSpPr>
            <a:spLocks noGrp="1"/>
          </p:cNvSpPr>
          <p:nvPr>
            <p:ph type="title"/>
          </p:nvPr>
        </p:nvSpPr>
        <p:spPr>
          <a:xfrm>
            <a:off x="611030" y="275460"/>
            <a:ext cx="10966768" cy="1142702"/>
          </a:xfrm>
        </p:spPr>
        <p:txBody>
          <a:bodyPr>
            <a:normAutofit/>
          </a:bodyPr>
          <a:lstStyle/>
          <a:p>
            <a:r>
              <a:rPr lang="en-CA" sz="3600" dirty="0"/>
              <a:t>Legislative and Case Updates</a:t>
            </a:r>
            <a:endParaRPr lang="en-US" sz="3600" dirty="0"/>
          </a:p>
        </p:txBody>
      </p:sp>
      <p:sp>
        <p:nvSpPr>
          <p:cNvPr id="16" name="Content Placeholder 3">
            <a:extLst>
              <a:ext uri="{FF2B5EF4-FFF2-40B4-BE49-F238E27FC236}">
                <a16:creationId xmlns:a16="http://schemas.microsoft.com/office/drawing/2014/main" id="{6437C442-962A-D70D-DB3D-942814219469}"/>
              </a:ext>
            </a:extLst>
          </p:cNvPr>
          <p:cNvSpPr>
            <a:spLocks noGrp="1"/>
          </p:cNvSpPr>
          <p:nvPr>
            <p:ph sz="half" idx="2"/>
          </p:nvPr>
        </p:nvSpPr>
        <p:spPr>
          <a:xfrm>
            <a:off x="638274" y="1799956"/>
            <a:ext cx="11171138" cy="4677044"/>
          </a:xfrm>
        </p:spPr>
        <p:txBody>
          <a:bodyPr>
            <a:normAutofit fontScale="92500" lnSpcReduction="10000"/>
          </a:bodyPr>
          <a:lstStyle/>
          <a:p>
            <a:pPr marL="0" marR="0" indent="0">
              <a:spcBef>
                <a:spcPts val="0"/>
              </a:spcBef>
              <a:spcAft>
                <a:spcPts val="0"/>
              </a:spcAft>
              <a:buNone/>
            </a:pPr>
            <a:r>
              <a:rPr lang="en-US" sz="2400" b="1" dirty="0">
                <a:effectLst/>
                <a:ea typeface="Calibri" panose="020F0502020204030204" pitchFamily="34" charset="0"/>
              </a:rPr>
              <a:t>Income Tax Act Amendment</a:t>
            </a:r>
          </a:p>
          <a:p>
            <a:pPr marL="571500" lvl="1" indent="-457200">
              <a:spcBef>
                <a:spcPts val="0"/>
              </a:spcBef>
              <a:spcAft>
                <a:spcPts val="0"/>
              </a:spcAft>
              <a:buFont typeface="Arial" panose="020B0604020202020204" pitchFamily="34" charset="0"/>
              <a:buChar char="•"/>
            </a:pPr>
            <a:r>
              <a:rPr lang="en-US" sz="2400" dirty="0"/>
              <a:t>Anti-avoidance reporting</a:t>
            </a:r>
            <a:br>
              <a:rPr lang="en-US" sz="2400" dirty="0"/>
            </a:br>
            <a:endParaRPr lang="en-US" sz="2400" dirty="0"/>
          </a:p>
          <a:p>
            <a:pPr marL="0" marR="0" indent="0">
              <a:spcBef>
                <a:spcPts val="0"/>
              </a:spcBef>
              <a:spcAft>
                <a:spcPts val="0"/>
              </a:spcAft>
              <a:buNone/>
            </a:pPr>
            <a:r>
              <a:rPr lang="en-US" sz="2400" b="1" dirty="0">
                <a:ea typeface="Calibri" panose="020F0502020204030204" pitchFamily="34" charset="0"/>
              </a:rPr>
              <a:t>BC</a:t>
            </a:r>
          </a:p>
          <a:p>
            <a:pPr marL="457200" lvl="1" indent="-342900">
              <a:spcBef>
                <a:spcPts val="0"/>
              </a:spcBef>
              <a:spcAft>
                <a:spcPts val="0"/>
              </a:spcAft>
              <a:buFont typeface="Arial" panose="020B0604020202020204" pitchFamily="34" charset="0"/>
              <a:buChar char="•"/>
            </a:pPr>
            <a:r>
              <a:rPr lang="en-US" sz="2400" i="1" dirty="0">
                <a:effectLst/>
                <a:ea typeface="Calibri" panose="020F0502020204030204" pitchFamily="34" charset="0"/>
              </a:rPr>
              <a:t>Work</a:t>
            </a:r>
            <a:r>
              <a:rPr lang="en-US" sz="2400" i="1" dirty="0">
                <a:ea typeface="Calibri" panose="020F0502020204030204" pitchFamily="34" charset="0"/>
              </a:rPr>
              <a:t>ers Compensation Act</a:t>
            </a:r>
          </a:p>
          <a:p>
            <a:pPr marL="571500" lvl="2" indent="0">
              <a:spcBef>
                <a:spcPts val="0"/>
              </a:spcBef>
              <a:spcAft>
                <a:spcPts val="0"/>
              </a:spcAft>
              <a:buNone/>
            </a:pPr>
            <a:r>
              <a:rPr lang="en-US" sz="2400" dirty="0">
                <a:ea typeface="Calibri" panose="020F0502020204030204" pitchFamily="34" charset="0"/>
              </a:rPr>
              <a:t>- r</a:t>
            </a:r>
            <a:r>
              <a:rPr lang="en-US" sz="2400" dirty="0">
                <a:effectLst/>
                <a:ea typeface="Calibri" panose="020F0502020204030204" pitchFamily="34" charset="0"/>
              </a:rPr>
              <a:t>eturn to work requirements (see June 16, 2023 Blog Post)</a:t>
            </a:r>
            <a:endParaRPr lang="en-US" sz="2400" dirty="0">
              <a:ea typeface="Calibri" panose="020F0502020204030204" pitchFamily="34" charset="0"/>
            </a:endParaRPr>
          </a:p>
          <a:p>
            <a:pPr marL="457200" lvl="1" indent="-342900">
              <a:spcBef>
                <a:spcPts val="0"/>
              </a:spcBef>
              <a:spcAft>
                <a:spcPts val="0"/>
              </a:spcAft>
              <a:buFont typeface="Arial" panose="020B0604020202020204" pitchFamily="34" charset="0"/>
              <a:buChar char="•"/>
            </a:pPr>
            <a:r>
              <a:rPr lang="en-US" sz="2400" dirty="0">
                <a:effectLst/>
                <a:ea typeface="Calibri" panose="020F0502020204030204" pitchFamily="34" charset="0"/>
              </a:rPr>
              <a:t>National Truth and Reconciliation Day </a:t>
            </a:r>
          </a:p>
          <a:p>
            <a:pPr marL="571500" lvl="2" indent="0">
              <a:spcBef>
                <a:spcPts val="0"/>
              </a:spcBef>
              <a:spcAft>
                <a:spcPts val="0"/>
              </a:spcAft>
              <a:buNone/>
            </a:pPr>
            <a:r>
              <a:rPr lang="en-US" sz="2400" dirty="0">
                <a:ea typeface="Calibri" panose="020F0502020204030204" pitchFamily="34" charset="0"/>
              </a:rPr>
              <a:t>- when falling on day off</a:t>
            </a:r>
          </a:p>
          <a:p>
            <a:pPr marL="400050" lvl="1">
              <a:spcBef>
                <a:spcPts val="0"/>
              </a:spcBef>
              <a:spcAft>
                <a:spcPts val="0"/>
              </a:spcAft>
            </a:pPr>
            <a:endParaRPr lang="en-US" sz="2400" i="1" dirty="0">
              <a:ea typeface="Calibri" panose="020F0502020204030204" pitchFamily="34" charset="0"/>
            </a:endParaRPr>
          </a:p>
          <a:p>
            <a:pPr marL="0" marR="0" indent="0">
              <a:spcBef>
                <a:spcPts val="0"/>
              </a:spcBef>
              <a:spcAft>
                <a:spcPts val="0"/>
              </a:spcAft>
              <a:buNone/>
            </a:pPr>
            <a:r>
              <a:rPr lang="en-US" sz="2400" b="1" dirty="0">
                <a:ea typeface="Calibri" panose="020F0502020204030204" pitchFamily="34" charset="0"/>
              </a:rPr>
              <a:t>Federal</a:t>
            </a:r>
          </a:p>
          <a:p>
            <a:pPr marL="457200" lvl="1" indent="-342900">
              <a:spcBef>
                <a:spcPts val="0"/>
              </a:spcBef>
              <a:spcAft>
                <a:spcPts val="0"/>
              </a:spcAft>
              <a:buFont typeface="Arial" panose="020B0604020202020204" pitchFamily="34" charset="0"/>
              <a:buChar char="•"/>
            </a:pPr>
            <a:r>
              <a:rPr lang="en-US" sz="2400" i="1" dirty="0">
                <a:ea typeface="Calibri" panose="020F0502020204030204" pitchFamily="34" charset="0"/>
              </a:rPr>
              <a:t>Canada </a:t>
            </a:r>
            <a:r>
              <a:rPr lang="en-US" sz="2400" i="1" dirty="0" err="1">
                <a:ea typeface="Calibri" panose="020F0502020204030204" pitchFamily="34" charset="0"/>
              </a:rPr>
              <a:t>Labour</a:t>
            </a:r>
            <a:r>
              <a:rPr lang="en-US" sz="2400" i="1" dirty="0">
                <a:ea typeface="Calibri" panose="020F0502020204030204" pitchFamily="34" charset="0"/>
              </a:rPr>
              <a:t> Code</a:t>
            </a:r>
          </a:p>
          <a:p>
            <a:pPr marL="571500" lvl="2" indent="0">
              <a:spcBef>
                <a:spcPts val="0"/>
              </a:spcBef>
              <a:spcAft>
                <a:spcPts val="0"/>
              </a:spcAft>
              <a:buNone/>
            </a:pPr>
            <a:r>
              <a:rPr lang="en-US" sz="2400" dirty="0">
                <a:ea typeface="Calibri" panose="020F0502020204030204" pitchFamily="34" charset="0"/>
              </a:rPr>
              <a:t>- Part I – Prohibition on replacement workers</a:t>
            </a:r>
          </a:p>
          <a:p>
            <a:pPr marL="571500" lvl="2" indent="0">
              <a:spcBef>
                <a:spcPts val="0"/>
              </a:spcBef>
              <a:spcAft>
                <a:spcPts val="0"/>
              </a:spcAft>
              <a:buNone/>
            </a:pPr>
            <a:r>
              <a:rPr lang="en-US" sz="2400" dirty="0">
                <a:ea typeface="Calibri" panose="020F0502020204030204" pitchFamily="34" charset="0"/>
              </a:rPr>
              <a:t>- Part III – Hours of work</a:t>
            </a:r>
            <a:br>
              <a:rPr lang="en-US" sz="2400" dirty="0">
                <a:ea typeface="Calibri" panose="020F0502020204030204" pitchFamily="34" charset="0"/>
              </a:rPr>
            </a:br>
            <a:endParaRPr lang="en-US" sz="2400" b="1" dirty="0">
              <a:ea typeface="Calibri" panose="020F0502020204030204" pitchFamily="34" charset="0"/>
            </a:endParaRPr>
          </a:p>
          <a:p>
            <a:pPr marL="0" indent="0">
              <a:spcBef>
                <a:spcPts val="0"/>
              </a:spcBef>
              <a:spcAft>
                <a:spcPts val="0"/>
              </a:spcAft>
              <a:buNone/>
            </a:pPr>
            <a:r>
              <a:rPr lang="en-US" sz="2400" b="1" dirty="0">
                <a:ea typeface="Calibri" panose="020F0502020204030204" pitchFamily="34" charset="0"/>
              </a:rPr>
              <a:t>Tort of Harassment (</a:t>
            </a:r>
            <a:r>
              <a:rPr lang="en-US" sz="2400" b="1" i="1" dirty="0">
                <a:ea typeface="Calibri" panose="020F0502020204030204" pitchFamily="34" charset="0"/>
              </a:rPr>
              <a:t>Alberta Health Services v. Johnston</a:t>
            </a:r>
            <a:r>
              <a:rPr lang="en-US" sz="2400" b="1" dirty="0">
                <a:ea typeface="Calibri" panose="020F0502020204030204" pitchFamily="34" charset="0"/>
              </a:rPr>
              <a:t>)</a:t>
            </a:r>
          </a:p>
          <a:p>
            <a:pPr marL="114300" lvl="1" indent="0">
              <a:spcBef>
                <a:spcPts val="0"/>
              </a:spcBef>
              <a:spcAft>
                <a:spcPts val="0"/>
              </a:spcAft>
              <a:buNone/>
            </a:pPr>
            <a:endParaRPr lang="en-US" sz="2000" dirty="0">
              <a:ea typeface="Calibri" panose="020F0502020204030204" pitchFamily="34" charset="0"/>
            </a:endParaRPr>
          </a:p>
          <a:p>
            <a:pPr marL="800100" lvl="2">
              <a:spcBef>
                <a:spcPts val="0"/>
              </a:spcBef>
              <a:spcAft>
                <a:spcPts val="0"/>
              </a:spcAft>
            </a:pPr>
            <a:endParaRPr lang="en-US" sz="2400" dirty="0">
              <a:ea typeface="Calibri" panose="020F0502020204030204" pitchFamily="34" charset="0"/>
            </a:endParaRPr>
          </a:p>
          <a:p>
            <a:pPr marL="800100" lvl="2">
              <a:spcBef>
                <a:spcPts val="0"/>
              </a:spcBef>
              <a:spcAft>
                <a:spcPts val="0"/>
              </a:spcAft>
            </a:pPr>
            <a:endParaRPr lang="en-US" sz="2400" dirty="0">
              <a:effectLst/>
              <a:ea typeface="Calibri" panose="020F0502020204030204" pitchFamily="34" charset="0"/>
            </a:endParaRPr>
          </a:p>
          <a:p>
            <a:pPr marL="571500" lvl="2" indent="0">
              <a:spcBef>
                <a:spcPts val="0"/>
              </a:spcBef>
              <a:spcAft>
                <a:spcPts val="0"/>
              </a:spcAft>
              <a:buNone/>
            </a:pPr>
            <a:endParaRPr lang="en-US" sz="2400" dirty="0">
              <a:effectLst/>
              <a:ea typeface="Calibri" panose="020F0502020204030204" pitchFamily="34" charset="0"/>
            </a:endParaRPr>
          </a:p>
          <a:p>
            <a:endParaRPr lang="en-US" sz="2399" dirty="0"/>
          </a:p>
        </p:txBody>
      </p:sp>
    </p:spTree>
    <p:extLst>
      <p:ext uri="{BB962C8B-B14F-4D97-AF65-F5344CB8AC3E}">
        <p14:creationId xmlns:p14="http://schemas.microsoft.com/office/powerpoint/2010/main" val="35748462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8967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5B53F-1AEE-44E7-8649-D9C462EB6A81}"/>
              </a:ext>
            </a:extLst>
          </p:cNvPr>
          <p:cNvSpPr>
            <a:spLocks noGrp="1"/>
          </p:cNvSpPr>
          <p:nvPr>
            <p:ph type="title"/>
          </p:nvPr>
        </p:nvSpPr>
        <p:spPr>
          <a:xfrm>
            <a:off x="914161" y="4267200"/>
            <a:ext cx="10665064" cy="1371600"/>
          </a:xfrm>
        </p:spPr>
        <p:txBody>
          <a:bodyPr/>
          <a:lstStyle/>
          <a:p>
            <a:pPr marL="215900" marR="0" lvl="0" indent="0" algn="l" defTabSz="914400" rtl="0" eaLnBrk="1" fontAlgn="auto" latinLnBrk="0" hangingPunct="1">
              <a:lnSpc>
                <a:spcPct val="100000"/>
              </a:lnSpc>
              <a:spcBef>
                <a:spcPts val="725"/>
              </a:spcBef>
              <a:spcAft>
                <a:spcPts val="0"/>
              </a:spcAft>
              <a:buClrTx/>
              <a:buSzTx/>
              <a:buFontTx/>
              <a:buNone/>
              <a:tabLst/>
              <a:defRPr/>
            </a:pPr>
            <a:r>
              <a:rPr lang="en-US" sz="4300" i="0" dirty="0">
                <a:solidFill>
                  <a:srgbClr val="000000"/>
                </a:solidFill>
                <a:effectLst/>
                <a:latin typeface="Arial" panose="020B0604020202020204" pitchFamily="34" charset="0"/>
              </a:rPr>
              <a:t>STATUTORY OBLIGATIONS: A REVIEW</a:t>
            </a:r>
          </a:p>
        </p:txBody>
      </p:sp>
      <p:sp>
        <p:nvSpPr>
          <p:cNvPr id="7" name="Slide Number Placeholder 6">
            <a:extLst>
              <a:ext uri="{FF2B5EF4-FFF2-40B4-BE49-F238E27FC236}">
                <a16:creationId xmlns:a16="http://schemas.microsoft.com/office/drawing/2014/main" id="{E89ED298-1709-D6C7-13F5-5459C201DFCD}"/>
              </a:ext>
            </a:extLst>
          </p:cNvPr>
          <p:cNvSpPr>
            <a:spLocks noGrp="1"/>
          </p:cNvSpPr>
          <p:nvPr>
            <p:ph type="sldNum" sz="quarter" idx="12"/>
          </p:nvPr>
        </p:nvSpPr>
        <p:spPr/>
        <p:txBody>
          <a:bodyPr/>
          <a:lstStyle/>
          <a:p>
            <a:pPr>
              <a:defRPr/>
            </a:pPr>
            <a:endParaRPr lang="en-US" dirty="0"/>
          </a:p>
        </p:txBody>
      </p:sp>
    </p:spTree>
    <p:extLst>
      <p:ext uri="{BB962C8B-B14F-4D97-AF65-F5344CB8AC3E}">
        <p14:creationId xmlns:p14="http://schemas.microsoft.com/office/powerpoint/2010/main" val="1668500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EDFFE-E02F-4ED9-ACBE-536ECC1324EA}"/>
              </a:ext>
            </a:extLst>
          </p:cNvPr>
          <p:cNvSpPr>
            <a:spLocks noGrp="1"/>
          </p:cNvSpPr>
          <p:nvPr>
            <p:ph type="title"/>
          </p:nvPr>
        </p:nvSpPr>
        <p:spPr/>
        <p:txBody>
          <a:bodyPr/>
          <a:lstStyle/>
          <a:p>
            <a:r>
              <a:rPr lang="en-CA" sz="3600" dirty="0"/>
              <a:t>Workers Compensation – General Review</a:t>
            </a:r>
            <a:endParaRPr lang="en-US" sz="3600" dirty="0"/>
          </a:p>
        </p:txBody>
      </p:sp>
      <p:sp>
        <p:nvSpPr>
          <p:cNvPr id="3" name="Content Placeholder 2">
            <a:extLst>
              <a:ext uri="{FF2B5EF4-FFF2-40B4-BE49-F238E27FC236}">
                <a16:creationId xmlns:a16="http://schemas.microsoft.com/office/drawing/2014/main" id="{94DB0E55-3EC2-4D44-989E-30FE1DB59E19}"/>
              </a:ext>
            </a:extLst>
          </p:cNvPr>
          <p:cNvSpPr>
            <a:spLocks noGrp="1"/>
          </p:cNvSpPr>
          <p:nvPr>
            <p:ph idx="1"/>
          </p:nvPr>
        </p:nvSpPr>
        <p:spPr>
          <a:xfrm>
            <a:off x="630666" y="1616076"/>
            <a:ext cx="10969625" cy="4830323"/>
          </a:xfrm>
        </p:spPr>
        <p:txBody>
          <a:bodyPr>
            <a:normAutofit/>
          </a:bodyPr>
          <a:lstStyle/>
          <a:p>
            <a:pPr>
              <a:spcBef>
                <a:spcPts val="0"/>
              </a:spcBef>
              <a:spcAft>
                <a:spcPts val="0"/>
              </a:spcAft>
            </a:pPr>
            <a:r>
              <a:rPr lang="en-US" sz="2200" dirty="0">
                <a:effectLst/>
                <a:ea typeface="Calibri" panose="020F0502020204030204" pitchFamily="34" charset="0"/>
              </a:rPr>
              <a:t>Registration, classification and rates</a:t>
            </a:r>
          </a:p>
          <a:p>
            <a:pPr marL="0" marR="0">
              <a:spcBef>
                <a:spcPts val="0"/>
              </a:spcBef>
              <a:spcAft>
                <a:spcPts val="0"/>
              </a:spcAft>
            </a:pPr>
            <a:r>
              <a:rPr lang="en-US" sz="2200" dirty="0">
                <a:ea typeface="Calibri" panose="020F0502020204030204" pitchFamily="34" charset="0"/>
              </a:rPr>
              <a:t>Safety Compliance</a:t>
            </a:r>
          </a:p>
          <a:p>
            <a:r>
              <a:rPr lang="en-US" sz="2200" dirty="0"/>
              <a:t>Who is the employer? </a:t>
            </a:r>
          </a:p>
          <a:p>
            <a:pPr lvl="1">
              <a:buFont typeface="Arial" panose="020B0604020202020204" pitchFamily="34" charset="0"/>
              <a:buChar char="•"/>
            </a:pPr>
            <a:r>
              <a:rPr lang="en-US" sz="2200" dirty="0">
                <a:effectLst/>
                <a:ea typeface="Calibri" panose="020F0502020204030204" pitchFamily="34" charset="0"/>
              </a:rPr>
              <a:t>Petro-Canada decision – ‘present at the workplace at which ER’s work is being carried out’ (s.21)</a:t>
            </a:r>
          </a:p>
          <a:p>
            <a:pPr marL="0" marR="0" indent="0">
              <a:spcBef>
                <a:spcPts val="0"/>
              </a:spcBef>
              <a:spcAft>
                <a:spcPts val="0"/>
              </a:spcAft>
              <a:buNone/>
            </a:pPr>
            <a:endParaRPr lang="en-US" dirty="0">
              <a:effectLst/>
              <a:ea typeface="Calibri" panose="020F0502020204030204" pitchFamily="34" charset="0"/>
            </a:endParaRPr>
          </a:p>
          <a:p>
            <a:pPr marL="571500" lvl="2" indent="0">
              <a:spcBef>
                <a:spcPts val="0"/>
              </a:spcBef>
              <a:spcAft>
                <a:spcPts val="0"/>
              </a:spcAft>
              <a:buNone/>
            </a:pPr>
            <a:endParaRPr lang="en-US" dirty="0">
              <a:effectLst/>
              <a:ea typeface="Calibri" panose="020F0502020204030204" pitchFamily="34" charset="0"/>
            </a:endParaRPr>
          </a:p>
          <a:p>
            <a:pPr marL="0" indent="0">
              <a:buNone/>
            </a:pPr>
            <a:endParaRPr lang="en-US" sz="2799" dirty="0"/>
          </a:p>
        </p:txBody>
      </p:sp>
      <p:sp>
        <p:nvSpPr>
          <p:cNvPr id="6" name="Oval 5">
            <a:extLst>
              <a:ext uri="{FF2B5EF4-FFF2-40B4-BE49-F238E27FC236}">
                <a16:creationId xmlns:a16="http://schemas.microsoft.com/office/drawing/2014/main" id="{A3AB0A89-8794-A075-EB96-9FCE74E0DE79}"/>
              </a:ext>
            </a:extLst>
          </p:cNvPr>
          <p:cNvSpPr/>
          <p:nvPr/>
        </p:nvSpPr>
        <p:spPr>
          <a:xfrm>
            <a:off x="9314292" y="4160399"/>
            <a:ext cx="2438399" cy="2286000"/>
          </a:xfrm>
          <a:prstGeom prst="ellipse">
            <a:avLst/>
          </a:prstGeom>
          <a:solidFill>
            <a:srgbClr val="E1E1E1"/>
          </a:solidFill>
          <a:ln w="3810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pic>
        <p:nvPicPr>
          <p:cNvPr id="5" name="Graphic 4" descr="Construction worker male with solid fill">
            <a:extLst>
              <a:ext uri="{FF2B5EF4-FFF2-40B4-BE49-F238E27FC236}">
                <a16:creationId xmlns:a16="http://schemas.microsoft.com/office/drawing/2014/main" id="{71BA489E-7B07-96BD-0037-070B8D89C4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64909" y="4434817"/>
            <a:ext cx="1737163" cy="1737163"/>
          </a:xfrm>
          <a:prstGeom prst="rect">
            <a:avLst/>
          </a:prstGeom>
        </p:spPr>
      </p:pic>
    </p:spTree>
    <p:extLst>
      <p:ext uri="{BB962C8B-B14F-4D97-AF65-F5344CB8AC3E}">
        <p14:creationId xmlns:p14="http://schemas.microsoft.com/office/powerpoint/2010/main" val="4062004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EDFFE-E02F-4ED9-ACBE-536ECC1324EA}"/>
              </a:ext>
            </a:extLst>
          </p:cNvPr>
          <p:cNvSpPr>
            <a:spLocks noGrp="1"/>
          </p:cNvSpPr>
          <p:nvPr>
            <p:ph type="title"/>
          </p:nvPr>
        </p:nvSpPr>
        <p:spPr/>
        <p:txBody>
          <a:bodyPr/>
          <a:lstStyle/>
          <a:p>
            <a:r>
              <a:rPr lang="en-CA" sz="3600" dirty="0"/>
              <a:t>Workers Compensation – General Review</a:t>
            </a:r>
            <a:endParaRPr lang="en-US" sz="3600" dirty="0"/>
          </a:p>
        </p:txBody>
      </p:sp>
      <p:sp>
        <p:nvSpPr>
          <p:cNvPr id="3" name="Content Placeholder 2">
            <a:extLst>
              <a:ext uri="{FF2B5EF4-FFF2-40B4-BE49-F238E27FC236}">
                <a16:creationId xmlns:a16="http://schemas.microsoft.com/office/drawing/2014/main" id="{94DB0E55-3EC2-4D44-989E-30FE1DB59E19}"/>
              </a:ext>
            </a:extLst>
          </p:cNvPr>
          <p:cNvSpPr>
            <a:spLocks noGrp="1"/>
          </p:cNvSpPr>
          <p:nvPr>
            <p:ph idx="1"/>
          </p:nvPr>
        </p:nvSpPr>
        <p:spPr>
          <a:xfrm>
            <a:off x="630666" y="1616076"/>
            <a:ext cx="10969625" cy="4830323"/>
          </a:xfrm>
        </p:spPr>
        <p:txBody>
          <a:bodyPr>
            <a:normAutofit/>
          </a:bodyPr>
          <a:lstStyle/>
          <a:p>
            <a:pPr marL="0" marR="0">
              <a:spcBef>
                <a:spcPts val="0"/>
              </a:spcBef>
              <a:spcAft>
                <a:spcPts val="0"/>
              </a:spcAft>
            </a:pPr>
            <a:r>
              <a:rPr lang="en-US" sz="2200" dirty="0">
                <a:ea typeface="Calibri" panose="020F0502020204030204" pitchFamily="34" charset="0"/>
              </a:rPr>
              <a:t>Obligations of: </a:t>
            </a:r>
          </a:p>
          <a:p>
            <a:pPr marL="800100" lvl="2">
              <a:spcBef>
                <a:spcPts val="0"/>
              </a:spcBef>
              <a:spcAft>
                <a:spcPts val="0"/>
              </a:spcAft>
            </a:pPr>
            <a:r>
              <a:rPr lang="en-US" sz="2200" dirty="0">
                <a:ea typeface="Calibri" panose="020F0502020204030204" pitchFamily="34" charset="0"/>
              </a:rPr>
              <a:t>Workers;</a:t>
            </a:r>
          </a:p>
          <a:p>
            <a:pPr marL="800100" lvl="2">
              <a:spcBef>
                <a:spcPts val="0"/>
              </a:spcBef>
              <a:spcAft>
                <a:spcPts val="0"/>
              </a:spcAft>
            </a:pPr>
            <a:r>
              <a:rPr lang="en-US" sz="2200" dirty="0">
                <a:ea typeface="Calibri" panose="020F0502020204030204" pitchFamily="34" charset="0"/>
              </a:rPr>
              <a:t>Supervisors;</a:t>
            </a:r>
          </a:p>
          <a:p>
            <a:pPr marL="800100" lvl="2">
              <a:spcBef>
                <a:spcPts val="0"/>
              </a:spcBef>
              <a:spcAft>
                <a:spcPts val="0"/>
              </a:spcAft>
            </a:pPr>
            <a:r>
              <a:rPr lang="en-US" sz="2200" dirty="0">
                <a:ea typeface="Calibri" panose="020F0502020204030204" pitchFamily="34" charset="0"/>
              </a:rPr>
              <a:t>Owners;</a:t>
            </a:r>
          </a:p>
          <a:p>
            <a:pPr marL="800100" lvl="2">
              <a:spcBef>
                <a:spcPts val="0"/>
              </a:spcBef>
              <a:spcAft>
                <a:spcPts val="0"/>
              </a:spcAft>
            </a:pPr>
            <a:r>
              <a:rPr lang="en-US" sz="2200" dirty="0">
                <a:ea typeface="Calibri" panose="020F0502020204030204" pitchFamily="34" charset="0"/>
              </a:rPr>
              <a:t>Suppliers;</a:t>
            </a:r>
          </a:p>
          <a:p>
            <a:pPr marL="800100" lvl="2">
              <a:spcBef>
                <a:spcPts val="0"/>
              </a:spcBef>
              <a:spcAft>
                <a:spcPts val="0"/>
              </a:spcAft>
            </a:pPr>
            <a:r>
              <a:rPr lang="en-US" sz="2200" dirty="0">
                <a:ea typeface="Calibri" panose="020F0502020204030204" pitchFamily="34" charset="0"/>
              </a:rPr>
              <a:t>Directors; and</a:t>
            </a:r>
          </a:p>
          <a:p>
            <a:pPr marL="800100" lvl="2">
              <a:spcBef>
                <a:spcPts val="0"/>
              </a:spcBef>
              <a:spcAft>
                <a:spcPts val="0"/>
              </a:spcAft>
            </a:pPr>
            <a:r>
              <a:rPr lang="en-US" sz="2200" dirty="0">
                <a:ea typeface="Calibri" panose="020F0502020204030204" pitchFamily="34" charset="0"/>
              </a:rPr>
              <a:t>Officers</a:t>
            </a:r>
          </a:p>
          <a:p>
            <a:pPr marL="0" marR="0" indent="0">
              <a:spcBef>
                <a:spcPts val="0"/>
              </a:spcBef>
              <a:spcAft>
                <a:spcPts val="0"/>
              </a:spcAft>
              <a:buNone/>
            </a:pPr>
            <a:endParaRPr lang="en-US" dirty="0">
              <a:effectLst/>
              <a:ea typeface="Calibri" panose="020F0502020204030204" pitchFamily="34" charset="0"/>
            </a:endParaRPr>
          </a:p>
          <a:p>
            <a:pPr marL="571500" lvl="2" indent="0">
              <a:spcBef>
                <a:spcPts val="0"/>
              </a:spcBef>
              <a:spcAft>
                <a:spcPts val="0"/>
              </a:spcAft>
              <a:buNone/>
            </a:pPr>
            <a:endParaRPr lang="en-US" dirty="0">
              <a:effectLst/>
              <a:ea typeface="Calibri" panose="020F0502020204030204" pitchFamily="34" charset="0"/>
            </a:endParaRPr>
          </a:p>
          <a:p>
            <a:pPr marL="0" indent="0">
              <a:buNone/>
            </a:pPr>
            <a:endParaRPr lang="en-US" sz="2799" dirty="0"/>
          </a:p>
        </p:txBody>
      </p:sp>
      <p:sp>
        <p:nvSpPr>
          <p:cNvPr id="6" name="Oval 5">
            <a:extLst>
              <a:ext uri="{FF2B5EF4-FFF2-40B4-BE49-F238E27FC236}">
                <a16:creationId xmlns:a16="http://schemas.microsoft.com/office/drawing/2014/main" id="{355C6DA9-B164-D903-F5AA-668703F2D8E7}"/>
              </a:ext>
            </a:extLst>
          </p:cNvPr>
          <p:cNvSpPr/>
          <p:nvPr/>
        </p:nvSpPr>
        <p:spPr>
          <a:xfrm>
            <a:off x="9314292" y="4160399"/>
            <a:ext cx="2438399" cy="2286000"/>
          </a:xfrm>
          <a:prstGeom prst="ellipse">
            <a:avLst/>
          </a:prstGeom>
          <a:solidFill>
            <a:srgbClr val="E1E1E1"/>
          </a:solidFill>
          <a:ln w="3810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pic>
        <p:nvPicPr>
          <p:cNvPr id="5" name="Graphic 4" descr="Office worker male with solid fill">
            <a:extLst>
              <a:ext uri="{FF2B5EF4-FFF2-40B4-BE49-F238E27FC236}">
                <a16:creationId xmlns:a16="http://schemas.microsoft.com/office/drawing/2014/main" id="{AAFC275C-37F3-F554-A6D8-4E90A49570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87353" y="4457261"/>
            <a:ext cx="1692276" cy="1692276"/>
          </a:xfrm>
          <a:prstGeom prst="rect">
            <a:avLst/>
          </a:prstGeom>
        </p:spPr>
      </p:pic>
    </p:spTree>
    <p:extLst>
      <p:ext uri="{BB962C8B-B14F-4D97-AF65-F5344CB8AC3E}">
        <p14:creationId xmlns:p14="http://schemas.microsoft.com/office/powerpoint/2010/main" val="4081254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DB0E55-3EC2-4D44-989E-30FE1DB59E19}"/>
              </a:ext>
            </a:extLst>
          </p:cNvPr>
          <p:cNvSpPr>
            <a:spLocks noGrp="1"/>
          </p:cNvSpPr>
          <p:nvPr>
            <p:ph idx="1"/>
          </p:nvPr>
        </p:nvSpPr>
        <p:spPr>
          <a:xfrm>
            <a:off x="630666" y="1616076"/>
            <a:ext cx="10969625" cy="4830323"/>
          </a:xfrm>
        </p:spPr>
        <p:txBody>
          <a:bodyPr>
            <a:normAutofit/>
          </a:bodyPr>
          <a:lstStyle/>
          <a:p>
            <a:pPr>
              <a:spcBef>
                <a:spcPts val="0"/>
              </a:spcBef>
              <a:spcAft>
                <a:spcPts val="0"/>
              </a:spcAft>
            </a:pPr>
            <a:r>
              <a:rPr lang="en-US" dirty="0">
                <a:ea typeface="Calibri" panose="020F0502020204030204" pitchFamily="34" charset="0"/>
              </a:rPr>
              <a:t>Multi-employer workplace</a:t>
            </a:r>
          </a:p>
          <a:p>
            <a:pPr marL="800100" lvl="2">
              <a:spcBef>
                <a:spcPts val="0"/>
              </a:spcBef>
              <a:spcAft>
                <a:spcPts val="0"/>
              </a:spcAft>
            </a:pPr>
            <a:r>
              <a:rPr lang="en-US" sz="2400" dirty="0">
                <a:ea typeface="Calibri" panose="020F0502020204030204" pitchFamily="34" charset="0"/>
              </a:rPr>
              <a:t>Use of prime contractor designation</a:t>
            </a:r>
          </a:p>
          <a:p>
            <a:pPr marL="0" marR="0">
              <a:spcBef>
                <a:spcPts val="0"/>
              </a:spcBef>
              <a:spcAft>
                <a:spcPts val="0"/>
              </a:spcAft>
            </a:pPr>
            <a:r>
              <a:rPr lang="en-US" dirty="0">
                <a:ea typeface="Calibri" panose="020F0502020204030204" pitchFamily="34" charset="0"/>
              </a:rPr>
              <a:t>OHS regulation compliance </a:t>
            </a:r>
          </a:p>
          <a:p>
            <a:pPr marL="0" marR="0">
              <a:spcBef>
                <a:spcPts val="0"/>
              </a:spcBef>
              <a:spcAft>
                <a:spcPts val="0"/>
              </a:spcAft>
            </a:pPr>
            <a:r>
              <a:rPr lang="en-US" dirty="0">
                <a:ea typeface="Calibri" panose="020F0502020204030204" pitchFamily="34" charset="0"/>
              </a:rPr>
              <a:t>Health and safety representatives / Joint occupational health and safety committees</a:t>
            </a:r>
          </a:p>
          <a:p>
            <a:pPr marL="0" marR="0">
              <a:spcBef>
                <a:spcPts val="0"/>
              </a:spcBef>
              <a:spcAft>
                <a:spcPts val="0"/>
              </a:spcAft>
            </a:pPr>
            <a:r>
              <a:rPr lang="en-US" dirty="0">
                <a:ea typeface="Calibri" panose="020F0502020204030204" pitchFamily="34" charset="0"/>
              </a:rPr>
              <a:t>Form 7 injury reports</a:t>
            </a:r>
          </a:p>
          <a:p>
            <a:pPr marL="0" marR="0">
              <a:spcBef>
                <a:spcPts val="0"/>
              </a:spcBef>
              <a:spcAft>
                <a:spcPts val="0"/>
              </a:spcAft>
            </a:pPr>
            <a:r>
              <a:rPr lang="en-US" dirty="0">
                <a:ea typeface="Calibri" panose="020F0502020204030204" pitchFamily="34" charset="0"/>
              </a:rPr>
              <a:t>Accident investigation reports</a:t>
            </a:r>
          </a:p>
          <a:p>
            <a:pPr marL="0" marR="0">
              <a:spcBef>
                <a:spcPts val="0"/>
              </a:spcBef>
              <a:spcAft>
                <a:spcPts val="0"/>
              </a:spcAft>
            </a:pPr>
            <a:r>
              <a:rPr lang="en-US" dirty="0">
                <a:ea typeface="Calibri" panose="020F0502020204030204" pitchFamily="34" charset="0"/>
              </a:rPr>
              <a:t>Inspections and orders</a:t>
            </a:r>
          </a:p>
          <a:p>
            <a:pPr marL="0" marR="0" indent="0">
              <a:spcBef>
                <a:spcPts val="0"/>
              </a:spcBef>
              <a:spcAft>
                <a:spcPts val="0"/>
              </a:spcAft>
              <a:buNone/>
            </a:pPr>
            <a:endParaRPr lang="en-US" dirty="0">
              <a:effectLst/>
              <a:ea typeface="Calibri" panose="020F0502020204030204" pitchFamily="34" charset="0"/>
            </a:endParaRPr>
          </a:p>
          <a:p>
            <a:pPr marL="571500" lvl="2" indent="0">
              <a:spcBef>
                <a:spcPts val="0"/>
              </a:spcBef>
              <a:spcAft>
                <a:spcPts val="0"/>
              </a:spcAft>
              <a:buNone/>
            </a:pPr>
            <a:endParaRPr lang="en-US" dirty="0">
              <a:effectLst/>
              <a:ea typeface="Calibri" panose="020F0502020204030204" pitchFamily="34" charset="0"/>
            </a:endParaRPr>
          </a:p>
          <a:p>
            <a:pPr marL="0" indent="0">
              <a:buNone/>
            </a:pPr>
            <a:endParaRPr lang="en-US" sz="2799" dirty="0"/>
          </a:p>
        </p:txBody>
      </p:sp>
      <p:sp>
        <p:nvSpPr>
          <p:cNvPr id="11" name="Oval 10">
            <a:extLst>
              <a:ext uri="{FF2B5EF4-FFF2-40B4-BE49-F238E27FC236}">
                <a16:creationId xmlns:a16="http://schemas.microsoft.com/office/drawing/2014/main" id="{62DC06B5-79D9-312B-5DFC-F3C13F6B8DD1}"/>
              </a:ext>
            </a:extLst>
          </p:cNvPr>
          <p:cNvSpPr/>
          <p:nvPr/>
        </p:nvSpPr>
        <p:spPr>
          <a:xfrm>
            <a:off x="9314292" y="4160399"/>
            <a:ext cx="2438399" cy="2286000"/>
          </a:xfrm>
          <a:prstGeom prst="ellipse">
            <a:avLst/>
          </a:prstGeom>
          <a:solidFill>
            <a:srgbClr val="E1E1E1"/>
          </a:solidFill>
          <a:ln w="3810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sp>
        <p:nvSpPr>
          <p:cNvPr id="2" name="Title 1">
            <a:extLst>
              <a:ext uri="{FF2B5EF4-FFF2-40B4-BE49-F238E27FC236}">
                <a16:creationId xmlns:a16="http://schemas.microsoft.com/office/drawing/2014/main" id="{A7AEDFFE-E02F-4ED9-ACBE-536ECC1324EA}"/>
              </a:ext>
            </a:extLst>
          </p:cNvPr>
          <p:cNvSpPr>
            <a:spLocks noGrp="1"/>
          </p:cNvSpPr>
          <p:nvPr>
            <p:ph type="title"/>
          </p:nvPr>
        </p:nvSpPr>
        <p:spPr/>
        <p:txBody>
          <a:bodyPr/>
          <a:lstStyle/>
          <a:p>
            <a:r>
              <a:rPr lang="en-CA" sz="3600" dirty="0"/>
              <a:t>Workers Compensation – General Review</a:t>
            </a:r>
            <a:endParaRPr lang="en-US" sz="3600" dirty="0"/>
          </a:p>
        </p:txBody>
      </p:sp>
      <p:pic>
        <p:nvPicPr>
          <p:cNvPr id="8" name="Graphic 7" descr="Health And Safety with solid fill">
            <a:extLst>
              <a:ext uri="{FF2B5EF4-FFF2-40B4-BE49-F238E27FC236}">
                <a16:creationId xmlns:a16="http://schemas.microsoft.com/office/drawing/2014/main" id="{D7BD259C-D9FA-9A6C-3424-02F597CCFB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70282" y="4220422"/>
            <a:ext cx="2165953" cy="2165953"/>
          </a:xfrm>
          <a:prstGeom prst="rect">
            <a:avLst/>
          </a:prstGeom>
        </p:spPr>
      </p:pic>
    </p:spTree>
    <p:extLst>
      <p:ext uri="{BB962C8B-B14F-4D97-AF65-F5344CB8AC3E}">
        <p14:creationId xmlns:p14="http://schemas.microsoft.com/office/powerpoint/2010/main" val="1138305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EDFFE-E02F-4ED9-ACBE-536ECC1324EA}"/>
              </a:ext>
            </a:extLst>
          </p:cNvPr>
          <p:cNvSpPr>
            <a:spLocks noGrp="1"/>
          </p:cNvSpPr>
          <p:nvPr>
            <p:ph type="title"/>
          </p:nvPr>
        </p:nvSpPr>
        <p:spPr/>
        <p:txBody>
          <a:bodyPr/>
          <a:lstStyle/>
          <a:p>
            <a:r>
              <a:rPr lang="en-CA" sz="3600" dirty="0"/>
              <a:t>Workers Compensation – General Review</a:t>
            </a:r>
            <a:endParaRPr lang="en-US" sz="3600" dirty="0"/>
          </a:p>
        </p:txBody>
      </p:sp>
      <p:sp>
        <p:nvSpPr>
          <p:cNvPr id="3" name="Content Placeholder 2">
            <a:extLst>
              <a:ext uri="{FF2B5EF4-FFF2-40B4-BE49-F238E27FC236}">
                <a16:creationId xmlns:a16="http://schemas.microsoft.com/office/drawing/2014/main" id="{94DB0E55-3EC2-4D44-989E-30FE1DB59E19}"/>
              </a:ext>
            </a:extLst>
          </p:cNvPr>
          <p:cNvSpPr>
            <a:spLocks noGrp="1"/>
          </p:cNvSpPr>
          <p:nvPr>
            <p:ph idx="1"/>
          </p:nvPr>
        </p:nvSpPr>
        <p:spPr>
          <a:xfrm>
            <a:off x="630666" y="1616076"/>
            <a:ext cx="10969625" cy="4830323"/>
          </a:xfrm>
        </p:spPr>
        <p:txBody>
          <a:bodyPr>
            <a:normAutofit/>
          </a:bodyPr>
          <a:lstStyle/>
          <a:p>
            <a:pPr marL="0" marR="0" indent="0">
              <a:spcBef>
                <a:spcPts val="0"/>
              </a:spcBef>
              <a:spcAft>
                <a:spcPts val="0"/>
              </a:spcAft>
              <a:buNone/>
            </a:pPr>
            <a:r>
              <a:rPr lang="en-US" b="1" dirty="0">
                <a:ea typeface="Calibri" panose="020F0502020204030204" pitchFamily="34" charset="0"/>
              </a:rPr>
              <a:t>Out of Province and Outside Scope of Work</a:t>
            </a:r>
          </a:p>
          <a:p>
            <a:pPr marL="0" marR="0">
              <a:spcBef>
                <a:spcPts val="0"/>
              </a:spcBef>
              <a:spcAft>
                <a:spcPts val="0"/>
              </a:spcAft>
            </a:pPr>
            <a:r>
              <a:rPr lang="en-US" dirty="0">
                <a:ea typeface="Calibri" panose="020F0502020204030204" pitchFamily="34" charset="0"/>
              </a:rPr>
              <a:t>Employees working in other provinces</a:t>
            </a:r>
          </a:p>
          <a:p>
            <a:pPr marL="0" marR="0">
              <a:spcBef>
                <a:spcPts val="0"/>
              </a:spcBef>
              <a:spcAft>
                <a:spcPts val="0"/>
              </a:spcAft>
            </a:pPr>
            <a:r>
              <a:rPr lang="en-US" dirty="0">
                <a:effectLst/>
                <a:ea typeface="Calibri" panose="020F0502020204030204" pitchFamily="34" charset="0"/>
              </a:rPr>
              <a:t>When does injury arise outside of empl</a:t>
            </a:r>
            <a:r>
              <a:rPr lang="en-US" dirty="0">
                <a:ea typeface="Calibri" panose="020F0502020204030204" pitchFamily="34" charset="0"/>
              </a:rPr>
              <a:t>oyment?</a:t>
            </a:r>
            <a:endParaRPr lang="en-US" dirty="0">
              <a:effectLst/>
              <a:ea typeface="Calibri" panose="020F0502020204030204" pitchFamily="34" charset="0"/>
            </a:endParaRPr>
          </a:p>
          <a:p>
            <a:pPr marL="0" marR="0">
              <a:spcBef>
                <a:spcPts val="0"/>
              </a:spcBef>
              <a:spcAft>
                <a:spcPts val="0"/>
              </a:spcAft>
            </a:pPr>
            <a:endParaRPr lang="en-US" dirty="0">
              <a:ea typeface="Calibri" panose="020F0502020204030204" pitchFamily="34" charset="0"/>
            </a:endParaRPr>
          </a:p>
          <a:p>
            <a:pPr marL="0" marR="0" indent="0">
              <a:spcBef>
                <a:spcPts val="0"/>
              </a:spcBef>
              <a:spcAft>
                <a:spcPts val="0"/>
              </a:spcAft>
              <a:buNone/>
            </a:pPr>
            <a:r>
              <a:rPr lang="en-US" b="1" dirty="0">
                <a:ea typeface="Calibri" panose="020F0502020204030204" pitchFamily="34" charset="0"/>
              </a:rPr>
              <a:t>Federal – Workplace Harassment and Violence Prevention Regulation (2021)</a:t>
            </a:r>
          </a:p>
          <a:p>
            <a:pPr marL="0" marR="0">
              <a:spcBef>
                <a:spcPts val="0"/>
              </a:spcBef>
              <a:spcAft>
                <a:spcPts val="0"/>
              </a:spcAft>
            </a:pPr>
            <a:r>
              <a:rPr lang="en-US" dirty="0">
                <a:ea typeface="Calibri" panose="020F0502020204030204" pitchFamily="34" charset="0"/>
              </a:rPr>
              <a:t>Workplace assessment, policy, and training</a:t>
            </a:r>
          </a:p>
          <a:p>
            <a:pPr marL="0" marR="0">
              <a:spcBef>
                <a:spcPts val="0"/>
              </a:spcBef>
              <a:spcAft>
                <a:spcPts val="0"/>
              </a:spcAft>
            </a:pPr>
            <a:r>
              <a:rPr lang="en-US" dirty="0">
                <a:effectLst/>
                <a:ea typeface="Calibri" panose="020F0502020204030204" pitchFamily="34" charset="0"/>
              </a:rPr>
              <a:t>Occurrences, investigations, and reports</a:t>
            </a:r>
          </a:p>
          <a:p>
            <a:pPr marL="0" marR="0">
              <a:spcBef>
                <a:spcPts val="0"/>
              </a:spcBef>
              <a:spcAft>
                <a:spcPts val="0"/>
              </a:spcAft>
            </a:pPr>
            <a:endParaRPr lang="en-US" dirty="0">
              <a:effectLst/>
              <a:ea typeface="Calibri" panose="020F0502020204030204" pitchFamily="34" charset="0"/>
            </a:endParaRPr>
          </a:p>
          <a:p>
            <a:pPr marL="571500" lvl="2" indent="0">
              <a:spcBef>
                <a:spcPts val="0"/>
              </a:spcBef>
              <a:spcAft>
                <a:spcPts val="0"/>
              </a:spcAft>
              <a:buNone/>
            </a:pPr>
            <a:endParaRPr lang="en-US" dirty="0">
              <a:effectLst/>
              <a:ea typeface="Calibri" panose="020F0502020204030204" pitchFamily="34" charset="0"/>
            </a:endParaRPr>
          </a:p>
          <a:p>
            <a:pPr marL="0" indent="0">
              <a:buNone/>
            </a:pPr>
            <a:endParaRPr lang="en-US" sz="2799" dirty="0"/>
          </a:p>
        </p:txBody>
      </p:sp>
    </p:spTree>
    <p:extLst>
      <p:ext uri="{BB962C8B-B14F-4D97-AF65-F5344CB8AC3E}">
        <p14:creationId xmlns:p14="http://schemas.microsoft.com/office/powerpoint/2010/main" val="12496315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g"/></Relationships>
</file>

<file path=ppt/theme/theme1.xml><?xml version="1.0" encoding="utf-8"?>
<a:theme xmlns:a="http://schemas.openxmlformats.org/drawingml/2006/main" name="Office Theme">
  <a:themeElements>
    <a:clrScheme name="AHBL 2020 Presentation Deck">
      <a:dk1>
        <a:sysClr val="windowText" lastClr="000000"/>
      </a:dk1>
      <a:lt1>
        <a:srgbClr val="FFFFFF"/>
      </a:lt1>
      <a:dk2>
        <a:srgbClr val="64C9D6"/>
      </a:dk2>
      <a:lt2>
        <a:srgbClr val="FFFFFF"/>
      </a:lt2>
      <a:accent1>
        <a:srgbClr val="4F6128"/>
      </a:accent1>
      <a:accent2>
        <a:srgbClr val="76923C"/>
      </a:accent2>
      <a:accent3>
        <a:srgbClr val="9BBB59"/>
      </a:accent3>
      <a:accent4>
        <a:srgbClr val="C3D69B"/>
      </a:accent4>
      <a:accent5>
        <a:srgbClr val="D7E3BC"/>
      </a:accent5>
      <a:accent6>
        <a:srgbClr val="EBF1DD"/>
      </a:accent6>
      <a:hlink>
        <a:srgbClr val="64C9D6"/>
      </a:hlink>
      <a:folHlink>
        <a:srgbClr val="20717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dpi="0" rotWithShape="1">
          <a:blip xmlns:r="http://schemas.openxmlformats.org/officeDocument/2006/relationships" r:embed="rId1"/>
          <a:srcRect/>
          <a:stretch>
            <a:fillRect l="-1000" t="-6000" r="-2000" b="-20000"/>
          </a:stretch>
        </a:blipFill>
        <a:ln w="38100">
          <a:noFill/>
        </a:ln>
      </a:spPr>
      <a:bodyPr/>
      <a:lstStyle/>
      <a: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5369BBCB305154C8D4B515B100E1531" ma:contentTypeVersion="0" ma:contentTypeDescription="Create a new document." ma:contentTypeScope="" ma:versionID="ee05ccc07c3d4d405239af09f66dd8a5">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3954C3-5ACE-4C32-860D-25A07FB93D6D}">
  <ds:schemaRefs>
    <ds:schemaRef ds:uri="http://schemas.microsoft.com/office/2006/metadata/properties"/>
    <ds:schemaRef ds:uri="http://purl.org/dc/dcmitype/"/>
    <ds:schemaRef ds:uri="http://purl.org/dc/terms/"/>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DCEFB8A0-F26D-49DD-813B-7AEED6D19A81}">
  <ds:schemaRefs>
    <ds:schemaRef ds:uri="http://schemas.microsoft.com/sharepoint/v3/contenttype/forms"/>
  </ds:schemaRefs>
</ds:datastoreItem>
</file>

<file path=customXml/itemProps3.xml><?xml version="1.0" encoding="utf-8"?>
<ds:datastoreItem xmlns:ds="http://schemas.openxmlformats.org/officeDocument/2006/customXml" ds:itemID="{B6CF33DF-330C-495B-A0C6-0EBC8BB533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AHBL Powerpoint Template 2021</Template>
  <TotalTime>7431</TotalTime>
  <Words>2693</Words>
  <Application>Microsoft Office PowerPoint</Application>
  <PresentationFormat>Custom</PresentationFormat>
  <Paragraphs>261</Paragraphs>
  <Slides>40</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Arial Black</vt:lpstr>
      <vt:lpstr>Calibri</vt:lpstr>
      <vt:lpstr>Wingdings</vt:lpstr>
      <vt:lpstr>Office Theme</vt:lpstr>
      <vt:lpstr>WorkSafeBC Compliance Issues</vt:lpstr>
      <vt:lpstr>Today We Will Cover:</vt:lpstr>
      <vt:lpstr>Legislative and case updates</vt:lpstr>
      <vt:lpstr>Legislative and Case Updates</vt:lpstr>
      <vt:lpstr>STATUTORY OBLIGATIONS: A REVIEW</vt:lpstr>
      <vt:lpstr>Workers Compensation – General Review</vt:lpstr>
      <vt:lpstr>Workers Compensation – General Review</vt:lpstr>
      <vt:lpstr>Workers Compensation – General Review</vt:lpstr>
      <vt:lpstr>Workers Compensation – General Review</vt:lpstr>
      <vt:lpstr>Bullying and harassment </vt:lpstr>
      <vt:lpstr>What Is “Bullying And Harassment”?</vt:lpstr>
      <vt:lpstr>Employer’s Duties</vt:lpstr>
      <vt:lpstr>Why Is Bullying And Harassment An Occupational Health and Safety Issue?</vt:lpstr>
      <vt:lpstr>Bullying Prevention</vt:lpstr>
      <vt:lpstr>Bullying Prevention</vt:lpstr>
      <vt:lpstr>Recent decisions: bullying and harassment</vt:lpstr>
      <vt:lpstr>Defining Bullying and Harassment</vt:lpstr>
      <vt:lpstr>Compliance Decisions: The Good</vt:lpstr>
      <vt:lpstr>Compliance Decisions: The Bad</vt:lpstr>
      <vt:lpstr>Takeaways From Decisions</vt:lpstr>
      <vt:lpstr>Prohibited Action complaints</vt:lpstr>
      <vt:lpstr>Definition – Prohibited Action</vt:lpstr>
      <vt:lpstr>Examples of Negative Action:</vt:lpstr>
      <vt:lpstr>Recent Cases</vt:lpstr>
      <vt:lpstr>Remedies Where Complaints Upheld</vt:lpstr>
      <vt:lpstr>Takeaways</vt:lpstr>
      <vt:lpstr>Penalties and due diligence defence</vt:lpstr>
      <vt:lpstr>Refresher: Penalties and Due Diligence</vt:lpstr>
      <vt:lpstr>Refresher: Due Diligence</vt:lpstr>
      <vt:lpstr>Steps to Being Duly Diligent</vt:lpstr>
      <vt:lpstr>Recent decisions: DUE DILIGENCE</vt:lpstr>
      <vt:lpstr>R0305260</vt:lpstr>
      <vt:lpstr>R0295227</vt:lpstr>
      <vt:lpstr>R0295227</vt:lpstr>
      <vt:lpstr>Takeaways From Recent Decisions</vt:lpstr>
      <vt:lpstr>Questions?</vt:lpstr>
      <vt:lpstr>Stay Connected!</vt:lpstr>
      <vt:lpstr>Contact</vt:lpstr>
      <vt:lpstr>PowerPoint Presentation</vt:lpstr>
      <vt:lpstr>PowerPoint Presentation</vt:lpstr>
    </vt:vector>
  </TitlesOfParts>
  <Company>Alexander Holburn Beaudin &amp; Lang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ENG, Allison</dc:creator>
  <cp:lastModifiedBy>YU, Tony</cp:lastModifiedBy>
  <cp:revision>123</cp:revision>
  <cp:lastPrinted>2022-02-08T17:42:47Z</cp:lastPrinted>
  <dcterms:created xsi:type="dcterms:W3CDTF">2021-05-21T19:16:14Z</dcterms:created>
  <dcterms:modified xsi:type="dcterms:W3CDTF">2023-10-18T17:18:43Z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0x01010075369BBCB305154C8D4B515B100E1531</vt:lpwstr>
  </property>
</Properties>
</file>