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handoutMasterIdLst>
    <p:handoutMasterId r:id="rId41"/>
  </p:handoutMasterIdLst>
  <p:sldIdLst>
    <p:sldId id="499" r:id="rId5"/>
    <p:sldId id="520" r:id="rId6"/>
    <p:sldId id="553" r:id="rId7"/>
    <p:sldId id="552" r:id="rId8"/>
    <p:sldId id="554" r:id="rId9"/>
    <p:sldId id="556" r:id="rId10"/>
    <p:sldId id="555" r:id="rId11"/>
    <p:sldId id="531" r:id="rId12"/>
    <p:sldId id="506" r:id="rId13"/>
    <p:sldId id="294" r:id="rId14"/>
    <p:sldId id="530" r:id="rId15"/>
    <p:sldId id="532" r:id="rId16"/>
    <p:sldId id="533" r:id="rId17"/>
    <p:sldId id="534" r:id="rId18"/>
    <p:sldId id="535" r:id="rId19"/>
    <p:sldId id="536" r:id="rId20"/>
    <p:sldId id="538" r:id="rId21"/>
    <p:sldId id="539" r:id="rId22"/>
    <p:sldId id="542" r:id="rId23"/>
    <p:sldId id="540" r:id="rId24"/>
    <p:sldId id="541" r:id="rId25"/>
    <p:sldId id="544" r:id="rId26"/>
    <p:sldId id="543" r:id="rId27"/>
    <p:sldId id="545" r:id="rId28"/>
    <p:sldId id="546" r:id="rId29"/>
    <p:sldId id="548" r:id="rId30"/>
    <p:sldId id="547" r:id="rId31"/>
    <p:sldId id="549" r:id="rId32"/>
    <p:sldId id="550" r:id="rId33"/>
    <p:sldId id="551" r:id="rId34"/>
    <p:sldId id="299" r:id="rId35"/>
    <p:sldId id="437" r:id="rId36"/>
    <p:sldId id="282" r:id="rId37"/>
    <p:sldId id="263" r:id="rId38"/>
    <p:sldId id="262" r:id="rId39"/>
  </p:sldIdLst>
  <p:sldSz cx="12188825"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C537"/>
    <a:srgbClr val="64C9D6"/>
    <a:srgbClr val="E1E1E1"/>
    <a:srgbClr val="0075BE"/>
    <a:srgbClr val="2B77AB"/>
    <a:srgbClr val="37759F"/>
    <a:srgbClr val="3E7FB4"/>
    <a:srgbClr val="418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35" autoAdjust="0"/>
    <p:restoredTop sz="83069" autoAdjust="0"/>
  </p:normalViewPr>
  <p:slideViewPr>
    <p:cSldViewPr>
      <p:cViewPr varScale="1">
        <p:scale>
          <a:sx n="91" d="100"/>
          <a:sy n="91" d="100"/>
        </p:scale>
        <p:origin x="294" y="90"/>
      </p:cViewPr>
      <p:guideLst>
        <p:guide orient="horz" pos="2160"/>
        <p:guide pos="3839"/>
      </p:guideLst>
    </p:cSldViewPr>
  </p:slideViewPr>
  <p:notesTextViewPr>
    <p:cViewPr>
      <p:scale>
        <a:sx n="1" d="1"/>
        <a:sy n="1" d="1"/>
      </p:scale>
      <p:origin x="0" y="0"/>
    </p:cViewPr>
  </p:notesTextViewPr>
  <p:notesViewPr>
    <p:cSldViewPr>
      <p:cViewPr varScale="1">
        <p:scale>
          <a:sx n="82" d="100"/>
          <a:sy n="82" d="100"/>
        </p:scale>
        <p:origin x="31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B3DEAF2-98C2-43D8-8330-DB9333705FF5}" type="datetimeFigureOut">
              <a:rPr lang="en-US" smtClean="0"/>
              <a:t>11/22/2023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6366D1E-DF6D-486E-A701-CA814E70B0D1}" type="slidenum">
              <a:rPr lang="en-US" smtClean="0"/>
              <a:t>‹#›</a:t>
            </a:fld>
            <a:endParaRPr lang="en-US"/>
          </a:p>
        </p:txBody>
      </p:sp>
    </p:spTree>
    <p:extLst>
      <p:ext uri="{BB962C8B-B14F-4D97-AF65-F5344CB8AC3E}">
        <p14:creationId xmlns:p14="http://schemas.microsoft.com/office/powerpoint/2010/main" val="15368840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97061F0-BAFA-4611-AFD4-5D5DE117EFAC}" type="datetimeFigureOut">
              <a:rPr lang="en-US"/>
              <a:pPr>
                <a:defRPr/>
              </a:pPr>
              <a:t>11/22/2023</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7254584-9B07-4010-A9E3-974B812A0F61}" type="slidenum">
              <a:rPr lang="en-US"/>
              <a:pPr>
                <a:defRPr/>
              </a:pPr>
              <a:t>‹#›</a:t>
            </a:fld>
            <a:endParaRPr lang="en-US"/>
          </a:p>
        </p:txBody>
      </p:sp>
    </p:spTree>
    <p:extLst>
      <p:ext uri="{BB962C8B-B14F-4D97-AF65-F5344CB8AC3E}">
        <p14:creationId xmlns:p14="http://schemas.microsoft.com/office/powerpoint/2010/main" val="186223381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a:t>
            </a:fld>
            <a:endParaRPr lang="en-US"/>
          </a:p>
        </p:txBody>
      </p:sp>
      <p:sp>
        <p:nvSpPr>
          <p:cNvPr id="5" name="Header Placeholder 4">
            <a:extLst>
              <a:ext uri="{FF2B5EF4-FFF2-40B4-BE49-F238E27FC236}">
                <a16:creationId xmlns:a16="http://schemas.microsoft.com/office/drawing/2014/main" id="{6A6307C0-0AA1-F529-CE7E-C2E75A111710}"/>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70212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10</a:t>
            </a:fld>
            <a:endParaRPr lang="en-US"/>
          </a:p>
        </p:txBody>
      </p:sp>
      <p:sp>
        <p:nvSpPr>
          <p:cNvPr id="5" name="Header Placeholder 4">
            <a:extLst>
              <a:ext uri="{FF2B5EF4-FFF2-40B4-BE49-F238E27FC236}">
                <a16:creationId xmlns:a16="http://schemas.microsoft.com/office/drawing/2014/main" id="{60B8E891-7D3E-FBF3-32EA-3BEAE59F2BEB}"/>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139928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11</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62685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12</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93900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13</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565895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14</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972682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15</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556140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16</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419290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17</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318295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18</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882062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19</a:t>
            </a:fld>
            <a:endParaRPr lang="en-US"/>
          </a:p>
        </p:txBody>
      </p:sp>
      <p:sp>
        <p:nvSpPr>
          <p:cNvPr id="5" name="Header Placeholder 4">
            <a:extLst>
              <a:ext uri="{FF2B5EF4-FFF2-40B4-BE49-F238E27FC236}">
                <a16:creationId xmlns:a16="http://schemas.microsoft.com/office/drawing/2014/main" id="{60B8E891-7D3E-FBF3-32EA-3BEAE59F2BEB}"/>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95460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444444"/>
                </a:solidFill>
                <a:effectLst/>
                <a:latin typeface="Arial" panose="020B0604020202020204" pitchFamily="34" charset="0"/>
              </a:rPr>
              <a:t>Table of Contents</a:t>
            </a:r>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a:t>
            </a:fld>
            <a:endParaRPr lang="en-US"/>
          </a:p>
        </p:txBody>
      </p:sp>
      <p:sp>
        <p:nvSpPr>
          <p:cNvPr id="5" name="Header Placeholder 4">
            <a:extLst>
              <a:ext uri="{FF2B5EF4-FFF2-40B4-BE49-F238E27FC236}">
                <a16:creationId xmlns:a16="http://schemas.microsoft.com/office/drawing/2014/main" id="{BF4749D4-7195-19B0-CF7E-B7AE5EA3C0FC}"/>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4024701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20</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4153532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21</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846005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22</a:t>
            </a:fld>
            <a:endParaRPr lang="en-US"/>
          </a:p>
        </p:txBody>
      </p:sp>
      <p:sp>
        <p:nvSpPr>
          <p:cNvPr id="5" name="Header Placeholder 4">
            <a:extLst>
              <a:ext uri="{FF2B5EF4-FFF2-40B4-BE49-F238E27FC236}">
                <a16:creationId xmlns:a16="http://schemas.microsoft.com/office/drawing/2014/main" id="{60B8E891-7D3E-FBF3-32EA-3BEAE59F2BEB}"/>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107334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23</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009498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24</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7465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25</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148908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26</a:t>
            </a:fld>
            <a:endParaRPr lang="en-US"/>
          </a:p>
        </p:txBody>
      </p:sp>
      <p:sp>
        <p:nvSpPr>
          <p:cNvPr id="5" name="Header Placeholder 4">
            <a:extLst>
              <a:ext uri="{FF2B5EF4-FFF2-40B4-BE49-F238E27FC236}">
                <a16:creationId xmlns:a16="http://schemas.microsoft.com/office/drawing/2014/main" id="{60B8E891-7D3E-FBF3-32EA-3BEAE59F2BEB}"/>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439174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27</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194979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28</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257008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29</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36665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a:t>
            </a:fld>
            <a:endParaRPr lang="en-US"/>
          </a:p>
        </p:txBody>
      </p:sp>
      <p:sp>
        <p:nvSpPr>
          <p:cNvPr id="5" name="Header Placeholder 4">
            <a:extLst>
              <a:ext uri="{FF2B5EF4-FFF2-40B4-BE49-F238E27FC236}">
                <a16:creationId xmlns:a16="http://schemas.microsoft.com/office/drawing/2014/main" id="{60B8E891-7D3E-FBF3-32EA-3BEAE59F2BEB}"/>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976245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30</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12421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33</a:t>
            </a:fld>
            <a:endParaRPr lang="en-US"/>
          </a:p>
        </p:txBody>
      </p:sp>
      <p:sp>
        <p:nvSpPr>
          <p:cNvPr id="5" name="Header Placeholder 4">
            <a:extLst>
              <a:ext uri="{FF2B5EF4-FFF2-40B4-BE49-F238E27FC236}">
                <a16:creationId xmlns:a16="http://schemas.microsoft.com/office/drawing/2014/main" id="{3FD8A04B-8305-7406-CF87-22A45E091D94}"/>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730194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35</a:t>
            </a:fld>
            <a:endParaRPr lang="en-US"/>
          </a:p>
        </p:txBody>
      </p:sp>
      <p:sp>
        <p:nvSpPr>
          <p:cNvPr id="5" name="Header Placeholder 4">
            <a:extLst>
              <a:ext uri="{FF2B5EF4-FFF2-40B4-BE49-F238E27FC236}">
                <a16:creationId xmlns:a16="http://schemas.microsoft.com/office/drawing/2014/main" id="{FA7DD41F-344B-257B-809B-5A90ECB3AD68}"/>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8826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4</a:t>
            </a:fld>
            <a:endParaRPr lang="en-US"/>
          </a:p>
        </p:txBody>
      </p:sp>
    </p:spTree>
    <p:extLst>
      <p:ext uri="{BB962C8B-B14F-4D97-AF65-F5344CB8AC3E}">
        <p14:creationId xmlns:p14="http://schemas.microsoft.com/office/powerpoint/2010/main" val="533877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5</a:t>
            </a:fld>
            <a:endParaRPr lang="en-US"/>
          </a:p>
        </p:txBody>
      </p:sp>
    </p:spTree>
    <p:extLst>
      <p:ext uri="{BB962C8B-B14F-4D97-AF65-F5344CB8AC3E}">
        <p14:creationId xmlns:p14="http://schemas.microsoft.com/office/powerpoint/2010/main" val="112896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6</a:t>
            </a:fld>
            <a:endParaRPr lang="en-US"/>
          </a:p>
        </p:txBody>
      </p:sp>
    </p:spTree>
    <p:extLst>
      <p:ext uri="{BB962C8B-B14F-4D97-AF65-F5344CB8AC3E}">
        <p14:creationId xmlns:p14="http://schemas.microsoft.com/office/powerpoint/2010/main" val="388563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7</a:t>
            </a:fld>
            <a:endParaRPr lang="en-US"/>
          </a:p>
        </p:txBody>
      </p:sp>
    </p:spTree>
    <p:extLst>
      <p:ext uri="{BB962C8B-B14F-4D97-AF65-F5344CB8AC3E}">
        <p14:creationId xmlns:p14="http://schemas.microsoft.com/office/powerpoint/2010/main" val="166332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8</a:t>
            </a:fld>
            <a:endParaRPr lang="en-US"/>
          </a:p>
        </p:txBody>
      </p:sp>
      <p:sp>
        <p:nvSpPr>
          <p:cNvPr id="5" name="Header Placeholder 4">
            <a:extLst>
              <a:ext uri="{FF2B5EF4-FFF2-40B4-BE49-F238E27FC236}">
                <a16:creationId xmlns:a16="http://schemas.microsoft.com/office/drawing/2014/main" id="{60B8E891-7D3E-FBF3-32EA-3BEAE59F2BEB}"/>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629532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9</a:t>
            </a:fld>
            <a:endParaRPr lang="en-US"/>
          </a:p>
        </p:txBody>
      </p:sp>
      <p:sp>
        <p:nvSpPr>
          <p:cNvPr id="5" name="Header Placeholder 4">
            <a:extLst>
              <a:ext uri="{FF2B5EF4-FFF2-40B4-BE49-F238E27FC236}">
                <a16:creationId xmlns:a16="http://schemas.microsoft.com/office/drawing/2014/main" id="{32BECBBF-6258-C927-515D-60567D86E8EE}"/>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533877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s://twitter.com/ahbllawyers?ref_src=twsrc%5Egoogle%7Ctwcamp%5Eserp%7Ctwgr%5Eauthor" TargetMode="External"/><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alexander-holburn-beaudin-lang-llp" TargetMode="External"/><Relationship Id="rId5" Type="http://schemas.openxmlformats.org/officeDocument/2006/relationships/image" Target="../media/image6.png"/><Relationship Id="rId4" Type="http://schemas.openxmlformats.org/officeDocument/2006/relationships/hyperlink" Target="https://www.facebook.com/Alexander-Holburn-Beaudin-Lang-LLP-310808898998791/" TargetMode="Externa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F2F2F2"/>
        </a:solidFill>
        <a:effectLst/>
      </p:bgPr>
    </p:bg>
    <p:spTree>
      <p:nvGrpSpPr>
        <p:cNvPr id="1" name=""/>
        <p:cNvGrpSpPr/>
        <p:nvPr/>
      </p:nvGrpSpPr>
      <p:grpSpPr>
        <a:xfrm>
          <a:off x="0" y="0"/>
          <a:ext cx="0" cy="0"/>
          <a:chOff x="0" y="0"/>
          <a:chExt cx="0" cy="0"/>
        </a:xfrm>
      </p:grpSpPr>
      <p:pic>
        <p:nvPicPr>
          <p:cNvPr id="10" name="Picture 2" descr="H:\Marketing\01 LOGOS\AHBL Rays on logo\White Rays.png">
            <a:extLst>
              <a:ext uri="{FF2B5EF4-FFF2-40B4-BE49-F238E27FC236}">
                <a16:creationId xmlns:a16="http://schemas.microsoft.com/office/drawing/2014/main" id="{8E06DEFF-1F2E-FEA7-7998-21D53CDB4D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722" r="5893"/>
          <a:stretch>
            <a:fillRect/>
          </a:stretch>
        </p:blipFill>
        <p:spPr bwMode="auto">
          <a:xfrm>
            <a:off x="11113" y="0"/>
            <a:ext cx="12188825"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330932" y="1587501"/>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1813" y="5260975"/>
            <a:ext cx="3455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89106" y="6172200"/>
            <a:ext cx="3581399" cy="2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2833" y="1587501"/>
            <a:ext cx="10360501" cy="1362075"/>
          </a:xfrm>
        </p:spPr>
        <p:txBody>
          <a:bodyPr anchor="t"/>
          <a:lstStyle>
            <a:lvl1pPr algn="l">
              <a:defRPr sz="4000" b="1" cap="all"/>
            </a:lvl1pPr>
          </a:lstStyle>
          <a:p>
            <a:r>
              <a:rPr lang="en-US" dirty="0"/>
              <a:t>Click to edit Master title style</a:t>
            </a:r>
          </a:p>
        </p:txBody>
      </p:sp>
      <p:sp>
        <p:nvSpPr>
          <p:cNvPr id="12" name="Content Placeholder 6"/>
          <p:cNvSpPr>
            <a:spLocks noGrp="1"/>
          </p:cNvSpPr>
          <p:nvPr>
            <p:ph idx="1"/>
          </p:nvPr>
        </p:nvSpPr>
        <p:spPr>
          <a:xfrm>
            <a:off x="989012" y="6081339"/>
            <a:ext cx="5078677" cy="378212"/>
          </a:xfrm>
        </p:spPr>
        <p:txBody>
          <a:bodyPr>
            <a:noAutofit/>
          </a:bodyPr>
          <a:lstStyle>
            <a:lvl1pPr marL="0" indent="0">
              <a:buNone/>
              <a:defRPr sz="1600">
                <a:solidFill>
                  <a:schemeClr val="bg1">
                    <a:lumMod val="50000"/>
                  </a:schemeClr>
                </a:solidFill>
              </a:defRPr>
            </a:lvl1pPr>
          </a:lstStyle>
          <a:p>
            <a:pPr lvl="0"/>
            <a:r>
              <a:rPr lang="en-US"/>
              <a:t>Click to edit Master text styles</a:t>
            </a:r>
          </a:p>
        </p:txBody>
      </p:sp>
      <p:sp>
        <p:nvSpPr>
          <p:cNvPr id="9" name="Content Placeholder 6">
            <a:extLst>
              <a:ext uri="{FF2B5EF4-FFF2-40B4-BE49-F238E27FC236}">
                <a16:creationId xmlns:a16="http://schemas.microsoft.com/office/drawing/2014/main" id="{3975DF0F-7710-448E-B2A2-0F62AE5E9FE3}"/>
              </a:ext>
            </a:extLst>
          </p:cNvPr>
          <p:cNvSpPr>
            <a:spLocks noGrp="1"/>
          </p:cNvSpPr>
          <p:nvPr>
            <p:ph idx="10"/>
          </p:nvPr>
        </p:nvSpPr>
        <p:spPr>
          <a:xfrm>
            <a:off x="962833" y="3097620"/>
            <a:ext cx="5131579" cy="1826012"/>
          </a:xfrm>
        </p:spPr>
        <p:txBody>
          <a:bodyPr>
            <a:noAutofit/>
          </a:bodyPr>
          <a:lstStyle>
            <a:lvl1pPr marL="0" indent="0">
              <a:buNone/>
              <a:defRPr sz="2000"/>
            </a:lvl1pPr>
          </a:lstStyle>
          <a:p>
            <a:pPr lvl="0"/>
            <a:r>
              <a:rPr lang="en-US" dirty="0"/>
              <a:t>Click to edit Master text styles</a:t>
            </a:r>
          </a:p>
        </p:txBody>
      </p:sp>
    </p:spTree>
    <p:extLst>
      <p:ext uri="{BB962C8B-B14F-4D97-AF65-F5344CB8AC3E}">
        <p14:creationId xmlns:p14="http://schemas.microsoft.com/office/powerpoint/2010/main" val="10104070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3200" b="1">
                <a:solidFill>
                  <a:srgbClr val="ADC537"/>
                </a:solidFill>
              </a:defRPr>
            </a:lvl1pPr>
          </a:lstStyle>
          <a:p>
            <a:r>
              <a:rPr lang="en-US" dirty="0"/>
              <a:t>CLICK TO EDIT MASTER TITLE STYLE</a:t>
            </a:r>
          </a:p>
        </p:txBody>
      </p:sp>
      <p:sp>
        <p:nvSpPr>
          <p:cNvPr id="3" name="Text Placeholder 2"/>
          <p:cNvSpPr>
            <a:spLocks noGrp="1"/>
          </p:cNvSpPr>
          <p:nvPr>
            <p:ph type="body" idx="1"/>
          </p:nvPr>
        </p:nvSpPr>
        <p:spPr>
          <a:xfrm>
            <a:off x="609441" y="1535113"/>
            <a:ext cx="5385514"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4" y="1535113"/>
            <a:ext cx="5387630"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701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cxnSp>
        <p:nvCxnSpPr>
          <p:cNvPr id="7" name="Straight Connector 6"/>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3200" b="1">
                <a:solidFill>
                  <a:srgbClr val="ADC537"/>
                </a:solidFill>
              </a:defRPr>
            </a:lvl1pPr>
          </a:lstStyle>
          <a:p>
            <a:r>
              <a:rPr lang="en-US" dirty="0"/>
              <a:t>CLICK TO EDIT MASTER TITLE STYLE</a:t>
            </a:r>
          </a:p>
        </p:txBody>
      </p:sp>
      <p:sp>
        <p:nvSpPr>
          <p:cNvPr id="3" name="Text Placeholder 2"/>
          <p:cNvSpPr>
            <a:spLocks noGrp="1"/>
          </p:cNvSpPr>
          <p:nvPr>
            <p:ph type="body" idx="1"/>
          </p:nvPr>
        </p:nvSpPr>
        <p:spPr>
          <a:xfrm>
            <a:off x="609441" y="1535113"/>
            <a:ext cx="5385514"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4" y="1535113"/>
            <a:ext cx="5387630"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
            <a:extLst>
              <a:ext uri="{FF2B5EF4-FFF2-40B4-BE49-F238E27FC236}">
                <a16:creationId xmlns:a16="http://schemas.microsoft.com/office/drawing/2014/main" id="{117A81BD-30C4-C156-6A85-12ABDAC026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1813" y="5260975"/>
            <a:ext cx="3455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DAF9A78F-5531-9F5E-A367-29E25793C6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89106" y="6172200"/>
            <a:ext cx="3581399" cy="2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532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200" b="1">
                <a:solidFill>
                  <a:srgbClr val="ADC537"/>
                </a:solidFill>
              </a:defRPr>
            </a:lvl1pPr>
          </a:lstStyle>
          <a:p>
            <a:r>
              <a:rPr lang="en-US" dirty="0"/>
              <a:t>CLICK TO EDIT MASTER TITLE STYLE</a:t>
            </a:r>
          </a:p>
        </p:txBody>
      </p:sp>
    </p:spTree>
    <p:extLst>
      <p:ext uri="{BB962C8B-B14F-4D97-AF65-F5344CB8AC3E}">
        <p14:creationId xmlns:p14="http://schemas.microsoft.com/office/powerpoint/2010/main" val="69311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06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273050"/>
            <a:ext cx="4010039" cy="1162050"/>
          </a:xfrm>
        </p:spPr>
        <p:txBody>
          <a:bodyPr anchor="b"/>
          <a:lstStyle>
            <a:lvl1pPr algn="l">
              <a:defRPr sz="2000" b="1">
                <a:solidFill>
                  <a:srgbClr val="ADC537"/>
                </a:solidFill>
              </a:defRPr>
            </a:lvl1pPr>
          </a:lstStyle>
          <a:p>
            <a:r>
              <a:rPr lang="en-US" dirty="0"/>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300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095" y="4800600"/>
            <a:ext cx="7313295" cy="566738"/>
          </a:xfrm>
        </p:spPr>
        <p:txBody>
          <a:bodyPr anchor="b"/>
          <a:lstStyle>
            <a:lvl1pPr algn="l">
              <a:defRPr sz="2000" b="1">
                <a:solidFill>
                  <a:srgbClr val="ADC537"/>
                </a:solidFill>
              </a:defRPr>
            </a:lvl1pPr>
          </a:lstStyle>
          <a:p>
            <a:r>
              <a:rPr lang="en-US" dirty="0"/>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885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3200" b="1">
                <a:solidFill>
                  <a:srgbClr val="ADC537"/>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609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6898" y="274639"/>
            <a:ext cx="2742486" cy="5851525"/>
          </a:xfrm>
        </p:spPr>
        <p:txBody>
          <a:bodyPr vert="eaVert"/>
          <a:lstStyle>
            <a:lvl1pPr>
              <a:defRPr>
                <a:solidFill>
                  <a:srgbClr val="ADC537"/>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0282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ADC537"/>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47FC3E-CEA6-4E69-B2D4-1190261A4566}"/>
              </a:ext>
            </a:extLst>
          </p:cNvPr>
          <p:cNvSpPr/>
          <p:nvPr userDrawn="1"/>
        </p:nvSpPr>
        <p:spPr>
          <a:xfrm>
            <a:off x="1217612" y="1071265"/>
            <a:ext cx="9828212" cy="49530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92E3DAF7-8735-41F3-93E4-1DE0801BCA1B}"/>
              </a:ext>
            </a:extLst>
          </p:cNvPr>
          <p:cNvSpPr txBox="1">
            <a:spLocks/>
          </p:cNvSpPr>
          <p:nvPr userDrawn="1"/>
        </p:nvSpPr>
        <p:spPr>
          <a:xfrm>
            <a:off x="1711133" y="2540258"/>
            <a:ext cx="8841168" cy="2438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altLang="en-US" i="1" dirty="0">
                <a:solidFill>
                  <a:schemeClr val="bg1"/>
                </a:solidFill>
              </a:rPr>
              <a:t>This presentation is for educational purposes only. Please seek legal advice if you have a particular situation. Use of these materials does not create a solicitor client relationship.</a:t>
            </a:r>
          </a:p>
        </p:txBody>
      </p:sp>
      <p:sp>
        <p:nvSpPr>
          <p:cNvPr id="7" name="Rectangle 11">
            <a:extLst>
              <a:ext uri="{FF2B5EF4-FFF2-40B4-BE49-F238E27FC236}">
                <a16:creationId xmlns:a16="http://schemas.microsoft.com/office/drawing/2014/main" id="{C21C4FEB-30BA-4CEF-B2DD-EFA5C0C87921}"/>
              </a:ext>
            </a:extLst>
          </p:cNvPr>
          <p:cNvSpPr>
            <a:spLocks noChangeArrowheads="1"/>
          </p:cNvSpPr>
          <p:nvPr userDrawn="1"/>
        </p:nvSpPr>
        <p:spPr bwMode="auto">
          <a:xfrm>
            <a:off x="4303211" y="810220"/>
            <a:ext cx="3657013" cy="646331"/>
          </a:xfrm>
          <a:prstGeom prst="rect">
            <a:avLst/>
          </a:prstGeom>
          <a:solidFill>
            <a:srgbClr val="ADC537"/>
          </a:solidFill>
          <a:ln>
            <a:noFill/>
          </a:ln>
        </p:spPr>
        <p:txBody>
          <a:bodyPr wrap="square" lIns="45719" rIns="45719">
            <a:spAutoFit/>
          </a:bodyPr>
          <a:lstStyle>
            <a:lvl1pPr eaLnBrk="0" hangingPunct="0">
              <a:spcBef>
                <a:spcPct val="20000"/>
              </a:spcBef>
              <a:buFont typeface="Wingdings" pitchFamily="2" charset="2"/>
              <a:buChar char="§"/>
              <a:defRPr sz="2800">
                <a:solidFill>
                  <a:schemeClr val="tx1"/>
                </a:solidFill>
                <a:latin typeface="Arial" pitchFamily="34" charset="0"/>
              </a:defRPr>
            </a:lvl1pPr>
            <a:lvl2pPr marL="742950" indent="-285750" eaLnBrk="0" hangingPunct="0">
              <a:spcBef>
                <a:spcPct val="20000"/>
              </a:spcBef>
              <a:buSzPct val="75000"/>
              <a:buFont typeface="Wingdings" pitchFamily="2"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3600" b="1" u="none" strike="noStrike" kern="1200" cap="none" spc="0" normalizeH="0" baseline="0" noProof="0" dirty="0">
                <a:ln>
                  <a:noFill/>
                </a:ln>
                <a:solidFill>
                  <a:schemeClr val="bg1"/>
                </a:solidFill>
                <a:effectLst/>
                <a:uLnTx/>
                <a:uFillTx/>
                <a:latin typeface="Arial Black" panose="020B0A04020102020204" pitchFamily="34" charset="0"/>
                <a:ea typeface="+mn-ea"/>
                <a:cs typeface="Arial" pitchFamily="34" charset="0"/>
              </a:rPr>
              <a:t>DISCLAIMER</a:t>
            </a:r>
          </a:p>
        </p:txBody>
      </p:sp>
    </p:spTree>
    <p:extLst>
      <p:ext uri="{BB962C8B-B14F-4D97-AF65-F5344CB8AC3E}">
        <p14:creationId xmlns:p14="http://schemas.microsoft.com/office/powerpoint/2010/main" val="2283391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tandard content">
    <p:spTree>
      <p:nvGrpSpPr>
        <p:cNvPr id="1" name=""/>
        <p:cNvGrpSpPr/>
        <p:nvPr/>
      </p:nvGrpSpPr>
      <p:grpSpPr>
        <a:xfrm>
          <a:off x="0" y="0"/>
          <a:ext cx="0" cy="0"/>
          <a:chOff x="0" y="0"/>
          <a:chExt cx="0" cy="0"/>
        </a:xfrm>
      </p:grpSpPr>
      <p:sp>
        <p:nvSpPr>
          <p:cNvPr id="4" name="Rectangle 3"/>
          <p:cNvSpPr/>
          <p:nvPr userDrawn="1"/>
        </p:nvSpPr>
        <p:spPr>
          <a:xfrm>
            <a:off x="0" y="0"/>
            <a:ext cx="7770813" cy="68580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70">
              <a:defRPr/>
            </a:pPr>
            <a:endParaRPr lang="en-AU" sz="1616" dirty="0"/>
          </a:p>
        </p:txBody>
      </p:sp>
      <p:sp>
        <p:nvSpPr>
          <p:cNvPr id="6" name="Title 1"/>
          <p:cNvSpPr txBox="1">
            <a:spLocks/>
          </p:cNvSpPr>
          <p:nvPr userDrawn="1"/>
        </p:nvSpPr>
        <p:spPr>
          <a:xfrm>
            <a:off x="455612" y="381000"/>
            <a:ext cx="3762375" cy="5689600"/>
          </a:xfrm>
          <a:prstGeom prst="rect">
            <a:avLst/>
          </a:prstGeom>
        </p:spPr>
        <p:txBody>
          <a:bodyPr lIns="0" tIns="35999" rIns="0" bIns="35999"/>
          <a:lstStyle>
            <a:lvl1pPr algn="l" defTabSz="457200" rtl="0" eaLnBrk="1" latinLnBrk="0" hangingPunct="1">
              <a:lnSpc>
                <a:spcPct val="100000"/>
              </a:lnSpc>
              <a:spcBef>
                <a:spcPct val="0"/>
              </a:spcBef>
              <a:buNone/>
              <a:defRPr sz="2200" b="0" kern="1200" cap="none" baseline="0">
                <a:solidFill>
                  <a:srgbClr val="FF854F"/>
                </a:solidFill>
                <a:latin typeface="Calibri" panose="020F0502020204030204" pitchFamily="34" charset="0"/>
                <a:ea typeface="Segoe UI" panose="020B0502040204020203" pitchFamily="34" charset="0"/>
                <a:cs typeface="Segoe UI" panose="020B0502040204020203" pitchFamily="34" charset="0"/>
              </a:defRPr>
            </a:lvl1pPr>
          </a:lstStyle>
          <a:p>
            <a:pPr marL="177796">
              <a:defRPr/>
            </a:pPr>
            <a:r>
              <a:rPr lang="en-AU" sz="2400" b="1" dirty="0">
                <a:solidFill>
                  <a:schemeClr val="bg1"/>
                </a:solidFill>
                <a:latin typeface="+mj-lt"/>
                <a:ea typeface="Roboto" panose="02000000000000000000" pitchFamily="2" charset="0"/>
              </a:rPr>
              <a:t>OFFICES</a:t>
            </a:r>
          </a:p>
          <a:p>
            <a:pPr algn="ctr">
              <a:defRPr/>
            </a:pPr>
            <a:endParaRPr lang="en-AU" sz="1800" b="1" dirty="0">
              <a:solidFill>
                <a:schemeClr val="tx1"/>
              </a:solidFill>
              <a:latin typeface="+mj-lt"/>
              <a:ea typeface="Roboto" panose="02000000000000000000" pitchFamily="2" charset="0"/>
            </a:endParaRPr>
          </a:p>
          <a:p>
            <a:pPr marL="177796">
              <a:defRPr/>
            </a:pPr>
            <a:r>
              <a:rPr lang="en-US" sz="1600" b="1" dirty="0">
                <a:solidFill>
                  <a:schemeClr val="bg1"/>
                </a:solidFill>
                <a:latin typeface="+mj-lt"/>
                <a:ea typeface="Roboto" panose="02000000000000000000" pitchFamily="2" charset="0"/>
              </a:rPr>
              <a:t>Vancouver</a:t>
            </a:r>
          </a:p>
          <a:p>
            <a:pPr marL="177796">
              <a:defRPr/>
            </a:pPr>
            <a:r>
              <a:rPr lang="en-US" sz="1400" dirty="0">
                <a:solidFill>
                  <a:schemeClr val="tx1"/>
                </a:solidFill>
                <a:latin typeface="+mj-lt"/>
                <a:ea typeface="Roboto" panose="02000000000000000000" pitchFamily="2" charset="0"/>
              </a:rPr>
              <a:t>TD Tower</a:t>
            </a:r>
          </a:p>
          <a:p>
            <a:pPr marL="177796">
              <a:defRPr/>
            </a:pPr>
            <a:r>
              <a:rPr lang="en-US" sz="1400" dirty="0">
                <a:solidFill>
                  <a:schemeClr val="tx1"/>
                </a:solidFill>
                <a:latin typeface="+mj-lt"/>
                <a:ea typeface="Roboto" panose="02000000000000000000" pitchFamily="2" charset="0"/>
              </a:rPr>
              <a:t>2700 – 700 West Georgia Street</a:t>
            </a:r>
          </a:p>
          <a:p>
            <a:pPr marL="177796">
              <a:defRPr/>
            </a:pPr>
            <a:r>
              <a:rPr lang="en-US" sz="1400" dirty="0">
                <a:solidFill>
                  <a:schemeClr val="tx1"/>
                </a:solidFill>
                <a:latin typeface="+mj-lt"/>
                <a:ea typeface="Roboto" panose="02000000000000000000" pitchFamily="2" charset="0"/>
              </a:rPr>
              <a:t>Vancouver, BC  V7Y 1B8</a:t>
            </a:r>
          </a:p>
          <a:p>
            <a:pPr marL="177796">
              <a:defRPr/>
            </a:pPr>
            <a:r>
              <a:rPr lang="en-US" sz="1400" dirty="0">
                <a:solidFill>
                  <a:schemeClr val="tx1"/>
                </a:solidFill>
                <a:latin typeface="+mj-lt"/>
                <a:ea typeface="Roboto" panose="02000000000000000000" pitchFamily="2" charset="0"/>
              </a:rPr>
              <a:t>Canada</a:t>
            </a:r>
          </a:p>
          <a:p>
            <a:pPr marL="177796">
              <a:defRPr/>
            </a:pPr>
            <a:endParaRPr lang="en-US" sz="1800" dirty="0">
              <a:solidFill>
                <a:schemeClr val="tx1"/>
              </a:solidFill>
              <a:latin typeface="+mj-lt"/>
              <a:ea typeface="Roboto" panose="02000000000000000000" pitchFamily="2" charset="0"/>
            </a:endParaRPr>
          </a:p>
          <a:p>
            <a:pPr marL="177796">
              <a:defRPr/>
            </a:pPr>
            <a:r>
              <a:rPr lang="en-US" sz="1400" b="1" dirty="0">
                <a:solidFill>
                  <a:schemeClr val="bg1"/>
                </a:solidFill>
                <a:latin typeface="+mj-lt"/>
                <a:ea typeface="Roboto" panose="02000000000000000000" pitchFamily="2" charset="0"/>
              </a:rPr>
              <a:t>T: </a:t>
            </a:r>
            <a:r>
              <a:rPr lang="en-US" sz="1400" dirty="0">
                <a:solidFill>
                  <a:schemeClr val="tx1"/>
                </a:solidFill>
                <a:latin typeface="+mj-lt"/>
                <a:ea typeface="Roboto" panose="02000000000000000000" pitchFamily="2" charset="0"/>
              </a:rPr>
              <a:t>604 484 1700</a:t>
            </a:r>
          </a:p>
          <a:p>
            <a:pPr marL="177796">
              <a:defRPr/>
            </a:pPr>
            <a:endParaRPr lang="en-US" sz="1800" b="1" dirty="0">
              <a:solidFill>
                <a:schemeClr val="tx1"/>
              </a:solidFill>
              <a:latin typeface="+mj-lt"/>
              <a:ea typeface="Roboto" panose="02000000000000000000" pitchFamily="2" charset="0"/>
            </a:endParaRPr>
          </a:p>
          <a:p>
            <a:pPr marL="177796">
              <a:defRPr/>
            </a:pPr>
            <a:r>
              <a:rPr lang="en-US" sz="1600" b="1" dirty="0">
                <a:solidFill>
                  <a:schemeClr val="bg1"/>
                </a:solidFill>
                <a:latin typeface="+mj-lt"/>
                <a:ea typeface="Roboto" panose="02000000000000000000" pitchFamily="2" charset="0"/>
              </a:rPr>
              <a:t>Toronto</a:t>
            </a:r>
          </a:p>
          <a:p>
            <a:pPr marL="177796">
              <a:defRPr/>
            </a:pPr>
            <a:r>
              <a:rPr lang="en-US" sz="1400" dirty="0">
                <a:solidFill>
                  <a:schemeClr val="tx1"/>
                </a:solidFill>
                <a:latin typeface="+mj-lt"/>
                <a:ea typeface="Roboto" panose="02000000000000000000" pitchFamily="2" charset="0"/>
              </a:rPr>
              <a:t>Bay Adelaide Centre</a:t>
            </a:r>
          </a:p>
          <a:p>
            <a:pPr marL="177796">
              <a:defRPr/>
            </a:pPr>
            <a:r>
              <a:rPr lang="en-US" sz="1400" dirty="0">
                <a:solidFill>
                  <a:schemeClr val="tx1"/>
                </a:solidFill>
                <a:latin typeface="+mj-lt"/>
                <a:ea typeface="Roboto" panose="02000000000000000000" pitchFamily="2" charset="0"/>
              </a:rPr>
              <a:t>2740 – 22 Adelaide Street West,</a:t>
            </a:r>
          </a:p>
          <a:p>
            <a:pPr marL="177796">
              <a:defRPr/>
            </a:pPr>
            <a:r>
              <a:rPr lang="en-US" sz="1400" dirty="0">
                <a:solidFill>
                  <a:schemeClr val="tx1"/>
                </a:solidFill>
                <a:latin typeface="+mj-lt"/>
                <a:ea typeface="Roboto" panose="02000000000000000000" pitchFamily="2" charset="0"/>
              </a:rPr>
              <a:t>Toronto, ON  M5H 4E3</a:t>
            </a:r>
          </a:p>
          <a:p>
            <a:pPr marL="177796">
              <a:defRPr/>
            </a:pPr>
            <a:r>
              <a:rPr lang="en-US" sz="1400" dirty="0">
                <a:solidFill>
                  <a:schemeClr val="tx1"/>
                </a:solidFill>
                <a:latin typeface="+mj-lt"/>
                <a:ea typeface="Roboto" panose="02000000000000000000" pitchFamily="2" charset="0"/>
              </a:rPr>
              <a:t>Canada</a:t>
            </a:r>
            <a:endParaRPr lang="en-US" sz="1800" dirty="0">
              <a:solidFill>
                <a:schemeClr val="tx1"/>
              </a:solidFill>
              <a:latin typeface="+mj-lt"/>
              <a:ea typeface="Roboto" panose="02000000000000000000" pitchFamily="2" charset="0"/>
            </a:endParaRPr>
          </a:p>
          <a:p>
            <a:pPr marL="177796">
              <a:defRPr/>
            </a:pPr>
            <a:endParaRPr lang="en-US" sz="1400" b="1" dirty="0">
              <a:solidFill>
                <a:schemeClr val="bg1"/>
              </a:solidFill>
              <a:latin typeface="+mj-lt"/>
              <a:ea typeface="Roboto" panose="02000000000000000000" pitchFamily="2" charset="0"/>
            </a:endParaRPr>
          </a:p>
          <a:p>
            <a:pPr marL="177796">
              <a:defRPr/>
            </a:pPr>
            <a:r>
              <a:rPr lang="en-US" sz="1400" b="1" dirty="0">
                <a:solidFill>
                  <a:schemeClr val="bg1"/>
                </a:solidFill>
                <a:latin typeface="+mj-lt"/>
                <a:ea typeface="Roboto" panose="02000000000000000000" pitchFamily="2" charset="0"/>
              </a:rPr>
              <a:t>T: </a:t>
            </a:r>
            <a:r>
              <a:rPr lang="en-US" sz="1400" dirty="0">
                <a:solidFill>
                  <a:schemeClr val="tx1"/>
                </a:solidFill>
                <a:latin typeface="+mj-lt"/>
                <a:ea typeface="Roboto" panose="02000000000000000000" pitchFamily="2" charset="0"/>
              </a:rPr>
              <a:t>416 639 9060</a:t>
            </a:r>
          </a:p>
        </p:txBody>
      </p:sp>
      <p:sp>
        <p:nvSpPr>
          <p:cNvPr id="7" name="TextBox 1"/>
          <p:cNvSpPr txBox="1">
            <a:spLocks noChangeArrowheads="1"/>
          </p:cNvSpPr>
          <p:nvPr userDrawn="1"/>
        </p:nvSpPr>
        <p:spPr bwMode="auto">
          <a:xfrm>
            <a:off x="531812" y="5446693"/>
            <a:ext cx="518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defRPr/>
            </a:pPr>
            <a:r>
              <a:rPr lang="en-US" altLang="en-US" sz="1400" dirty="0">
                <a:solidFill>
                  <a:schemeClr val="bg1"/>
                </a:solidFill>
                <a:latin typeface="+mj-lt"/>
              </a:rPr>
              <a:t>LEARN MORE AT </a:t>
            </a:r>
            <a:r>
              <a:rPr lang="en-US" altLang="en-US" sz="1400" b="1" dirty="0">
                <a:solidFill>
                  <a:schemeClr val="bg1"/>
                </a:solidFill>
                <a:latin typeface="+mj-lt"/>
              </a:rPr>
              <a:t>AHBL.CA </a:t>
            </a:r>
          </a:p>
          <a:p>
            <a:pPr eaLnBrk="1" hangingPunct="1">
              <a:spcBef>
                <a:spcPct val="0"/>
              </a:spcBef>
              <a:buFontTx/>
              <a:buNone/>
              <a:defRPr/>
            </a:pPr>
            <a:endParaRPr lang="en-US" altLang="en-US" sz="1400" dirty="0">
              <a:solidFill>
                <a:schemeClr val="bg1"/>
              </a:solidFill>
              <a:latin typeface="+mj-lt"/>
            </a:endParaRPr>
          </a:p>
          <a:p>
            <a:pPr eaLnBrk="1" hangingPunct="1">
              <a:spcBef>
                <a:spcPct val="0"/>
              </a:spcBef>
              <a:buFontTx/>
              <a:buNone/>
              <a:defRPr/>
            </a:pPr>
            <a:r>
              <a:rPr lang="en-US" altLang="en-US" sz="1400" b="1" dirty="0">
                <a:solidFill>
                  <a:schemeClr val="bg1"/>
                </a:solidFill>
                <a:latin typeface="+mj-lt"/>
              </a:rPr>
              <a:t>FOLLOW US ON SOCIAL MEDIA:</a:t>
            </a:r>
            <a:endParaRPr lang="en-US" altLang="en-US" sz="1400" dirty="0">
              <a:solidFill>
                <a:schemeClr val="bg1"/>
              </a:solidFill>
              <a:latin typeface="+mj-lt"/>
            </a:endParaRPr>
          </a:p>
          <a:p>
            <a:pPr eaLnBrk="1" hangingPunct="1">
              <a:spcBef>
                <a:spcPct val="0"/>
              </a:spcBef>
              <a:buFontTx/>
              <a:buNone/>
              <a:defRPr/>
            </a:pPr>
            <a:r>
              <a:rPr lang="en-US" altLang="en-US" sz="1400" dirty="0">
                <a:solidFill>
                  <a:schemeClr val="bg1"/>
                </a:solidFill>
                <a:latin typeface="+mj-lt"/>
              </a:rPr>
              <a:t> </a:t>
            </a:r>
          </a:p>
        </p:txBody>
      </p:sp>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2788" y="5410200"/>
            <a:ext cx="3455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4213" y="6356350"/>
            <a:ext cx="34845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H:\Marketing\03 SOCIAL MEDIA\Social Media Icon\iconfinder_facebook-01-01_3066961.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92137" y="6248400"/>
            <a:ext cx="3714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Marketing\03 SOCIAL MEDIA\Social Media Icon\iconfinder_linkedin-01-01_3066989.png">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41412" y="6248400"/>
            <a:ext cx="3730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H:\Marketing\03 SOCIAL MEDIA\Social Media Icon\iconfinder_twitter-01-01_3066980.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690687" y="6248400"/>
            <a:ext cx="3730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B9A4E32-DE60-9873-0019-DEE739CF2110}"/>
              </a:ext>
            </a:extLst>
          </p:cNvPr>
          <p:cNvSpPr txBox="1"/>
          <p:nvPr userDrawn="1"/>
        </p:nvSpPr>
        <p:spPr>
          <a:xfrm>
            <a:off x="3566154" y="990600"/>
            <a:ext cx="4294515" cy="1692771"/>
          </a:xfrm>
          <a:prstGeom prst="rect">
            <a:avLst/>
          </a:prstGeom>
          <a:noFill/>
        </p:spPr>
        <p:txBody>
          <a:bodyPr wrap="square">
            <a:spAutoFit/>
          </a:bodyPr>
          <a:lstStyle/>
          <a:p>
            <a:pPr marL="177796">
              <a:defRPr/>
            </a:pPr>
            <a:r>
              <a:rPr lang="en-US" sz="1600" b="1" dirty="0">
                <a:solidFill>
                  <a:schemeClr val="bg1"/>
                </a:solidFill>
                <a:latin typeface="+mj-lt"/>
                <a:ea typeface="Roboto" panose="02000000000000000000" pitchFamily="2" charset="0"/>
              </a:rPr>
              <a:t>Kelowna</a:t>
            </a:r>
          </a:p>
          <a:p>
            <a:pPr marL="177796">
              <a:defRPr/>
            </a:pPr>
            <a:r>
              <a:rPr lang="en-US" sz="1400" dirty="0">
                <a:solidFill>
                  <a:schemeClr val="tx1"/>
                </a:solidFill>
                <a:latin typeface="+mj-lt"/>
                <a:ea typeface="Roboto" panose="02000000000000000000" pitchFamily="2" charset="0"/>
              </a:rPr>
              <a:t>Regus Landmark</a:t>
            </a:r>
          </a:p>
          <a:p>
            <a:pPr marL="177796">
              <a:defRPr/>
            </a:pPr>
            <a:r>
              <a:rPr lang="en-US" sz="1400" dirty="0">
                <a:solidFill>
                  <a:schemeClr val="tx1"/>
                </a:solidFill>
                <a:latin typeface="+mj-lt"/>
                <a:ea typeface="Roboto" panose="02000000000000000000" pitchFamily="2" charset="0"/>
              </a:rPr>
              <a:t>1100 – 1631 Dickson Avenue</a:t>
            </a:r>
          </a:p>
          <a:p>
            <a:pPr marL="177796">
              <a:defRPr/>
            </a:pPr>
            <a:r>
              <a:rPr lang="en-US" sz="1400" dirty="0">
                <a:solidFill>
                  <a:schemeClr val="tx1"/>
                </a:solidFill>
                <a:latin typeface="+mj-lt"/>
                <a:ea typeface="Roboto" panose="02000000000000000000" pitchFamily="2" charset="0"/>
              </a:rPr>
              <a:t>Kelowna, BC  V1Y 0B5</a:t>
            </a:r>
          </a:p>
          <a:p>
            <a:pPr marL="177796">
              <a:defRPr/>
            </a:pPr>
            <a:r>
              <a:rPr lang="en-US" sz="1400" dirty="0">
                <a:solidFill>
                  <a:schemeClr val="tx1"/>
                </a:solidFill>
                <a:latin typeface="+mj-lt"/>
                <a:ea typeface="Roboto" panose="02000000000000000000" pitchFamily="2" charset="0"/>
              </a:rPr>
              <a:t>Canada</a:t>
            </a:r>
          </a:p>
          <a:p>
            <a:pPr marL="177796">
              <a:defRPr/>
            </a:pPr>
            <a:endParaRPr lang="en-US" sz="1800" dirty="0">
              <a:solidFill>
                <a:schemeClr val="tx1"/>
              </a:solidFill>
              <a:latin typeface="+mj-lt"/>
              <a:ea typeface="Roboto" panose="02000000000000000000" pitchFamily="2" charset="0"/>
            </a:endParaRPr>
          </a:p>
          <a:p>
            <a:pPr marL="177796">
              <a:defRPr/>
            </a:pPr>
            <a:r>
              <a:rPr lang="en-US" sz="1400" b="1" dirty="0">
                <a:solidFill>
                  <a:schemeClr val="bg1"/>
                </a:solidFill>
                <a:latin typeface="+mj-lt"/>
                <a:ea typeface="Roboto" panose="02000000000000000000" pitchFamily="2" charset="0"/>
              </a:rPr>
              <a:t>T: </a:t>
            </a:r>
            <a:r>
              <a:rPr lang="en-US" sz="1400" dirty="0">
                <a:solidFill>
                  <a:schemeClr val="tx1"/>
                </a:solidFill>
                <a:latin typeface="+mj-lt"/>
                <a:ea typeface="Roboto" panose="02000000000000000000" pitchFamily="2" charset="0"/>
              </a:rPr>
              <a:t>604 484 1700</a:t>
            </a:r>
          </a:p>
        </p:txBody>
      </p:sp>
    </p:spTree>
    <p:extLst>
      <p:ext uri="{BB962C8B-B14F-4D97-AF65-F5344CB8AC3E}">
        <p14:creationId xmlns:p14="http://schemas.microsoft.com/office/powerpoint/2010/main" val="120794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508000" y="3657600"/>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0"/>
            <a:ext cx="12188825" cy="33528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5696" b="25696"/>
          <a:stretch/>
        </p:blipFill>
        <p:spPr bwMode="auto">
          <a:xfrm>
            <a:off x="0" y="0"/>
            <a:ext cx="12188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hasCustomPrompt="1"/>
          </p:nvPr>
        </p:nvSpPr>
        <p:spPr>
          <a:xfrm>
            <a:off x="914162" y="3505200"/>
            <a:ext cx="10349002" cy="1143000"/>
          </a:xfrm>
        </p:spPr>
        <p:txBody>
          <a:bodyPr>
            <a:normAutofit/>
          </a:bodyPr>
          <a:lstStyle>
            <a:lvl1pPr>
              <a:defRPr b="1"/>
            </a:lvl1pPr>
          </a:lstStyle>
          <a:p>
            <a:r>
              <a:rPr lang="en-US" dirty="0"/>
              <a:t>CLICK TO EDIT MASTER TITLE STYLE</a:t>
            </a:r>
          </a:p>
        </p:txBody>
      </p:sp>
      <p:sp>
        <p:nvSpPr>
          <p:cNvPr id="9" name="Content Placeholder 6"/>
          <p:cNvSpPr>
            <a:spLocks noGrp="1"/>
          </p:cNvSpPr>
          <p:nvPr>
            <p:ph idx="1"/>
          </p:nvPr>
        </p:nvSpPr>
        <p:spPr>
          <a:xfrm>
            <a:off x="1218883" y="4574788"/>
            <a:ext cx="10157354" cy="1826012"/>
          </a:xfrm>
        </p:spPr>
        <p:txBody>
          <a:bodyPr>
            <a:no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78067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85000"/>
            <a:alpha val="40000"/>
          </a:schemeClr>
        </a:solidFill>
        <a:effectLst/>
      </p:bgPr>
    </p:bg>
    <p:spTree>
      <p:nvGrpSpPr>
        <p:cNvPr id="1" name=""/>
        <p:cNvGrpSpPr/>
        <p:nvPr/>
      </p:nvGrpSpPr>
      <p:grpSpPr>
        <a:xfrm>
          <a:off x="0" y="0"/>
          <a:ext cx="0" cy="0"/>
          <a:chOff x="0" y="0"/>
          <a:chExt cx="0" cy="0"/>
        </a:xfrm>
      </p:grpSpPr>
      <p:pic>
        <p:nvPicPr>
          <p:cNvPr id="3" name="Picture 2" descr="A picture containing post&#10;&#10;Description automatically generated">
            <a:extLst>
              <a:ext uri="{FF2B5EF4-FFF2-40B4-BE49-F238E27FC236}">
                <a16:creationId xmlns:a16="http://schemas.microsoft.com/office/drawing/2014/main" id="{F85655A4-2D6E-8180-C7F6-ACB9414AD4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047"/>
          <a:stretch/>
        </p:blipFill>
        <p:spPr>
          <a:xfrm>
            <a:off x="0" y="0"/>
            <a:ext cx="12188825" cy="6288505"/>
          </a:xfrm>
          <a:prstGeom prst="rect">
            <a:avLst/>
          </a:prstGeom>
        </p:spPr>
      </p:pic>
      <p:sp>
        <p:nvSpPr>
          <p:cNvPr id="9" name="Rectangle 8">
            <a:extLst>
              <a:ext uri="{FF2B5EF4-FFF2-40B4-BE49-F238E27FC236}">
                <a16:creationId xmlns:a16="http://schemas.microsoft.com/office/drawing/2014/main" id="{8E916E54-804E-54FC-7BF3-0388BBEB455A}"/>
              </a:ext>
            </a:extLst>
          </p:cNvPr>
          <p:cNvSpPr/>
          <p:nvPr userDrawn="1"/>
        </p:nvSpPr>
        <p:spPr>
          <a:xfrm>
            <a:off x="508000" y="4343400"/>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itle 1">
            <a:extLst>
              <a:ext uri="{FF2B5EF4-FFF2-40B4-BE49-F238E27FC236}">
                <a16:creationId xmlns:a16="http://schemas.microsoft.com/office/drawing/2014/main" id="{3C8D1544-B9BB-DD16-824E-26A27428E49F}"/>
              </a:ext>
            </a:extLst>
          </p:cNvPr>
          <p:cNvSpPr>
            <a:spLocks noGrp="1"/>
          </p:cNvSpPr>
          <p:nvPr>
            <p:ph type="title"/>
          </p:nvPr>
        </p:nvSpPr>
        <p:spPr>
          <a:xfrm>
            <a:off x="989012" y="4471988"/>
            <a:ext cx="10360501" cy="1362075"/>
          </a:xfrm>
        </p:spPr>
        <p:txBody>
          <a:bodyPr anchor="t"/>
          <a:lstStyle>
            <a:lvl1pPr algn="l">
              <a:defRPr sz="4300" b="1" cap="all"/>
            </a:lvl1pPr>
          </a:lstStyle>
          <a:p>
            <a:r>
              <a:rPr lang="en-US" dirty="0"/>
              <a:t>Click to edit Master title style</a:t>
            </a:r>
          </a:p>
        </p:txBody>
      </p:sp>
      <p:sp>
        <p:nvSpPr>
          <p:cNvPr id="11" name="Text Placeholder 2">
            <a:extLst>
              <a:ext uri="{FF2B5EF4-FFF2-40B4-BE49-F238E27FC236}">
                <a16:creationId xmlns:a16="http://schemas.microsoft.com/office/drawing/2014/main" id="{9538037C-C377-5C63-0048-8B935714C15F}"/>
              </a:ext>
            </a:extLst>
          </p:cNvPr>
          <p:cNvSpPr>
            <a:spLocks noGrp="1"/>
          </p:cNvSpPr>
          <p:nvPr>
            <p:ph type="body" idx="1"/>
          </p:nvPr>
        </p:nvSpPr>
        <p:spPr>
          <a:xfrm>
            <a:off x="989012" y="2971800"/>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25675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ADC537">
            <a:alpha val="34000"/>
          </a:srgbClr>
        </a:solidFill>
        <a:effectLst/>
      </p:bgPr>
    </p:bg>
    <p:spTree>
      <p:nvGrpSpPr>
        <p:cNvPr id="1" name=""/>
        <p:cNvGrpSpPr/>
        <p:nvPr/>
      </p:nvGrpSpPr>
      <p:grpSpPr>
        <a:xfrm>
          <a:off x="0" y="0"/>
          <a:ext cx="0" cy="0"/>
          <a:chOff x="0" y="0"/>
          <a:chExt cx="0" cy="0"/>
        </a:xfrm>
      </p:grpSpPr>
      <p:pic>
        <p:nvPicPr>
          <p:cNvPr id="9" name="Picture 2" descr="H:\Marketing\01 LOGOS\AHBL Rays on logo\White Rays.png">
            <a:extLst>
              <a:ext uri="{FF2B5EF4-FFF2-40B4-BE49-F238E27FC236}">
                <a16:creationId xmlns:a16="http://schemas.microsoft.com/office/drawing/2014/main" id="{E7819E4E-777D-39E5-8807-EB2BFEEC90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722" r="5893"/>
          <a:stretch>
            <a:fillRect/>
          </a:stretch>
        </p:blipFill>
        <p:spPr bwMode="auto">
          <a:xfrm>
            <a:off x="0" y="0"/>
            <a:ext cx="12188825"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443B1E8-50A2-D3C3-91CA-6ABB1BAEE97F}"/>
              </a:ext>
            </a:extLst>
          </p:cNvPr>
          <p:cNvSpPr/>
          <p:nvPr userDrawn="1"/>
        </p:nvSpPr>
        <p:spPr>
          <a:xfrm>
            <a:off x="508000" y="4343400"/>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
            <a:extLst>
              <a:ext uri="{FF2B5EF4-FFF2-40B4-BE49-F238E27FC236}">
                <a16:creationId xmlns:a16="http://schemas.microsoft.com/office/drawing/2014/main" id="{1A2C5BCC-53A4-CCCF-5B0D-2B81A2456982}"/>
              </a:ext>
            </a:extLst>
          </p:cNvPr>
          <p:cNvSpPr>
            <a:spLocks noGrp="1"/>
          </p:cNvSpPr>
          <p:nvPr>
            <p:ph type="title"/>
          </p:nvPr>
        </p:nvSpPr>
        <p:spPr>
          <a:xfrm>
            <a:off x="989012" y="4471988"/>
            <a:ext cx="10360501" cy="1362075"/>
          </a:xfrm>
        </p:spPr>
        <p:txBody>
          <a:bodyPr anchor="t"/>
          <a:lstStyle>
            <a:lvl1pPr algn="l">
              <a:defRPr sz="4300" b="1" cap="all"/>
            </a:lvl1pPr>
          </a:lstStyle>
          <a:p>
            <a:r>
              <a:rPr lang="en-US" dirty="0"/>
              <a:t>Click to edit Master title style</a:t>
            </a:r>
          </a:p>
        </p:txBody>
      </p:sp>
      <p:sp>
        <p:nvSpPr>
          <p:cNvPr id="14" name="Text Placeholder 2">
            <a:extLst>
              <a:ext uri="{FF2B5EF4-FFF2-40B4-BE49-F238E27FC236}">
                <a16:creationId xmlns:a16="http://schemas.microsoft.com/office/drawing/2014/main" id="{2FCB13E1-6E10-FDE3-7854-442EF76F9FEA}"/>
              </a:ext>
            </a:extLst>
          </p:cNvPr>
          <p:cNvSpPr>
            <a:spLocks noGrp="1"/>
          </p:cNvSpPr>
          <p:nvPr>
            <p:ph type="body" idx="1"/>
          </p:nvPr>
        </p:nvSpPr>
        <p:spPr>
          <a:xfrm>
            <a:off x="989012" y="2971800"/>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0772873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sz="3200" b="1">
                <a:solidFill>
                  <a:srgbClr val="ADC537"/>
                </a:solidFill>
              </a:defRPr>
            </a:lvl1pPr>
          </a:lstStyle>
          <a:p>
            <a:r>
              <a:rPr lang="en-US" dirty="0"/>
              <a:t>CLICK TO EDIT MASTER TITLE STYLE</a:t>
            </a:r>
          </a:p>
        </p:txBody>
      </p:sp>
      <p:sp>
        <p:nvSpPr>
          <p:cNvPr id="3" name="Content Placeholder 2"/>
          <p:cNvSpPr>
            <a:spLocks noGrp="1"/>
          </p:cNvSpPr>
          <p:nvPr>
            <p:ph idx="1"/>
          </p:nvPr>
        </p:nvSpPr>
        <p:spPr>
          <a:xfrm>
            <a:off x="609441" y="1752601"/>
            <a:ext cx="10969943" cy="43735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60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userDrawn="1"/>
        </p:nvSpPr>
        <p:spPr>
          <a:xfrm flipV="1">
            <a:off x="-4763" y="-1"/>
            <a:ext cx="12193588" cy="1371600"/>
          </a:xfrm>
          <a:prstGeom prst="rect">
            <a:avLst/>
          </a:prstGeom>
          <a:solidFill>
            <a:srgbClr val="ADC537">
              <a:alpha val="3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0">
              <a:defRPr/>
            </a:pPr>
            <a:endParaRPr lang="en-AU" sz="2100" dirty="0"/>
          </a:p>
          <a:p>
            <a:pPr algn="ctr" defTabSz="609570">
              <a:defRPr/>
            </a:pPr>
            <a:endParaRPr lang="en-AU" sz="2100" dirty="0"/>
          </a:p>
          <a:p>
            <a:pPr algn="ctr" defTabSz="609570">
              <a:defRPr/>
            </a:pPr>
            <a:endParaRPr lang="en-AU" sz="2100" dirty="0"/>
          </a:p>
          <a:p>
            <a:pPr algn="ctr" defTabSz="609570">
              <a:defRPr/>
            </a:pPr>
            <a:endParaRPr lang="en-AU" sz="2100" dirty="0"/>
          </a:p>
          <a:p>
            <a:pPr algn="ctr" defTabSz="609570">
              <a:defRPr/>
            </a:pPr>
            <a:endParaRPr lang="en-AU" sz="2100" dirty="0"/>
          </a:p>
        </p:txBody>
      </p:sp>
      <p:sp>
        <p:nvSpPr>
          <p:cNvPr id="2" name="Title 1"/>
          <p:cNvSpPr>
            <a:spLocks noGrp="1"/>
          </p:cNvSpPr>
          <p:nvPr>
            <p:ph type="title" hasCustomPrompt="1"/>
          </p:nvPr>
        </p:nvSpPr>
        <p:spPr/>
        <p:txBody>
          <a:bodyPr/>
          <a:lstStyle>
            <a:lvl1pPr>
              <a:defRPr sz="3200" b="1">
                <a:solidFill>
                  <a:srgbClr val="ADC537"/>
                </a:solidFill>
              </a:defRPr>
            </a:lvl1pPr>
          </a:lstStyle>
          <a:p>
            <a:r>
              <a:rPr lang="en-US" dirty="0"/>
              <a:t>CLICK TO EDIT MASTER TITLE STYLE</a:t>
            </a:r>
          </a:p>
        </p:txBody>
      </p:sp>
      <p:sp>
        <p:nvSpPr>
          <p:cNvPr id="3" name="Content Placeholder 2"/>
          <p:cNvSpPr>
            <a:spLocks noGrp="1"/>
          </p:cNvSpPr>
          <p:nvPr>
            <p:ph idx="1"/>
          </p:nvPr>
        </p:nvSpPr>
        <p:spPr>
          <a:xfrm>
            <a:off x="609441" y="1752601"/>
            <a:ext cx="10969943" cy="43735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853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37A5-1589-1E0D-91A6-EE6E1FA18AE2}"/>
              </a:ext>
            </a:extLst>
          </p:cNvPr>
          <p:cNvSpPr>
            <a:spLocks noGrp="1"/>
          </p:cNvSpPr>
          <p:nvPr>
            <p:ph type="title" hasCustomPrompt="1"/>
          </p:nvPr>
        </p:nvSpPr>
        <p:spPr/>
        <p:txBody>
          <a:bodyPr/>
          <a:lstStyle>
            <a:lvl1pPr>
              <a:defRPr/>
            </a:lvl1pPr>
          </a:lstStyle>
          <a:p>
            <a:r>
              <a:rPr lang="en-US" dirty="0"/>
              <a:t>Content Slide</a:t>
            </a:r>
          </a:p>
        </p:txBody>
      </p:sp>
    </p:spTree>
    <p:extLst>
      <p:ext uri="{BB962C8B-B14F-4D97-AF65-F5344CB8AC3E}">
        <p14:creationId xmlns:p14="http://schemas.microsoft.com/office/powerpoint/2010/main" val="28331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3200" b="1">
                <a:solidFill>
                  <a:srgbClr val="ADC537"/>
                </a:solidFill>
              </a:defRPr>
            </a:lvl1pPr>
          </a:lstStyle>
          <a:p>
            <a:r>
              <a:rPr lang="en-US" dirty="0"/>
              <a:t>CLICK TO EDIT MASTER TITLE STYLE</a:t>
            </a:r>
          </a:p>
        </p:txBody>
      </p:sp>
      <p:sp>
        <p:nvSpPr>
          <p:cNvPr id="3" name="Content Placeholder 2"/>
          <p:cNvSpPr>
            <a:spLocks noGrp="1"/>
          </p:cNvSpPr>
          <p:nvPr>
            <p:ph sz="half" idx="1"/>
          </p:nvPr>
        </p:nvSpPr>
        <p:spPr>
          <a:xfrm>
            <a:off x="609441" y="1600201"/>
            <a:ext cx="5383398"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600201"/>
            <a:ext cx="5383398"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414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solidFill>
                  <a:srgbClr val="ADC537"/>
                </a:solidFill>
              </a:defRPr>
            </a:lvl1pPr>
          </a:lstStyle>
          <a:p>
            <a:r>
              <a:rPr lang="en-US" dirty="0"/>
              <a:t>CLICK TO EDIT MASTER TITLE STYLE</a:t>
            </a:r>
          </a:p>
        </p:txBody>
      </p:sp>
    </p:spTree>
    <p:extLst>
      <p:ext uri="{BB962C8B-B14F-4D97-AF65-F5344CB8AC3E}">
        <p14:creationId xmlns:p14="http://schemas.microsoft.com/office/powerpoint/2010/main" val="200729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69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752600"/>
            <a:ext cx="10969625"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9" r:id="rId3"/>
    <p:sldLayoutId id="2147484175" r:id="rId4"/>
    <p:sldLayoutId id="2147484168" r:id="rId5"/>
    <p:sldLayoutId id="2147484173" r:id="rId6"/>
    <p:sldLayoutId id="2147484178" r:id="rId7"/>
    <p:sldLayoutId id="2147484170" r:id="rId8"/>
    <p:sldLayoutId id="2147484159" r:id="rId9"/>
    <p:sldLayoutId id="2147484171" r:id="rId10"/>
    <p:sldLayoutId id="2147484177" r:id="rId11"/>
    <p:sldLayoutId id="2147484160" r:id="rId12"/>
    <p:sldLayoutId id="2147484161" r:id="rId13"/>
    <p:sldLayoutId id="2147484162" r:id="rId14"/>
    <p:sldLayoutId id="2147484163" r:id="rId15"/>
    <p:sldLayoutId id="2147484164" r:id="rId16"/>
    <p:sldLayoutId id="2147484165" r:id="rId17"/>
    <p:sldLayoutId id="2147484176" r:id="rId18"/>
    <p:sldLayoutId id="2147484174" r:id="rId19"/>
  </p:sldLayoutIdLst>
  <p:hf hdr="0" ftr="0"/>
  <p:txStyles>
    <p:title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pitchFamily="34" charset="0"/>
        </a:defRPr>
      </a:lvl2pPr>
      <a:lvl3pPr algn="l" rtl="0" eaLnBrk="1" fontAlgn="base" hangingPunct="1">
        <a:spcBef>
          <a:spcPct val="0"/>
        </a:spcBef>
        <a:spcAft>
          <a:spcPct val="0"/>
        </a:spcAft>
        <a:defRPr sz="3200" b="1">
          <a:solidFill>
            <a:schemeClr val="tx1"/>
          </a:solidFill>
          <a:latin typeface="Arial" pitchFamily="34" charset="0"/>
        </a:defRPr>
      </a:lvl3pPr>
      <a:lvl4pPr algn="l" rtl="0" eaLnBrk="1" fontAlgn="base" hangingPunct="1">
        <a:spcBef>
          <a:spcPct val="0"/>
        </a:spcBef>
        <a:spcAft>
          <a:spcPct val="0"/>
        </a:spcAft>
        <a:defRPr sz="3200" b="1">
          <a:solidFill>
            <a:schemeClr val="tx1"/>
          </a:solidFill>
          <a:latin typeface="Arial" pitchFamily="34" charset="0"/>
        </a:defRPr>
      </a:lvl4pPr>
      <a:lvl5pPr algn="l" rtl="0" eaLnBrk="1" fontAlgn="base" hangingPunct="1">
        <a:spcBef>
          <a:spcPct val="0"/>
        </a:spcBef>
        <a:spcAft>
          <a:spcPct val="0"/>
        </a:spcAft>
        <a:defRPr sz="3200" b="1">
          <a:solidFill>
            <a:schemeClr val="tx1"/>
          </a:solidFill>
          <a:latin typeface="Arial" pitchFamily="34" charset="0"/>
        </a:defRPr>
      </a:lvl5pPr>
      <a:lvl6pPr marL="457200" algn="l" rtl="0" eaLnBrk="1" fontAlgn="base" hangingPunct="1">
        <a:spcBef>
          <a:spcPct val="0"/>
        </a:spcBef>
        <a:spcAft>
          <a:spcPct val="0"/>
        </a:spcAft>
        <a:defRPr sz="3200" b="1">
          <a:solidFill>
            <a:schemeClr val="tx1"/>
          </a:solidFill>
          <a:latin typeface="Arial" pitchFamily="34" charset="0"/>
        </a:defRPr>
      </a:lvl6pPr>
      <a:lvl7pPr marL="914400" algn="l" rtl="0" eaLnBrk="1" fontAlgn="base" hangingPunct="1">
        <a:spcBef>
          <a:spcPct val="0"/>
        </a:spcBef>
        <a:spcAft>
          <a:spcPct val="0"/>
        </a:spcAft>
        <a:defRPr sz="3200" b="1">
          <a:solidFill>
            <a:schemeClr val="tx1"/>
          </a:solidFill>
          <a:latin typeface="Arial" pitchFamily="34" charset="0"/>
        </a:defRPr>
      </a:lvl7pPr>
      <a:lvl8pPr marL="1371600" algn="l" rtl="0" eaLnBrk="1" fontAlgn="base" hangingPunct="1">
        <a:spcBef>
          <a:spcPct val="0"/>
        </a:spcBef>
        <a:spcAft>
          <a:spcPct val="0"/>
        </a:spcAft>
        <a:defRPr sz="3200" b="1">
          <a:solidFill>
            <a:schemeClr val="tx1"/>
          </a:solidFill>
          <a:latin typeface="Arial" pitchFamily="34" charset="0"/>
        </a:defRPr>
      </a:lvl8pPr>
      <a:lvl9pPr marL="1828800" algn="l" rtl="0" eaLnBrk="1" fontAlgn="base" hangingPunct="1">
        <a:spcBef>
          <a:spcPct val="0"/>
        </a:spcBef>
        <a:spcAft>
          <a:spcPct val="0"/>
        </a:spcAft>
        <a:defRPr sz="3200" b="1">
          <a:solidFill>
            <a:schemeClr val="tx1"/>
          </a:solidFill>
          <a:latin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19.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ahbl.ca/" TargetMode="External"/><Relationship Id="rId2" Type="http://schemas.openxmlformats.org/officeDocument/2006/relationships/hyperlink" Target="https://www.ahbl.ca/subscribe/" TargetMode="Externa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hyperlink" Target="mailto:info@ahbl.c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BEC9CD-31D6-4306-B943-D60E13CE6C9C}"/>
              </a:ext>
            </a:extLst>
          </p:cNvPr>
          <p:cNvSpPr>
            <a:spLocks noGrp="1"/>
          </p:cNvSpPr>
          <p:nvPr>
            <p:ph type="title"/>
          </p:nvPr>
        </p:nvSpPr>
        <p:spPr>
          <a:xfrm>
            <a:off x="1001892" y="1531790"/>
            <a:ext cx="10989939" cy="754210"/>
          </a:xfrm>
        </p:spPr>
        <p:txBody>
          <a:bodyPr/>
          <a:lstStyle/>
          <a:p>
            <a:r>
              <a:rPr lang="en-US" dirty="0">
                <a:solidFill>
                  <a:schemeClr val="tx1">
                    <a:lumMod val="75000"/>
                    <a:lumOff val="25000"/>
                  </a:schemeClr>
                </a:solidFill>
              </a:rPr>
              <a:t>Year in review 2023</a:t>
            </a:r>
          </a:p>
        </p:txBody>
      </p:sp>
      <p:sp>
        <p:nvSpPr>
          <p:cNvPr id="5" name="Content Placeholder 4">
            <a:extLst>
              <a:ext uri="{FF2B5EF4-FFF2-40B4-BE49-F238E27FC236}">
                <a16:creationId xmlns:a16="http://schemas.microsoft.com/office/drawing/2014/main" id="{F5475CB8-FE99-4EF8-8E4F-E2D415FB53D6}"/>
              </a:ext>
            </a:extLst>
          </p:cNvPr>
          <p:cNvSpPr>
            <a:spLocks noGrp="1"/>
          </p:cNvSpPr>
          <p:nvPr>
            <p:ph idx="1"/>
          </p:nvPr>
        </p:nvSpPr>
        <p:spPr>
          <a:xfrm>
            <a:off x="1001892" y="3581400"/>
            <a:ext cx="5078677" cy="378212"/>
          </a:xfrm>
        </p:spPr>
        <p:txBody>
          <a:bodyPr/>
          <a:lstStyle/>
          <a:p>
            <a:r>
              <a:rPr lang="en-US" dirty="0">
                <a:solidFill>
                  <a:schemeClr val="tx1">
                    <a:lumMod val="75000"/>
                    <a:lumOff val="25000"/>
                  </a:schemeClr>
                </a:solidFill>
              </a:rPr>
              <a:t>November 22 | 11:00 AM – 12:00 PM PST</a:t>
            </a:r>
          </a:p>
        </p:txBody>
      </p:sp>
      <p:sp>
        <p:nvSpPr>
          <p:cNvPr id="6" name="Content Placeholder 5">
            <a:extLst>
              <a:ext uri="{FF2B5EF4-FFF2-40B4-BE49-F238E27FC236}">
                <a16:creationId xmlns:a16="http://schemas.microsoft.com/office/drawing/2014/main" id="{E4FAFD19-28E1-4195-BC63-839845EF9280}"/>
              </a:ext>
            </a:extLst>
          </p:cNvPr>
          <p:cNvSpPr>
            <a:spLocks noGrp="1"/>
          </p:cNvSpPr>
          <p:nvPr>
            <p:ph idx="10"/>
          </p:nvPr>
        </p:nvSpPr>
        <p:spPr>
          <a:xfrm>
            <a:off x="1001892" y="2286000"/>
            <a:ext cx="5321119" cy="1143000"/>
          </a:xfrm>
        </p:spPr>
        <p:txBody>
          <a:bodyPr/>
          <a:lstStyle/>
          <a:p>
            <a:pPr eaLnBrk="1" hangingPunct="1">
              <a:spcBef>
                <a:spcPct val="0"/>
              </a:spcBef>
            </a:pPr>
            <a:r>
              <a:rPr lang="en-US" sz="2400" dirty="0">
                <a:solidFill>
                  <a:schemeClr val="tx1">
                    <a:lumMod val="75000"/>
                    <a:lumOff val="25000"/>
                  </a:schemeClr>
                </a:solidFill>
              </a:rPr>
              <a:t>Lanny Robinson and Michael Watt</a:t>
            </a:r>
          </a:p>
        </p:txBody>
      </p:sp>
    </p:spTree>
    <p:extLst>
      <p:ext uri="{BB962C8B-B14F-4D97-AF65-F5344CB8AC3E}">
        <p14:creationId xmlns:p14="http://schemas.microsoft.com/office/powerpoint/2010/main" val="2464745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267200"/>
            <a:ext cx="10360501" cy="13716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000" i="0" dirty="0">
                <a:solidFill>
                  <a:schemeClr val="tx1">
                    <a:lumMod val="75000"/>
                    <a:lumOff val="25000"/>
                  </a:schemeClr>
                </a:solidFill>
                <a:effectLst/>
                <a:latin typeface="Arial" panose="020B0604020202020204" pitchFamily="34" charset="0"/>
              </a:rPr>
              <a:t>Just Cause: Where are we now?</a:t>
            </a:r>
          </a:p>
        </p:txBody>
      </p:sp>
    </p:spTree>
    <p:extLst>
      <p:ext uri="{BB962C8B-B14F-4D97-AF65-F5344CB8AC3E}">
        <p14:creationId xmlns:p14="http://schemas.microsoft.com/office/powerpoint/2010/main" val="166850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fr-FR" i="1" dirty="0"/>
              <a:t>Stevens v Port Coquitlam</a:t>
            </a:r>
            <a:r>
              <a:rPr lang="fr-FR" dirty="0"/>
              <a:t>, 2022 BCSC 2090</a:t>
            </a:r>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sz="half" idx="2"/>
          </p:nvPr>
        </p:nvSpPr>
        <p:spPr>
          <a:xfrm>
            <a:off x="609442" y="1600200"/>
            <a:ext cx="10897403" cy="5257800"/>
          </a:xfrm>
        </p:spPr>
        <p:txBody>
          <a:bodyPr>
            <a:normAutofit/>
          </a:bodyPr>
          <a:lstStyle/>
          <a:p>
            <a:r>
              <a:rPr lang="en-US" sz="2400" dirty="0">
                <a:solidFill>
                  <a:schemeClr val="tx1">
                    <a:lumMod val="75000"/>
                    <a:lumOff val="25000"/>
                  </a:schemeClr>
                </a:solidFill>
              </a:rPr>
              <a:t>EE began employment with the City in a unionized position in 2013.  By 2018, he was promoted to an exempt position as a superintendent.  In November 2020, when he was not scheduled to work, he attended at the City’s facility and … “used a municipal wash facility to rinse off his personal pickup truck and a recreational trailer”.</a:t>
            </a:r>
          </a:p>
          <a:p>
            <a:r>
              <a:rPr lang="en-US" sz="2400" dirty="0">
                <a:solidFill>
                  <a:schemeClr val="tx1">
                    <a:lumMod val="75000"/>
                    <a:lumOff val="25000"/>
                  </a:schemeClr>
                </a:solidFill>
              </a:rPr>
              <a:t>The City contended that his actions violated its policy and constituted cause for dismissal.  The Court disagreed and found that the City’s response was out of proportion to the transgression.</a:t>
            </a:r>
            <a:br>
              <a:rPr lang="en-US" sz="2400" dirty="0">
                <a:solidFill>
                  <a:schemeClr val="tx1">
                    <a:lumMod val="75000"/>
                    <a:lumOff val="25000"/>
                  </a:schemeClr>
                </a:solidFill>
              </a:rPr>
            </a:br>
            <a:endParaRPr lang="en-US" sz="2400" dirty="0">
              <a:solidFill>
                <a:schemeClr val="tx1">
                  <a:lumMod val="75000"/>
                  <a:lumOff val="25000"/>
                </a:schemeClr>
              </a:solidFill>
            </a:endParaRPr>
          </a:p>
          <a:p>
            <a:pPr marL="0" indent="0" algn="ctr">
              <a:buNone/>
            </a:pPr>
            <a:r>
              <a:rPr lang="en-US" sz="2400" dirty="0">
                <a:solidFill>
                  <a:schemeClr val="tx1">
                    <a:lumMod val="75000"/>
                    <a:lumOff val="25000"/>
                  </a:schemeClr>
                </a:solidFill>
              </a:rPr>
              <a:t>	“… the ultimate sanction of dismissal is only warranted if the misconduct effectively destroys the employment relationship”</a:t>
            </a:r>
          </a:p>
        </p:txBody>
      </p:sp>
    </p:spTree>
    <p:extLst>
      <p:ext uri="{BB962C8B-B14F-4D97-AF65-F5344CB8AC3E}">
        <p14:creationId xmlns:p14="http://schemas.microsoft.com/office/powerpoint/2010/main" val="281566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fr-FR" i="1" dirty="0"/>
              <a:t>Stevens v Port Coquitlam</a:t>
            </a:r>
            <a:r>
              <a:rPr lang="fr-FR" dirty="0"/>
              <a:t>, 2022 BCSC 2090</a:t>
            </a:r>
          </a:p>
        </p:txBody>
      </p:sp>
      <p:sp>
        <p:nvSpPr>
          <p:cNvPr id="6" name="Text Placeholder 2">
            <a:extLst>
              <a:ext uri="{FF2B5EF4-FFF2-40B4-BE49-F238E27FC236}">
                <a16:creationId xmlns:a16="http://schemas.microsoft.com/office/drawing/2014/main" id="{BADE2964-F8D5-392B-8615-030CDA7A858A}"/>
              </a:ext>
            </a:extLst>
          </p:cNvPr>
          <p:cNvSpPr>
            <a:spLocks noGrp="1"/>
          </p:cNvSpPr>
          <p:nvPr>
            <p:ph type="body" idx="1"/>
          </p:nvPr>
        </p:nvSpPr>
        <p:spPr>
          <a:xfrm>
            <a:off x="611030" y="1535113"/>
            <a:ext cx="4040188" cy="639762"/>
          </a:xfrm>
        </p:spPr>
        <p:txBody>
          <a:bodyPr/>
          <a:lstStyle/>
          <a:p>
            <a:r>
              <a:rPr lang="en-US" dirty="0">
                <a:solidFill>
                  <a:schemeClr val="tx1">
                    <a:lumMod val="75000"/>
                    <a:lumOff val="25000"/>
                  </a:schemeClr>
                </a:solidFill>
              </a:rPr>
              <a:t>Factors Supporting ER	</a:t>
            </a:r>
          </a:p>
        </p:txBody>
      </p:sp>
      <p:sp>
        <p:nvSpPr>
          <p:cNvPr id="7" name="Content Placeholder 3">
            <a:extLst>
              <a:ext uri="{FF2B5EF4-FFF2-40B4-BE49-F238E27FC236}">
                <a16:creationId xmlns:a16="http://schemas.microsoft.com/office/drawing/2014/main" id="{E6E6EB9A-742B-A487-3679-CCEF20E5DF70}"/>
              </a:ext>
            </a:extLst>
          </p:cNvPr>
          <p:cNvSpPr txBox="1">
            <a:spLocks/>
          </p:cNvSpPr>
          <p:nvPr/>
        </p:nvSpPr>
        <p:spPr bwMode="auto">
          <a:xfrm>
            <a:off x="611030" y="2174875"/>
            <a:ext cx="4340382"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2400" dirty="0">
                <a:solidFill>
                  <a:schemeClr val="tx1">
                    <a:lumMod val="75000"/>
                    <a:lumOff val="25000"/>
                  </a:schemeClr>
                </a:solidFill>
              </a:rPr>
              <a:t>Breach of a clear and express policy</a:t>
            </a:r>
          </a:p>
          <a:p>
            <a:r>
              <a:rPr lang="en-US" sz="2400" dirty="0">
                <a:solidFill>
                  <a:schemeClr val="tx1">
                    <a:lumMod val="75000"/>
                    <a:lumOff val="25000"/>
                  </a:schemeClr>
                </a:solidFill>
              </a:rPr>
              <a:t>EE had previously been told not to wash his truck at work</a:t>
            </a:r>
          </a:p>
          <a:p>
            <a:r>
              <a:rPr lang="en-US" sz="2400" dirty="0">
                <a:solidFill>
                  <a:schemeClr val="tx1">
                    <a:lumMod val="75000"/>
                    <a:lumOff val="25000"/>
                  </a:schemeClr>
                </a:solidFill>
              </a:rPr>
              <a:t>EE’s job included ensuring others adhered to policies</a:t>
            </a:r>
          </a:p>
          <a:p>
            <a:r>
              <a:rPr lang="en-US" sz="2400" dirty="0">
                <a:solidFill>
                  <a:schemeClr val="tx1">
                    <a:lumMod val="75000"/>
                    <a:lumOff val="25000"/>
                  </a:schemeClr>
                </a:solidFill>
              </a:rPr>
              <a:t>Set a bad example for others</a:t>
            </a:r>
          </a:p>
          <a:p>
            <a:endParaRPr lang="en-US" sz="2400" dirty="0">
              <a:solidFill>
                <a:schemeClr val="tx1">
                  <a:lumMod val="75000"/>
                  <a:lumOff val="25000"/>
                </a:schemeClr>
              </a:solidFill>
            </a:endParaRPr>
          </a:p>
        </p:txBody>
      </p:sp>
      <p:sp>
        <p:nvSpPr>
          <p:cNvPr id="9" name="Text Placeholder 4">
            <a:extLst>
              <a:ext uri="{FF2B5EF4-FFF2-40B4-BE49-F238E27FC236}">
                <a16:creationId xmlns:a16="http://schemas.microsoft.com/office/drawing/2014/main" id="{999CDDE1-FDEE-31E8-C0DB-AB6507A120E3}"/>
              </a:ext>
            </a:extLst>
          </p:cNvPr>
          <p:cNvSpPr>
            <a:spLocks noGrp="1"/>
          </p:cNvSpPr>
          <p:nvPr>
            <p:ph type="body" sz="quarter" idx="3"/>
          </p:nvPr>
        </p:nvSpPr>
        <p:spPr>
          <a:xfrm>
            <a:off x="5516720" y="1535113"/>
            <a:ext cx="4041775" cy="639762"/>
          </a:xfrm>
        </p:spPr>
        <p:txBody>
          <a:bodyPr/>
          <a:lstStyle/>
          <a:p>
            <a:r>
              <a:rPr lang="en-US" dirty="0">
                <a:solidFill>
                  <a:schemeClr val="tx1">
                    <a:lumMod val="75000"/>
                    <a:lumOff val="25000"/>
                  </a:schemeClr>
                </a:solidFill>
              </a:rPr>
              <a:t>Factors Supporting EE</a:t>
            </a:r>
          </a:p>
        </p:txBody>
      </p:sp>
      <p:sp>
        <p:nvSpPr>
          <p:cNvPr id="10" name="Content Placeholder 5">
            <a:extLst>
              <a:ext uri="{FF2B5EF4-FFF2-40B4-BE49-F238E27FC236}">
                <a16:creationId xmlns:a16="http://schemas.microsoft.com/office/drawing/2014/main" id="{8C144E43-7392-F8A5-13B7-ECD096635BFC}"/>
              </a:ext>
            </a:extLst>
          </p:cNvPr>
          <p:cNvSpPr>
            <a:spLocks noGrp="1"/>
          </p:cNvSpPr>
          <p:nvPr>
            <p:ph sz="quarter" idx="4"/>
          </p:nvPr>
        </p:nvSpPr>
        <p:spPr>
          <a:xfrm>
            <a:off x="5516720" y="2174875"/>
            <a:ext cx="4921092" cy="3951288"/>
          </a:xfrm>
        </p:spPr>
        <p:txBody>
          <a:bodyPr>
            <a:noAutofit/>
          </a:bodyPr>
          <a:lstStyle/>
          <a:p>
            <a:r>
              <a:rPr lang="en-US" sz="2400" dirty="0">
                <a:solidFill>
                  <a:schemeClr val="tx1">
                    <a:lumMod val="75000"/>
                    <a:lumOff val="25000"/>
                  </a:schemeClr>
                </a:solidFill>
              </a:rPr>
              <a:t>He was not disciplined previously</a:t>
            </a:r>
          </a:p>
          <a:p>
            <a:r>
              <a:rPr lang="en-US" sz="2400" dirty="0">
                <a:solidFill>
                  <a:schemeClr val="tx1">
                    <a:lumMod val="75000"/>
                    <a:lumOff val="25000"/>
                  </a:schemeClr>
                </a:solidFill>
              </a:rPr>
              <a:t>He had been using his truck as a work vehicle </a:t>
            </a:r>
          </a:p>
          <a:p>
            <a:r>
              <a:rPr lang="en-US" sz="2400" dirty="0">
                <a:solidFill>
                  <a:schemeClr val="tx1">
                    <a:lumMod val="75000"/>
                    <a:lumOff val="25000"/>
                  </a:schemeClr>
                </a:solidFill>
              </a:rPr>
              <a:t>He did not deny the misconduct and expressed a willingness to “take it on the chin”</a:t>
            </a:r>
          </a:p>
          <a:p>
            <a:r>
              <a:rPr lang="en-US" sz="2400" dirty="0">
                <a:solidFill>
                  <a:schemeClr val="tx1">
                    <a:lumMod val="75000"/>
                    <a:lumOff val="25000"/>
                  </a:schemeClr>
                </a:solidFill>
              </a:rPr>
              <a:t>His </a:t>
            </a:r>
            <a:r>
              <a:rPr lang="en-US" sz="2400" b="0" i="0" dirty="0">
                <a:solidFill>
                  <a:schemeClr val="tx1">
                    <a:lumMod val="75000"/>
                    <a:lumOff val="25000"/>
                  </a:schemeClr>
                </a:solidFill>
                <a:effectLst/>
                <a:latin typeface="Arial" panose="020B0604020202020204" pitchFamily="34" charset="0"/>
              </a:rPr>
              <a:t>misconduct was not inherently dishonest or deceitful</a:t>
            </a:r>
            <a:endParaRPr lang="en-US" sz="2400" dirty="0">
              <a:solidFill>
                <a:schemeClr val="tx1">
                  <a:lumMod val="75000"/>
                  <a:lumOff val="25000"/>
                </a:schemeClr>
              </a:solidFill>
            </a:endParaRPr>
          </a:p>
          <a:p>
            <a:endParaRPr lang="en-US" sz="2400" dirty="0">
              <a:solidFill>
                <a:schemeClr val="tx1">
                  <a:lumMod val="75000"/>
                  <a:lumOff val="25000"/>
                </a:schemeClr>
              </a:solidFill>
            </a:endParaRPr>
          </a:p>
        </p:txBody>
      </p:sp>
    </p:spTree>
    <p:extLst>
      <p:ext uri="{BB962C8B-B14F-4D97-AF65-F5344CB8AC3E}">
        <p14:creationId xmlns:p14="http://schemas.microsoft.com/office/powerpoint/2010/main" val="278410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fr-FR" i="1" dirty="0"/>
              <a:t>Café La Foret Ltd. v. Cho</a:t>
            </a:r>
            <a:r>
              <a:rPr lang="fr-FR" dirty="0"/>
              <a:t>, 2023 BCCA 354</a:t>
            </a:r>
          </a:p>
        </p:txBody>
      </p:sp>
      <p:sp>
        <p:nvSpPr>
          <p:cNvPr id="6" name="Text Placeholder 2">
            <a:extLst>
              <a:ext uri="{FF2B5EF4-FFF2-40B4-BE49-F238E27FC236}">
                <a16:creationId xmlns:a16="http://schemas.microsoft.com/office/drawing/2014/main" id="{BADE2964-F8D5-392B-8615-030CDA7A858A}"/>
              </a:ext>
            </a:extLst>
          </p:cNvPr>
          <p:cNvSpPr>
            <a:spLocks noGrp="1"/>
          </p:cNvSpPr>
          <p:nvPr>
            <p:ph type="body" idx="1"/>
          </p:nvPr>
        </p:nvSpPr>
        <p:spPr>
          <a:xfrm>
            <a:off x="611030" y="1535112"/>
            <a:ext cx="9979182" cy="5047427"/>
          </a:xfrm>
        </p:spPr>
        <p:txBody>
          <a:bodyPr>
            <a:normAutofit fontScale="92500"/>
          </a:bodyPr>
          <a:lstStyle/>
          <a:p>
            <a:pPr marL="342900" indent="-342900">
              <a:buFont typeface="Arial" panose="020B0604020202020204" pitchFamily="34" charset="0"/>
              <a:buChar char="•"/>
            </a:pPr>
            <a:r>
              <a:rPr lang="en-US" b="0" dirty="0">
                <a:solidFill>
                  <a:schemeClr val="tx1">
                    <a:lumMod val="75000"/>
                    <a:lumOff val="25000"/>
                  </a:schemeClr>
                </a:solidFill>
              </a:rPr>
              <a:t>EE was employed as a head baker. He inappropriately touched a female subordinate who then raised her concerns with the ER.  </a:t>
            </a:r>
          </a:p>
          <a:p>
            <a:pPr marL="342900" indent="-342900">
              <a:buFont typeface="Arial" panose="020B0604020202020204" pitchFamily="34" charset="0"/>
              <a:buChar char="•"/>
            </a:pPr>
            <a:r>
              <a:rPr lang="en-US" b="0" dirty="0">
                <a:solidFill>
                  <a:schemeClr val="tx1">
                    <a:lumMod val="75000"/>
                    <a:lumOff val="25000"/>
                  </a:schemeClr>
                </a:solidFill>
              </a:rPr>
              <a:t>When made aware of the victim’s concerns, EE offered to either apologize or quit. ER assured him that things could be worked out and ultimately came forward with a request for him to sign an affidavit wherein he admitted to being a sexual predator. When he refused to sign the Affidavit, he was fired for cause.</a:t>
            </a:r>
          </a:p>
          <a:p>
            <a:pPr marL="342900" indent="-342900">
              <a:buFont typeface="Arial" panose="020B0604020202020204" pitchFamily="34" charset="0"/>
              <a:buChar char="•"/>
            </a:pPr>
            <a:r>
              <a:rPr lang="en-US" b="0" dirty="0">
                <a:solidFill>
                  <a:schemeClr val="tx1">
                    <a:lumMod val="75000"/>
                    <a:lumOff val="25000"/>
                  </a:schemeClr>
                </a:solidFill>
              </a:rPr>
              <a:t>The Trial Court found that he had engaged in harassment when he touched the victim’s shoulder and patted her in the area of her buttocks. </a:t>
            </a:r>
          </a:p>
          <a:p>
            <a:pPr lvl="2"/>
            <a:r>
              <a:rPr lang="en-US" dirty="0">
                <a:solidFill>
                  <a:schemeClr val="tx1">
                    <a:lumMod val="75000"/>
                    <a:lumOff val="25000"/>
                  </a:schemeClr>
                </a:solidFill>
              </a:rPr>
              <a:t>“Though the touching was brief, it was intentional, unwarranted, and non-consensual. It was a violation of Ms. Lee’s bodily integrity, and caused her emotional distress… The surrounding circumstances lead me to conclude that this action on the part of Mr. Cho reflected a gross error of judgment, rather than an act committed for sexual gratification or with the intention of violating Ms. Lee’s bodily integrity. Nevertheless, when Mr. Cho touched Ms. Lee’s buttocks, the touching took on sexual connotations</a:t>
            </a:r>
          </a:p>
        </p:txBody>
      </p:sp>
    </p:spTree>
    <p:extLst>
      <p:ext uri="{BB962C8B-B14F-4D97-AF65-F5344CB8AC3E}">
        <p14:creationId xmlns:p14="http://schemas.microsoft.com/office/powerpoint/2010/main" val="390634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fr-FR" dirty="0"/>
              <a:t>BUT…</a:t>
            </a:r>
          </a:p>
        </p:txBody>
      </p:sp>
      <p:sp>
        <p:nvSpPr>
          <p:cNvPr id="6" name="Text Placeholder 2">
            <a:extLst>
              <a:ext uri="{FF2B5EF4-FFF2-40B4-BE49-F238E27FC236}">
                <a16:creationId xmlns:a16="http://schemas.microsoft.com/office/drawing/2014/main" id="{BADE2964-F8D5-392B-8615-030CDA7A858A}"/>
              </a:ext>
            </a:extLst>
          </p:cNvPr>
          <p:cNvSpPr>
            <a:spLocks noGrp="1"/>
          </p:cNvSpPr>
          <p:nvPr>
            <p:ph type="body" idx="1"/>
          </p:nvPr>
        </p:nvSpPr>
        <p:spPr>
          <a:xfrm>
            <a:off x="611030" y="1535112"/>
            <a:ext cx="11045982" cy="5047427"/>
          </a:xfr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ea typeface="+mn-ea"/>
                <a:cs typeface="+mn-cs"/>
              </a:rPr>
              <a:t>ER was prepared to continue the relationship. By suggesting that EE could keep his job if he admitted guilt, ER did not consider his misconduct to be sufficiently serious to justify termination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ea typeface="+mn-ea"/>
                <a:cs typeface="+mn-cs"/>
              </a:rPr>
              <a:t>The sexual harassment was at the “low end of the spectrum” (lasted for only a second or two on each occasion)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ea typeface="+mn-ea"/>
                <a:cs typeface="+mn-cs"/>
              </a:rPr>
              <a:t>Misconduct reflected a gross error of judgment, rather than </a:t>
            </a:r>
            <a:r>
              <a:rPr kumimoji="0" lang="en-US" sz="2000" b="0" i="1" u="none" strike="noStrike" kern="1200" cap="none" spc="0" normalizeH="0" baseline="0" noProof="0" dirty="0">
                <a:ln>
                  <a:noFill/>
                </a:ln>
                <a:solidFill>
                  <a:schemeClr val="tx1">
                    <a:lumMod val="75000"/>
                    <a:lumOff val="25000"/>
                  </a:schemeClr>
                </a:solidFill>
                <a:effectLst/>
                <a:uLnTx/>
                <a:uFillTx/>
                <a:ea typeface="+mn-ea"/>
                <a:cs typeface="+mn-cs"/>
              </a:rPr>
              <a:t>mal fide </a:t>
            </a:r>
            <a:r>
              <a:rPr kumimoji="0" lang="en-US" sz="2000" b="0" i="0" u="none" strike="noStrike" kern="1200" cap="none" spc="0" normalizeH="0" baseline="0" noProof="0" dirty="0">
                <a:ln>
                  <a:noFill/>
                </a:ln>
                <a:solidFill>
                  <a:schemeClr val="tx1">
                    <a:lumMod val="75000"/>
                    <a:lumOff val="25000"/>
                  </a:schemeClr>
                </a:solidFill>
                <a:effectLst/>
                <a:uLnTx/>
                <a:uFillTx/>
                <a:ea typeface="+mn-ea"/>
                <a:cs typeface="+mn-cs"/>
              </a:rPr>
              <a:t>intentions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ea typeface="+mn-ea"/>
                <a:cs typeface="+mn-cs"/>
              </a:rPr>
              <a:t>EE had never been warned that such conduct was inappropriate, and that dismissal was a possible consequence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ea typeface="+mn-ea"/>
                <a:cs typeface="+mn-cs"/>
              </a:rPr>
              <a:t>ER did not have a formal sexual harassment policy.</a:t>
            </a:r>
          </a:p>
          <a:p>
            <a:pPr marL="800100" lvl="2" indent="0">
              <a:buNone/>
            </a:pPr>
            <a:r>
              <a:rPr lang="en-US" sz="1900" dirty="0">
                <a:solidFill>
                  <a:schemeClr val="tx1">
                    <a:lumMod val="75000"/>
                    <a:lumOff val="25000"/>
                  </a:schemeClr>
                </a:solidFill>
              </a:rPr>
              <a:t>… “improper physical touching” incorporates a broad range of </a:t>
            </a:r>
            <a:r>
              <a:rPr lang="en-US" sz="1900" dirty="0" err="1">
                <a:solidFill>
                  <a:schemeClr val="tx1">
                    <a:lumMod val="75000"/>
                    <a:lumOff val="25000"/>
                  </a:schemeClr>
                </a:solidFill>
              </a:rPr>
              <a:t>behaviour</a:t>
            </a:r>
            <a:r>
              <a:rPr lang="en-US" sz="1900" dirty="0">
                <a:solidFill>
                  <a:schemeClr val="tx1">
                    <a:lumMod val="75000"/>
                    <a:lumOff val="25000"/>
                  </a:schemeClr>
                </a:solidFill>
              </a:rPr>
              <a:t> ... a brief light tap on Ms. Lee’s shoulder, a brief open-hand pat on her upper back, and a subsequent light tap on her buttocks were relatively minor on the range of physical contact which extends to more prolonged touching, more extensive body contact, forced kissing and fondling.”</a:t>
            </a:r>
          </a:p>
          <a:p>
            <a:pPr marL="0" indent="0">
              <a:buNone/>
            </a:pPr>
            <a:endParaRPr lang="en-US" b="1" dirty="0"/>
          </a:p>
        </p:txBody>
      </p:sp>
    </p:spTree>
    <p:extLst>
      <p:ext uri="{BB962C8B-B14F-4D97-AF65-F5344CB8AC3E}">
        <p14:creationId xmlns:p14="http://schemas.microsoft.com/office/powerpoint/2010/main" val="2011295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fr-FR" sz="3200" i="1" dirty="0"/>
              <a:t>Dove v Destiny Media Technologies Inc</a:t>
            </a:r>
            <a:r>
              <a:rPr lang="fr-FR" sz="3200" dirty="0"/>
              <a:t>., 2023 BCSC 1032</a:t>
            </a:r>
            <a:endParaRPr lang="fr-FR" dirty="0"/>
          </a:p>
        </p:txBody>
      </p:sp>
      <p:sp>
        <p:nvSpPr>
          <p:cNvPr id="4" name="TextBox 3">
            <a:extLst>
              <a:ext uri="{FF2B5EF4-FFF2-40B4-BE49-F238E27FC236}">
                <a16:creationId xmlns:a16="http://schemas.microsoft.com/office/drawing/2014/main" id="{9AB95E37-A521-10B9-E116-F0B0C3540D6F}"/>
              </a:ext>
            </a:extLst>
          </p:cNvPr>
          <p:cNvSpPr txBox="1"/>
          <p:nvPr/>
        </p:nvSpPr>
        <p:spPr>
          <a:xfrm>
            <a:off x="611030" y="1600200"/>
            <a:ext cx="10283982" cy="3416320"/>
          </a:xfrm>
          <a:prstGeom prst="rect">
            <a:avLst/>
          </a:prstGeom>
          <a:noFill/>
        </p:spPr>
        <p:txBody>
          <a:bodyPr wrap="square">
            <a:spAutoFit/>
          </a:bodyPr>
          <a:lstStyle/>
          <a:p>
            <a:pPr marL="0" indent="0">
              <a:buNone/>
            </a:pPr>
            <a:r>
              <a:rPr lang="en-US" sz="2400" b="1" i="1" dirty="0">
                <a:solidFill>
                  <a:schemeClr val="tx1">
                    <a:lumMod val="75000"/>
                    <a:lumOff val="25000"/>
                  </a:schemeClr>
                </a:solidFill>
                <a:latin typeface="+mn-lt"/>
              </a:rPr>
              <a:t>To what extent is an employee entitled to work on a side business during work hours? </a:t>
            </a:r>
          </a:p>
          <a:p>
            <a:pPr marL="285750" indent="-285750">
              <a:buFont typeface="Arial" panose="020B0604020202020204" pitchFamily="34" charset="0"/>
              <a:buChar char="•"/>
            </a:pPr>
            <a:r>
              <a:rPr lang="en-US" sz="2400" dirty="0">
                <a:solidFill>
                  <a:schemeClr val="tx1">
                    <a:lumMod val="75000"/>
                    <a:lumOff val="25000"/>
                  </a:schemeClr>
                </a:solidFill>
                <a:latin typeface="+mn-lt"/>
              </a:rPr>
              <a:t>EE was a baker, with no experience in the tech industry.  </a:t>
            </a:r>
          </a:p>
          <a:p>
            <a:pPr marL="285750" indent="-285750">
              <a:buFont typeface="Arial" panose="020B0604020202020204" pitchFamily="34" charset="0"/>
              <a:buChar char="•"/>
            </a:pPr>
            <a:r>
              <a:rPr lang="en-US" sz="2400" dirty="0">
                <a:solidFill>
                  <a:schemeClr val="tx1">
                    <a:lumMod val="75000"/>
                    <a:lumOff val="25000"/>
                  </a:schemeClr>
                </a:solidFill>
                <a:latin typeface="+mn-lt"/>
              </a:rPr>
              <a:t>In 2007, she began to do administrative work for ER, in exchange for the use of space to conduct her “crystal business”. </a:t>
            </a:r>
          </a:p>
          <a:p>
            <a:pPr marL="285750" indent="-285750">
              <a:buFont typeface="Arial" panose="020B0604020202020204" pitchFamily="34" charset="0"/>
              <a:buChar char="•"/>
            </a:pPr>
            <a:r>
              <a:rPr lang="en-US" sz="2400" dirty="0">
                <a:solidFill>
                  <a:schemeClr val="tx1">
                    <a:lumMod val="75000"/>
                    <a:lumOff val="25000"/>
                  </a:schemeClr>
                </a:solidFill>
                <a:latin typeface="+mn-lt"/>
              </a:rPr>
              <a:t>She was formally employed in 2009 and agreed to cease work on her “crystal business” on ER’s premises.</a:t>
            </a:r>
          </a:p>
          <a:p>
            <a:pPr marL="285750" indent="-285750">
              <a:buFont typeface="Arial" panose="020B0604020202020204" pitchFamily="34" charset="0"/>
              <a:buChar char="•"/>
            </a:pPr>
            <a:r>
              <a:rPr lang="en-US" sz="2400" dirty="0">
                <a:solidFill>
                  <a:schemeClr val="tx1">
                    <a:lumMod val="75000"/>
                    <a:lumOff val="25000"/>
                  </a:schemeClr>
                </a:solidFill>
                <a:latin typeface="+mn-lt"/>
              </a:rPr>
              <a:t>In 2016, ER’s CEO bought another business, for which  EE began to perform unpaid work.  </a:t>
            </a:r>
          </a:p>
        </p:txBody>
      </p:sp>
    </p:spTree>
    <p:extLst>
      <p:ext uri="{BB962C8B-B14F-4D97-AF65-F5344CB8AC3E}">
        <p14:creationId xmlns:p14="http://schemas.microsoft.com/office/powerpoint/2010/main" val="1075059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fr-FR" sz="3200" i="1" dirty="0"/>
              <a:t>Dove v Destiny Media Technologies Inc</a:t>
            </a:r>
            <a:r>
              <a:rPr lang="fr-FR" sz="3200" dirty="0"/>
              <a:t>., 2023 BCSC 1032</a:t>
            </a:r>
            <a:endParaRPr lang="fr-FR" dirty="0"/>
          </a:p>
        </p:txBody>
      </p:sp>
      <p:sp>
        <p:nvSpPr>
          <p:cNvPr id="4" name="TextBox 3">
            <a:extLst>
              <a:ext uri="{FF2B5EF4-FFF2-40B4-BE49-F238E27FC236}">
                <a16:creationId xmlns:a16="http://schemas.microsoft.com/office/drawing/2014/main" id="{9AB95E37-A521-10B9-E116-F0B0C3540D6F}"/>
              </a:ext>
            </a:extLst>
          </p:cNvPr>
          <p:cNvSpPr txBox="1"/>
          <p:nvPr/>
        </p:nvSpPr>
        <p:spPr>
          <a:xfrm>
            <a:off x="611030" y="1600200"/>
            <a:ext cx="10283982" cy="3046988"/>
          </a:xfrm>
          <a:prstGeom prst="rect">
            <a:avLst/>
          </a:prstGeom>
          <a:noFill/>
        </p:spPr>
        <p:txBody>
          <a:bodyPr wrap="square">
            <a:spAutoFit/>
          </a:bodyPr>
          <a:lstStyle/>
          <a:p>
            <a:pPr marL="0" indent="0">
              <a:buNone/>
            </a:pPr>
            <a:r>
              <a:rPr lang="en-US" sz="2400" b="1" dirty="0">
                <a:solidFill>
                  <a:schemeClr val="tx1">
                    <a:lumMod val="75000"/>
                    <a:lumOff val="25000"/>
                  </a:schemeClr>
                </a:solidFill>
                <a:latin typeface="+mn-lt"/>
              </a:rPr>
              <a:t>Legal Principles:</a:t>
            </a:r>
          </a:p>
          <a:p>
            <a:pPr marL="342900" indent="-342900">
              <a:buFont typeface="Arial" panose="020B0604020202020204" pitchFamily="34" charset="0"/>
              <a:buChar char="•"/>
            </a:pPr>
            <a:r>
              <a:rPr lang="en-US" sz="2400" dirty="0">
                <a:solidFill>
                  <a:schemeClr val="tx1">
                    <a:lumMod val="75000"/>
                    <a:lumOff val="25000"/>
                  </a:schemeClr>
                </a:solidFill>
                <a:latin typeface="+mn-lt"/>
              </a:rPr>
              <a:t>Employees have a duty to provide full-time service to their employer unless otherwise agreed. Working for outside business during business hours without approval can be a basis for dismissal.</a:t>
            </a:r>
          </a:p>
          <a:p>
            <a:pPr marL="342900" indent="-342900">
              <a:buFont typeface="Arial" panose="020B0604020202020204" pitchFamily="34" charset="0"/>
              <a:buChar char="•"/>
            </a:pPr>
            <a:r>
              <a:rPr lang="en-US" sz="2400" dirty="0">
                <a:solidFill>
                  <a:schemeClr val="tx1">
                    <a:lumMod val="75000"/>
                    <a:lumOff val="25000"/>
                  </a:schemeClr>
                </a:solidFill>
                <a:latin typeface="+mn-lt"/>
              </a:rPr>
              <a:t>Where the incidents complained of are trivial, warnings are necessary. However, where incidents are sufficiently serious, a warning is not essential.</a:t>
            </a:r>
          </a:p>
          <a:p>
            <a:pPr marL="342900" indent="-342900">
              <a:buFont typeface="Arial" panose="020B0604020202020204" pitchFamily="34" charset="0"/>
              <a:buChar char="•"/>
            </a:pPr>
            <a:r>
              <a:rPr lang="en-US" sz="2400" dirty="0">
                <a:solidFill>
                  <a:schemeClr val="tx1">
                    <a:lumMod val="75000"/>
                    <a:lumOff val="25000"/>
                  </a:schemeClr>
                </a:solidFill>
                <a:latin typeface="+mn-lt"/>
              </a:rPr>
              <a:t>Condonation of misconduct (not alleged) may mitigate seriousness.</a:t>
            </a:r>
          </a:p>
        </p:txBody>
      </p:sp>
    </p:spTree>
    <p:extLst>
      <p:ext uri="{BB962C8B-B14F-4D97-AF65-F5344CB8AC3E}">
        <p14:creationId xmlns:p14="http://schemas.microsoft.com/office/powerpoint/2010/main" val="1955041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3200" i="1"/>
              <a:t>Mechalchuk v Galaxy Motors (1990) Ltd., 2023 BCSC 635</a:t>
            </a:r>
            <a:endParaRPr lang="fr-FR" dirty="0"/>
          </a:p>
        </p:txBody>
      </p:sp>
      <p:sp>
        <p:nvSpPr>
          <p:cNvPr id="4" name="TextBox 3">
            <a:extLst>
              <a:ext uri="{FF2B5EF4-FFF2-40B4-BE49-F238E27FC236}">
                <a16:creationId xmlns:a16="http://schemas.microsoft.com/office/drawing/2014/main" id="{9AB95E37-A521-10B9-E116-F0B0C3540D6F}"/>
              </a:ext>
            </a:extLst>
          </p:cNvPr>
          <p:cNvSpPr txBox="1"/>
          <p:nvPr/>
        </p:nvSpPr>
        <p:spPr>
          <a:xfrm>
            <a:off x="611030" y="1676400"/>
            <a:ext cx="10283982" cy="4154984"/>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tx1">
                    <a:lumMod val="75000"/>
                    <a:lumOff val="25000"/>
                  </a:schemeClr>
                </a:solidFill>
                <a:latin typeface="+mn-lt"/>
              </a:rPr>
              <a:t>EE was hired as general manager in June 2020.  By October, he was promoted to VP and then to President in June 2021.  Things were going well until June 2022 when he attended a dinner with the business owner, staff and spouses. </a:t>
            </a:r>
            <a:br>
              <a:rPr lang="en-US" sz="2400" dirty="0">
                <a:solidFill>
                  <a:schemeClr val="tx1">
                    <a:lumMod val="75000"/>
                    <a:lumOff val="25000"/>
                  </a:schemeClr>
                </a:solidFill>
                <a:latin typeface="+mn-lt"/>
              </a:rPr>
            </a:br>
            <a:endParaRPr lang="en-US" sz="2400" dirty="0">
              <a:solidFill>
                <a:schemeClr val="tx1">
                  <a:lumMod val="75000"/>
                  <a:lumOff val="25000"/>
                </a:schemeClr>
              </a:solidFill>
              <a:latin typeface="+mn-lt"/>
            </a:endParaRPr>
          </a:p>
          <a:p>
            <a:pPr marL="342900" indent="-342900">
              <a:buFont typeface="Arial" panose="020B0604020202020204" pitchFamily="34" charset="0"/>
              <a:buChar char="•"/>
            </a:pPr>
            <a:r>
              <a:rPr lang="en-US" sz="2400" dirty="0">
                <a:solidFill>
                  <a:schemeClr val="tx1">
                    <a:lumMod val="75000"/>
                    <a:lumOff val="25000"/>
                  </a:schemeClr>
                </a:solidFill>
                <a:latin typeface="+mn-lt"/>
              </a:rPr>
              <a:t>EE testified that, when the dinner bill came, he and the owner agreed it was a “team building event” that could be justified as a business expense and he paid the bill.  The owner disagreed and testified that she thought EE was “being generous” when he paid the bill.  EE then sought reimbursement from the ER, which led to an investigation into prior expenses.</a:t>
            </a:r>
          </a:p>
        </p:txBody>
      </p:sp>
    </p:spTree>
    <p:extLst>
      <p:ext uri="{BB962C8B-B14F-4D97-AF65-F5344CB8AC3E}">
        <p14:creationId xmlns:p14="http://schemas.microsoft.com/office/powerpoint/2010/main" val="3092396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3200" i="1" dirty="0" err="1"/>
              <a:t>Mechalchuk</a:t>
            </a:r>
            <a:r>
              <a:rPr lang="en-US" sz="3200" i="1" dirty="0"/>
              <a:t> v Galaxy Motors (1990) Ltd., </a:t>
            </a:r>
            <a:r>
              <a:rPr lang="en-US" sz="3200" dirty="0"/>
              <a:t>2023 BCSC 635</a:t>
            </a:r>
            <a:endParaRPr lang="fr-FR" dirty="0"/>
          </a:p>
        </p:txBody>
      </p:sp>
      <p:sp>
        <p:nvSpPr>
          <p:cNvPr id="4" name="TextBox 3">
            <a:extLst>
              <a:ext uri="{FF2B5EF4-FFF2-40B4-BE49-F238E27FC236}">
                <a16:creationId xmlns:a16="http://schemas.microsoft.com/office/drawing/2014/main" id="{9AB95E37-A521-10B9-E116-F0B0C3540D6F}"/>
              </a:ext>
            </a:extLst>
          </p:cNvPr>
          <p:cNvSpPr txBox="1"/>
          <p:nvPr/>
        </p:nvSpPr>
        <p:spPr>
          <a:xfrm>
            <a:off x="612070" y="1676400"/>
            <a:ext cx="10588782" cy="3785652"/>
          </a:xfrm>
          <a:prstGeom prst="rect">
            <a:avLst/>
          </a:prstGeom>
          <a:noFill/>
        </p:spPr>
        <p:txBody>
          <a:bodyPr wrap="square">
            <a:spAutoFit/>
          </a:bodyPr>
          <a:lstStyle/>
          <a:p>
            <a:pPr marL="0" indent="0">
              <a:buNone/>
            </a:pPr>
            <a:r>
              <a:rPr lang="en-US" sz="2400" dirty="0">
                <a:solidFill>
                  <a:schemeClr val="tx1">
                    <a:lumMod val="75000"/>
                    <a:lumOff val="25000"/>
                  </a:schemeClr>
                </a:solidFill>
                <a:latin typeface="+mn-lt"/>
              </a:rPr>
              <a:t>ER identified six “suspicious” expenses and was able to determine that on two occasions, he sought reimbursement for roughly $250 for meals with his spouse (which he indicated were “business-related”)</a:t>
            </a:r>
            <a:br>
              <a:rPr lang="en-US" sz="2400" b="1" dirty="0">
                <a:solidFill>
                  <a:schemeClr val="tx1">
                    <a:lumMod val="75000"/>
                    <a:lumOff val="25000"/>
                  </a:schemeClr>
                </a:solidFill>
                <a:latin typeface="+mn-lt"/>
              </a:rPr>
            </a:br>
            <a:endParaRPr lang="en-US" sz="2400" b="1" dirty="0">
              <a:solidFill>
                <a:schemeClr val="tx1">
                  <a:lumMod val="75000"/>
                  <a:lumOff val="25000"/>
                </a:schemeClr>
              </a:solidFill>
              <a:latin typeface="+mn-lt"/>
            </a:endParaRPr>
          </a:p>
          <a:p>
            <a:pPr marL="0" indent="0">
              <a:buNone/>
            </a:pPr>
            <a:r>
              <a:rPr lang="en-US" sz="2400" b="1" dirty="0">
                <a:solidFill>
                  <a:schemeClr val="tx1">
                    <a:lumMod val="75000"/>
                    <a:lumOff val="25000"/>
                  </a:schemeClr>
                </a:solidFill>
                <a:latin typeface="+mn-lt"/>
              </a:rPr>
              <a:t>Court held:</a:t>
            </a:r>
          </a:p>
          <a:p>
            <a:pPr lvl="1" indent="-342900">
              <a:buFont typeface="Arial" panose="020B0604020202020204" pitchFamily="34" charset="0"/>
              <a:buChar char="•"/>
            </a:pPr>
            <a:r>
              <a:rPr lang="en-US" sz="2000" dirty="0">
                <a:solidFill>
                  <a:schemeClr val="tx1">
                    <a:lumMod val="75000"/>
                    <a:lumOff val="25000"/>
                  </a:schemeClr>
                </a:solidFill>
                <a:latin typeface="+mn-lt"/>
              </a:rPr>
              <a:t>He attempted to deceive the defendant</a:t>
            </a:r>
          </a:p>
          <a:p>
            <a:pPr lvl="1" indent="-342900">
              <a:buFont typeface="Arial" panose="020B0604020202020204" pitchFamily="34" charset="0"/>
              <a:buChar char="•"/>
            </a:pPr>
            <a:r>
              <a:rPr lang="en-US" sz="2000" dirty="0">
                <a:solidFill>
                  <a:schemeClr val="tx1">
                    <a:lumMod val="75000"/>
                    <a:lumOff val="25000"/>
                  </a:schemeClr>
                </a:solidFill>
                <a:latin typeface="+mn-lt"/>
              </a:rPr>
              <a:t>When confronted, instead of confessing, he perpetuated his dishonesty by repeating it</a:t>
            </a:r>
          </a:p>
          <a:p>
            <a:pPr lvl="1" indent="-342900">
              <a:buFont typeface="Arial" panose="020B0604020202020204" pitchFamily="34" charset="0"/>
              <a:buChar char="•"/>
            </a:pPr>
            <a:r>
              <a:rPr lang="en-US" sz="2000" dirty="0">
                <a:solidFill>
                  <a:schemeClr val="tx1">
                    <a:lumMod val="75000"/>
                    <a:lumOff val="25000"/>
                  </a:schemeClr>
                </a:solidFill>
                <a:latin typeface="+mn-lt"/>
              </a:rPr>
              <a:t>Although the total amount was relatively small, the misconduct went to the very root of the employment relationship</a:t>
            </a:r>
          </a:p>
          <a:p>
            <a:pPr lvl="1" indent="-342900">
              <a:buFont typeface="Arial" panose="020B0604020202020204" pitchFamily="34" charset="0"/>
              <a:buChar char="•"/>
            </a:pPr>
            <a:r>
              <a:rPr lang="en-US" sz="2000" dirty="0">
                <a:solidFill>
                  <a:schemeClr val="tx1">
                    <a:lumMod val="75000"/>
                    <a:lumOff val="25000"/>
                  </a:schemeClr>
                </a:solidFill>
                <a:latin typeface="+mn-lt"/>
              </a:rPr>
              <a:t>His position commanded a high level of authority, responsibility, and trust.</a:t>
            </a:r>
          </a:p>
          <a:p>
            <a:pPr lvl="1" indent="-342900">
              <a:buFont typeface="Arial" panose="020B0604020202020204" pitchFamily="34" charset="0"/>
              <a:buChar char="•"/>
            </a:pPr>
            <a:r>
              <a:rPr lang="en-US" sz="2000" dirty="0">
                <a:solidFill>
                  <a:schemeClr val="tx1">
                    <a:lumMod val="75000"/>
                    <a:lumOff val="25000"/>
                  </a:schemeClr>
                </a:solidFill>
                <a:latin typeface="+mn-lt"/>
              </a:rPr>
              <a:t>His conduct was such that the defendant’s loss of faith and trust in him was justified.</a:t>
            </a:r>
          </a:p>
        </p:txBody>
      </p:sp>
    </p:spTree>
    <p:extLst>
      <p:ext uri="{BB962C8B-B14F-4D97-AF65-F5344CB8AC3E}">
        <p14:creationId xmlns:p14="http://schemas.microsoft.com/office/powerpoint/2010/main" val="891557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267200"/>
            <a:ext cx="10360501" cy="13716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000" i="0" dirty="0">
                <a:solidFill>
                  <a:schemeClr val="tx1">
                    <a:lumMod val="75000"/>
                    <a:lumOff val="25000"/>
                  </a:schemeClr>
                </a:solidFill>
                <a:effectLst/>
                <a:latin typeface="Arial" panose="020B0604020202020204" pitchFamily="34" charset="0"/>
              </a:rPr>
              <a:t>Aggravation with aggravated Damages</a:t>
            </a:r>
          </a:p>
        </p:txBody>
      </p:sp>
    </p:spTree>
    <p:extLst>
      <p:ext uri="{BB962C8B-B14F-4D97-AF65-F5344CB8AC3E}">
        <p14:creationId xmlns:p14="http://schemas.microsoft.com/office/powerpoint/2010/main" val="3222313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
            <a:ext cx="12176604" cy="6858000"/>
            <a:chOff x="9295" y="-21905"/>
            <a:chExt cx="9134831" cy="5144840"/>
          </a:xfrm>
        </p:grpSpPr>
        <p:sp>
          <p:nvSpPr>
            <p:cNvPr id="3" name="object 3"/>
            <p:cNvSpPr/>
            <p:nvPr/>
          </p:nvSpPr>
          <p:spPr>
            <a:xfrm>
              <a:off x="3890771" y="0"/>
              <a:ext cx="5253355" cy="4697095"/>
            </a:xfrm>
            <a:custGeom>
              <a:avLst/>
              <a:gdLst/>
              <a:ahLst/>
              <a:cxnLst/>
              <a:rect l="l" t="t" r="r" b="b"/>
              <a:pathLst>
                <a:path w="5253355" h="4697095">
                  <a:moveTo>
                    <a:pt x="0" y="4696968"/>
                  </a:moveTo>
                  <a:lnTo>
                    <a:pt x="5253228" y="4696968"/>
                  </a:lnTo>
                  <a:lnTo>
                    <a:pt x="5253228" y="0"/>
                  </a:lnTo>
                  <a:lnTo>
                    <a:pt x="0" y="0"/>
                  </a:lnTo>
                  <a:lnTo>
                    <a:pt x="0" y="4696968"/>
                  </a:lnTo>
                  <a:close/>
                </a:path>
              </a:pathLst>
            </a:custGeom>
            <a:solidFill>
              <a:srgbClr val="FFFFFF"/>
            </a:solidFill>
          </p:spPr>
          <p:txBody>
            <a:bodyPr wrap="square" lIns="0" tIns="0" rIns="0" bIns="0" rtlCol="0"/>
            <a:lstStyle/>
            <a:p>
              <a:endParaRPr/>
            </a:p>
          </p:txBody>
        </p:sp>
        <p:pic>
          <p:nvPicPr>
            <p:cNvPr id="5" name="object 5" descr="Glass and light interior design"/>
            <p:cNvPicPr/>
            <p:nvPr/>
          </p:nvPicPr>
          <p:blipFill>
            <a:blip r:embed="rId3" cstate="print">
              <a:extLst>
                <a:ext uri="{28A0092B-C50C-407E-A947-70E740481C1C}">
                  <a14:useLocalDpi xmlns:a14="http://schemas.microsoft.com/office/drawing/2010/main" val="0"/>
                </a:ext>
              </a:extLst>
            </a:blip>
            <a:srcRect l="26047" r="26047"/>
            <a:stretch/>
          </p:blipFill>
          <p:spPr>
            <a:xfrm>
              <a:off x="9295" y="-21905"/>
              <a:ext cx="3962532" cy="5144840"/>
            </a:xfrm>
            <a:prstGeom prst="rect">
              <a:avLst/>
            </a:prstGeom>
          </p:spPr>
        </p:pic>
      </p:grpSp>
      <p:sp>
        <p:nvSpPr>
          <p:cNvPr id="7" name="object 7"/>
          <p:cNvSpPr/>
          <p:nvPr/>
        </p:nvSpPr>
        <p:spPr>
          <a:xfrm>
            <a:off x="6470531" y="1856189"/>
            <a:ext cx="0" cy="1971373"/>
          </a:xfrm>
          <a:custGeom>
            <a:avLst/>
            <a:gdLst/>
            <a:ahLst/>
            <a:cxnLst/>
            <a:rect l="l" t="t" r="r" b="b"/>
            <a:pathLst>
              <a:path h="1478914">
                <a:moveTo>
                  <a:pt x="0" y="0"/>
                </a:moveTo>
                <a:lnTo>
                  <a:pt x="0" y="1478419"/>
                </a:lnTo>
              </a:path>
            </a:pathLst>
          </a:custGeom>
          <a:ln w="12700">
            <a:solidFill>
              <a:srgbClr val="FFFFFF"/>
            </a:solidFill>
          </a:ln>
        </p:spPr>
        <p:txBody>
          <a:bodyPr wrap="square" lIns="0" tIns="0" rIns="0" bIns="0" rtlCol="0"/>
          <a:lstStyle/>
          <a:p>
            <a:endParaRPr/>
          </a:p>
        </p:txBody>
      </p:sp>
      <p:sp>
        <p:nvSpPr>
          <p:cNvPr id="8" name="object 8"/>
          <p:cNvSpPr/>
          <p:nvPr/>
        </p:nvSpPr>
        <p:spPr>
          <a:xfrm>
            <a:off x="5827344" y="1856189"/>
            <a:ext cx="0" cy="1971373"/>
          </a:xfrm>
          <a:custGeom>
            <a:avLst/>
            <a:gdLst/>
            <a:ahLst/>
            <a:cxnLst/>
            <a:rect l="l" t="t" r="r" b="b"/>
            <a:pathLst>
              <a:path h="1478914">
                <a:moveTo>
                  <a:pt x="0" y="0"/>
                </a:moveTo>
                <a:lnTo>
                  <a:pt x="0" y="1478419"/>
                </a:lnTo>
              </a:path>
            </a:pathLst>
          </a:custGeom>
          <a:ln w="12700">
            <a:solidFill>
              <a:srgbClr val="FFFFFF"/>
            </a:solidFill>
          </a:ln>
        </p:spPr>
        <p:txBody>
          <a:bodyPr wrap="square" lIns="0" tIns="0" rIns="0" bIns="0" rtlCol="0"/>
          <a:lstStyle/>
          <a:p>
            <a:endParaRPr/>
          </a:p>
        </p:txBody>
      </p:sp>
      <p:sp>
        <p:nvSpPr>
          <p:cNvPr id="9" name="object 9"/>
          <p:cNvSpPr/>
          <p:nvPr/>
        </p:nvSpPr>
        <p:spPr>
          <a:xfrm>
            <a:off x="11325449" y="1856189"/>
            <a:ext cx="0" cy="1971373"/>
          </a:xfrm>
          <a:custGeom>
            <a:avLst/>
            <a:gdLst/>
            <a:ahLst/>
            <a:cxnLst/>
            <a:rect l="l" t="t" r="r" b="b"/>
            <a:pathLst>
              <a:path h="1478914">
                <a:moveTo>
                  <a:pt x="0" y="0"/>
                </a:moveTo>
                <a:lnTo>
                  <a:pt x="0" y="1478419"/>
                </a:lnTo>
              </a:path>
            </a:pathLst>
          </a:custGeom>
          <a:ln w="12700">
            <a:solidFill>
              <a:srgbClr val="FFFFFF"/>
            </a:solidFill>
          </a:ln>
        </p:spPr>
        <p:txBody>
          <a:bodyPr wrap="square" lIns="0" tIns="0" rIns="0" bIns="0" rtlCol="0"/>
          <a:lstStyle/>
          <a:p>
            <a:endParaRPr/>
          </a:p>
        </p:txBody>
      </p:sp>
      <p:graphicFrame>
        <p:nvGraphicFramePr>
          <p:cNvPr id="10" name="object 10"/>
          <p:cNvGraphicFramePr>
            <a:graphicFrameLocks noGrp="1"/>
          </p:cNvGraphicFramePr>
          <p:nvPr>
            <p:extLst>
              <p:ext uri="{D42A27DB-BD31-4B8C-83A1-F6EECF244321}">
                <p14:modId xmlns:p14="http://schemas.microsoft.com/office/powerpoint/2010/main" val="673985268"/>
              </p:ext>
            </p:extLst>
          </p:nvPr>
        </p:nvGraphicFramePr>
        <p:xfrm>
          <a:off x="5827344" y="2200412"/>
          <a:ext cx="5506979" cy="3567558"/>
        </p:xfrm>
        <a:graphic>
          <a:graphicData uri="http://schemas.openxmlformats.org/drawingml/2006/table">
            <a:tbl>
              <a:tblPr firstRow="1" bandRow="1">
                <a:tableStyleId>{2D5ABB26-0587-4C30-8999-92F81FD0307C}</a:tableStyleId>
              </a:tblPr>
              <a:tblGrid>
                <a:gridCol w="643299">
                  <a:extLst>
                    <a:ext uri="{9D8B030D-6E8A-4147-A177-3AD203B41FA5}">
                      <a16:colId xmlns:a16="http://schemas.microsoft.com/office/drawing/2014/main" val="20000"/>
                    </a:ext>
                  </a:extLst>
                </a:gridCol>
                <a:gridCol w="4863680">
                  <a:extLst>
                    <a:ext uri="{9D8B030D-6E8A-4147-A177-3AD203B41FA5}">
                      <a16:colId xmlns:a16="http://schemas.microsoft.com/office/drawing/2014/main" val="20001"/>
                    </a:ext>
                  </a:extLst>
                </a:gridCol>
              </a:tblGrid>
              <a:tr h="564579">
                <a:tc>
                  <a:txBody>
                    <a:bodyPr/>
                    <a:lstStyle/>
                    <a:p>
                      <a:pPr algn="ctr">
                        <a:lnSpc>
                          <a:spcPct val="100000"/>
                        </a:lnSpc>
                        <a:spcBef>
                          <a:spcPts val="0"/>
                        </a:spcBef>
                      </a:pPr>
                      <a:r>
                        <a:rPr lang="en-US" sz="2100" b="1" dirty="0">
                          <a:solidFill>
                            <a:srgbClr val="ADC537"/>
                          </a:solidFill>
                          <a:latin typeface="+mj-lt"/>
                          <a:cs typeface="Calibri"/>
                        </a:rPr>
                        <a:t>1</a:t>
                      </a:r>
                      <a:endParaRPr sz="2100" b="1" dirty="0">
                        <a:solidFill>
                          <a:srgbClr val="ADC537"/>
                        </a:solidFill>
                        <a:latin typeface="+mj-lt"/>
                        <a:cs typeface="Calibri"/>
                      </a:endParaRPr>
                    </a:p>
                  </a:txBody>
                  <a:tcPr marL="0" marR="0" marT="146435" marB="0">
                    <a:lnT w="9525">
                      <a:solidFill>
                        <a:srgbClr val="A6A6A6"/>
                      </a:solidFill>
                      <a:prstDash val="solid"/>
                    </a:lnT>
                    <a:lnB w="9525">
                      <a:solidFill>
                        <a:srgbClr val="A6A6A6"/>
                      </a:solidFill>
                      <a:prstDash val="soli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Legislative Updates</a:t>
                      </a:r>
                    </a:p>
                  </a:txBody>
                  <a:tcPr marL="0" marR="0" marT="122735" marB="0">
                    <a:lnT w="9525">
                      <a:solidFill>
                        <a:srgbClr val="A6A6A6"/>
                      </a:solidFill>
                      <a:prstDash val="solid"/>
                    </a:lnT>
                    <a:lnB w="9525">
                      <a:solidFill>
                        <a:srgbClr val="A6A6A6"/>
                      </a:solidFill>
                      <a:prstDash val="solid"/>
                    </a:lnB>
                  </a:tcPr>
                </a:tc>
                <a:extLst>
                  <a:ext uri="{0D108BD9-81ED-4DB2-BD59-A6C34878D82A}">
                    <a16:rowId xmlns:a16="http://schemas.microsoft.com/office/drawing/2014/main" val="2349398640"/>
                  </a:ext>
                </a:extLst>
              </a:tr>
              <a:tr h="564579">
                <a:tc>
                  <a:txBody>
                    <a:bodyPr/>
                    <a:lstStyle/>
                    <a:p>
                      <a:pPr algn="ctr">
                        <a:lnSpc>
                          <a:spcPct val="100000"/>
                        </a:lnSpc>
                        <a:spcBef>
                          <a:spcPts val="0"/>
                        </a:spcBef>
                      </a:pPr>
                      <a:r>
                        <a:rPr lang="en-US" sz="2100" b="1" dirty="0">
                          <a:solidFill>
                            <a:srgbClr val="ADC537"/>
                          </a:solidFill>
                          <a:latin typeface="+mj-lt"/>
                          <a:cs typeface="Calibri"/>
                        </a:rPr>
                        <a:t>2</a:t>
                      </a:r>
                      <a:endParaRPr sz="2100" b="1" dirty="0">
                        <a:solidFill>
                          <a:srgbClr val="ADC537"/>
                        </a:solidFill>
                        <a:latin typeface="+mj-lt"/>
                        <a:cs typeface="Calibri"/>
                      </a:endParaRPr>
                    </a:p>
                  </a:txBody>
                  <a:tcPr marL="0" marR="0" marT="146435" marB="0">
                    <a:lnT w="9525" cap="flat" cmpd="sng" algn="ctr">
                      <a:solidFill>
                        <a:srgbClr val="A6A6A6"/>
                      </a:solidFill>
                      <a:prstDash val="solid"/>
                      <a:round/>
                      <a:headEnd type="none" w="med" len="med"/>
                      <a:tailEnd type="none" w="med" len="med"/>
                    </a:lnT>
                    <a:lnB w="9525">
                      <a:solidFill>
                        <a:srgbClr val="A6A6A6"/>
                      </a:solidFill>
                      <a:prstDash val="soli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A Year in the Life of Our Courts</a:t>
                      </a:r>
                    </a:p>
                  </a:txBody>
                  <a:tcPr marL="0" marR="0" marT="122735" marB="0">
                    <a:lnT w="9525" cap="flat" cmpd="sng" algn="ctr">
                      <a:solidFill>
                        <a:srgbClr val="A6A6A6"/>
                      </a:solidFill>
                      <a:prstDash val="solid"/>
                      <a:round/>
                      <a:headEnd type="none" w="med" len="med"/>
                      <a:tailEnd type="none" w="med" len="med"/>
                    </a:lnT>
                    <a:lnB w="9525">
                      <a:solidFill>
                        <a:srgbClr val="A6A6A6"/>
                      </a:solidFill>
                      <a:prstDash val="solid"/>
                    </a:lnB>
                  </a:tcPr>
                </a:tc>
                <a:extLst>
                  <a:ext uri="{0D108BD9-81ED-4DB2-BD59-A6C34878D82A}">
                    <a16:rowId xmlns:a16="http://schemas.microsoft.com/office/drawing/2014/main" val="10000"/>
                  </a:ext>
                </a:extLst>
              </a:tr>
              <a:tr h="609600">
                <a:tc>
                  <a:txBody>
                    <a:bodyPr/>
                    <a:lstStyle/>
                    <a:p>
                      <a:pPr algn="ctr">
                        <a:lnSpc>
                          <a:spcPct val="100000"/>
                        </a:lnSpc>
                        <a:spcBef>
                          <a:spcPts val="0"/>
                        </a:spcBef>
                      </a:pPr>
                      <a:r>
                        <a:rPr lang="en-US" sz="2100" b="1" dirty="0">
                          <a:solidFill>
                            <a:srgbClr val="ADC537"/>
                          </a:solidFill>
                          <a:latin typeface="+mj-lt"/>
                          <a:cs typeface="Calibri"/>
                        </a:rPr>
                        <a:t>3</a:t>
                      </a:r>
                      <a:endParaRPr sz="2100" b="1" dirty="0">
                        <a:solidFill>
                          <a:srgbClr val="ADC537"/>
                        </a:solidFill>
                        <a:latin typeface="+mj-lt"/>
                        <a:cs typeface="Calibri"/>
                      </a:endParaRPr>
                    </a:p>
                  </a:txBody>
                  <a:tcPr marL="0" marR="0" marT="146435" marB="0">
                    <a:lnT w="9525">
                      <a:solidFill>
                        <a:srgbClr val="A6A6A6"/>
                      </a:solidFill>
                      <a:prstDash val="solid"/>
                    </a:lnT>
                    <a:lnB w="9525">
                      <a:solidFill>
                        <a:srgbClr val="A6A6A6"/>
                      </a:solidFill>
                      <a:prstDash val="soli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Just Cause: Where are we now?</a:t>
                      </a:r>
                    </a:p>
                  </a:txBody>
                  <a:tcPr marL="0" marR="0" marT="122735" marB="0">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1"/>
                  </a:ext>
                </a:extLst>
              </a:tr>
              <a:tr h="609600">
                <a:tc>
                  <a:txBody>
                    <a:bodyPr/>
                    <a:lstStyle/>
                    <a:p>
                      <a:pPr algn="ctr">
                        <a:lnSpc>
                          <a:spcPct val="100000"/>
                        </a:lnSpc>
                        <a:spcBef>
                          <a:spcPts val="0"/>
                        </a:spcBef>
                      </a:pPr>
                      <a:r>
                        <a:rPr lang="en-US" sz="2100" b="1" dirty="0">
                          <a:solidFill>
                            <a:srgbClr val="ADC537"/>
                          </a:solidFill>
                          <a:latin typeface="+mj-lt"/>
                          <a:cs typeface="Calibri"/>
                        </a:rPr>
                        <a:t>4</a:t>
                      </a:r>
                      <a:endParaRPr sz="2100" b="1" dirty="0">
                        <a:solidFill>
                          <a:srgbClr val="ADC537"/>
                        </a:solidFill>
                        <a:latin typeface="+mj-lt"/>
                        <a:cs typeface="Calibri"/>
                      </a:endParaRPr>
                    </a:p>
                  </a:txBody>
                  <a:tcPr marL="0" marR="0" marT="146435" marB="0">
                    <a:lnT w="9525">
                      <a:solidFill>
                        <a:srgbClr val="A6A6A6"/>
                      </a:solidFill>
                      <a:prstDash val="solid"/>
                    </a:lnT>
                    <a:lnB w="9525" cap="flat" cmpd="sng" algn="ctr">
                      <a:solidFill>
                        <a:srgbClr val="A6A6A6"/>
                      </a:solidFill>
                      <a:prstDash val="solid"/>
                      <a:round/>
                      <a:headEnd type="none" w="med" len="med"/>
                      <a:tailEnd type="none" w="med" len="me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Aggravation with Aggravated Damages</a:t>
                      </a:r>
                    </a:p>
                  </a:txBody>
                  <a:tcPr marL="0" marR="0" marT="122735" marB="0">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algn="ctr">
                        <a:lnSpc>
                          <a:spcPct val="100000"/>
                        </a:lnSpc>
                        <a:spcBef>
                          <a:spcPts val="0"/>
                        </a:spcBef>
                      </a:pPr>
                      <a:r>
                        <a:rPr lang="en-US" sz="2100" b="1" dirty="0">
                          <a:solidFill>
                            <a:srgbClr val="ADC537"/>
                          </a:solidFill>
                          <a:latin typeface="+mj-lt"/>
                          <a:cs typeface="Calibri"/>
                        </a:rPr>
                        <a:t>5</a:t>
                      </a:r>
                      <a:endParaRPr sz="2100" b="1" dirty="0">
                        <a:solidFill>
                          <a:srgbClr val="ADC537"/>
                        </a:solidFill>
                        <a:latin typeface="+mj-lt"/>
                        <a:cs typeface="Calibri"/>
                      </a:endParaRPr>
                    </a:p>
                  </a:txBody>
                  <a:tcPr marL="0" marR="0" marT="146435" marB="0">
                    <a:lnT w="9525">
                      <a:solidFill>
                        <a:srgbClr val="A6A6A6"/>
                      </a:solidFill>
                      <a:prstDash val="solid"/>
                    </a:lnT>
                    <a:lnB w="9525" cap="flat" cmpd="sng" algn="ctr">
                      <a:solidFill>
                        <a:srgbClr val="A6A6A6"/>
                      </a:solidFill>
                      <a:prstDash val="solid"/>
                      <a:round/>
                      <a:headEnd type="none" w="med" len="med"/>
                      <a:tailEnd type="none" w="med" len="me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Get it in Writing</a:t>
                      </a:r>
                    </a:p>
                  </a:txBody>
                  <a:tcPr marL="0" marR="0" marT="122735" marB="0">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764708688"/>
                  </a:ext>
                </a:extLst>
              </a:tr>
              <a:tr h="609600">
                <a:tc>
                  <a:txBody>
                    <a:bodyPr/>
                    <a:lstStyle/>
                    <a:p>
                      <a:pPr algn="ctr">
                        <a:lnSpc>
                          <a:spcPct val="100000"/>
                        </a:lnSpc>
                        <a:spcBef>
                          <a:spcPts val="0"/>
                        </a:spcBef>
                      </a:pPr>
                      <a:r>
                        <a:rPr lang="en-US" sz="2100" b="1" dirty="0">
                          <a:solidFill>
                            <a:srgbClr val="ADC537"/>
                          </a:solidFill>
                          <a:latin typeface="+mj-lt"/>
                          <a:cs typeface="Calibri"/>
                        </a:rPr>
                        <a:t>6</a:t>
                      </a:r>
                      <a:endParaRPr sz="2100" b="1" dirty="0">
                        <a:solidFill>
                          <a:srgbClr val="ADC537"/>
                        </a:solidFill>
                        <a:latin typeface="+mj-lt"/>
                        <a:cs typeface="Calibri"/>
                      </a:endParaRPr>
                    </a:p>
                  </a:txBody>
                  <a:tcPr marL="0" marR="0" marT="146435" marB="0">
                    <a:lnT w="9525">
                      <a:solidFill>
                        <a:srgbClr val="A6A6A6"/>
                      </a:solidFill>
                      <a:prstDash val="solid"/>
                    </a:lnT>
                    <a:lnB w="9525" cap="flat" cmpd="sng" algn="ctr">
                      <a:solidFill>
                        <a:srgbClr val="A6A6A6"/>
                      </a:solidFill>
                      <a:prstDash val="solid"/>
                      <a:round/>
                      <a:headEnd type="none" w="med" len="med"/>
                      <a:tailEnd type="none" w="med" len="me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Long COVID -  The “Legal Pandemic”</a:t>
                      </a:r>
                    </a:p>
                  </a:txBody>
                  <a:tcPr marL="0" marR="0" marT="122735" marB="0">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312696015"/>
                  </a:ext>
                </a:extLst>
              </a:tr>
            </a:tbl>
          </a:graphicData>
        </a:graphic>
      </p:graphicFrame>
      <p:sp>
        <p:nvSpPr>
          <p:cNvPr id="11" name="object 11"/>
          <p:cNvSpPr txBox="1">
            <a:spLocks noGrp="1"/>
          </p:cNvSpPr>
          <p:nvPr>
            <p:ph type="title"/>
          </p:nvPr>
        </p:nvSpPr>
        <p:spPr>
          <a:xfrm>
            <a:off x="5827344" y="1143000"/>
            <a:ext cx="4350565" cy="524926"/>
          </a:xfrm>
          <a:prstGeom prst="rect">
            <a:avLst/>
          </a:prstGeom>
        </p:spPr>
        <p:txBody>
          <a:bodyPr vert="horz" wrap="square" lIns="0" tIns="16929" rIns="0" bIns="0" numCol="1" rtlCol="0" anchor="ctr" anchorCtr="0" compatLnSpc="1">
            <a:prstTxWarp prst="textNoShape">
              <a:avLst/>
            </a:prstTxWarp>
            <a:spAutoFit/>
          </a:bodyPr>
          <a:lstStyle/>
          <a:p>
            <a:pPr marL="16929">
              <a:spcBef>
                <a:spcPts val="133"/>
              </a:spcBef>
            </a:pPr>
            <a:r>
              <a:rPr sz="3300" spc="-67" dirty="0">
                <a:cs typeface="Calibri Light"/>
              </a:rPr>
              <a:t>Today</a:t>
            </a:r>
            <a:r>
              <a:rPr sz="3300" spc="-47" dirty="0">
                <a:cs typeface="Calibri Light"/>
              </a:rPr>
              <a:t> </a:t>
            </a:r>
            <a:r>
              <a:rPr sz="3300" spc="-20" dirty="0">
                <a:cs typeface="Calibri Light"/>
              </a:rPr>
              <a:t>we</a:t>
            </a:r>
            <a:r>
              <a:rPr sz="3300" spc="-13" dirty="0">
                <a:cs typeface="Calibri Light"/>
              </a:rPr>
              <a:t> </a:t>
            </a:r>
            <a:r>
              <a:rPr sz="3300" dirty="0">
                <a:cs typeface="Calibri Light"/>
              </a:rPr>
              <a:t>will</a:t>
            </a:r>
            <a:r>
              <a:rPr sz="3300" spc="-47" dirty="0">
                <a:cs typeface="Calibri Light"/>
              </a:rPr>
              <a:t> </a:t>
            </a:r>
            <a:r>
              <a:rPr sz="3300" spc="-27" dirty="0">
                <a:cs typeface="Calibri Light"/>
              </a:rPr>
              <a:t>cover</a:t>
            </a:r>
            <a:r>
              <a:rPr lang="en-CA" sz="3300" spc="-27" dirty="0">
                <a:cs typeface="Calibri Light"/>
              </a:rPr>
              <a:t>:</a:t>
            </a:r>
            <a:endParaRPr sz="3300" spc="-27" dirty="0">
              <a:solidFill>
                <a:srgbClr val="FF0000"/>
              </a:solidFill>
              <a:cs typeface="Calibri Light"/>
            </a:endParaRP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3200" dirty="0"/>
              <a:t>China Southern Airlines</a:t>
            </a:r>
            <a:endParaRPr lang="fr-FR" dirty="0"/>
          </a:p>
        </p:txBody>
      </p:sp>
      <p:sp>
        <p:nvSpPr>
          <p:cNvPr id="4" name="TextBox 3">
            <a:extLst>
              <a:ext uri="{FF2B5EF4-FFF2-40B4-BE49-F238E27FC236}">
                <a16:creationId xmlns:a16="http://schemas.microsoft.com/office/drawing/2014/main" id="{9AB95E37-A521-10B9-E116-F0B0C3540D6F}"/>
              </a:ext>
            </a:extLst>
          </p:cNvPr>
          <p:cNvSpPr txBox="1"/>
          <p:nvPr/>
        </p:nvSpPr>
        <p:spPr>
          <a:xfrm>
            <a:off x="611030" y="1600200"/>
            <a:ext cx="10966768" cy="4708981"/>
          </a:xfrm>
          <a:prstGeom prst="rect">
            <a:avLst/>
          </a:prstGeom>
          <a:noFill/>
        </p:spPr>
        <p:txBody>
          <a:bodyPr wrap="square">
            <a:spAutoFit/>
          </a:bodyPr>
          <a:lstStyle/>
          <a:p>
            <a:pPr marL="0" indent="0">
              <a:buNone/>
            </a:pPr>
            <a:r>
              <a:rPr lang="en-US" sz="2000" b="1" dirty="0">
                <a:solidFill>
                  <a:schemeClr val="tx1">
                    <a:lumMod val="75000"/>
                    <a:lumOff val="25000"/>
                  </a:schemeClr>
                </a:solidFill>
                <a:latin typeface="+mn-lt"/>
              </a:rPr>
              <a:t>CSA</a:t>
            </a:r>
            <a:r>
              <a:rPr lang="en-US" sz="2000" dirty="0">
                <a:solidFill>
                  <a:schemeClr val="tx1">
                    <a:lumMod val="75000"/>
                    <a:lumOff val="25000"/>
                  </a:schemeClr>
                </a:solidFill>
                <a:latin typeface="+mn-lt"/>
              </a:rPr>
              <a:t> – a major international carrier with profits exceeding CAD$500 million in 2019.</a:t>
            </a:r>
            <a:br>
              <a:rPr lang="en-US" sz="2000" dirty="0">
                <a:solidFill>
                  <a:schemeClr val="tx1">
                    <a:lumMod val="75000"/>
                    <a:lumOff val="25000"/>
                  </a:schemeClr>
                </a:solidFill>
                <a:latin typeface="+mn-lt"/>
              </a:rPr>
            </a:br>
            <a:endParaRPr lang="en-US" sz="2000" dirty="0">
              <a:solidFill>
                <a:schemeClr val="tx1">
                  <a:lumMod val="75000"/>
                  <a:lumOff val="25000"/>
                </a:schemeClr>
              </a:solidFill>
              <a:latin typeface="+mn-lt"/>
            </a:endParaRPr>
          </a:p>
          <a:p>
            <a:pPr marL="0" indent="0">
              <a:buNone/>
            </a:pPr>
            <a:r>
              <a:rPr lang="en-US" sz="2000" b="1" dirty="0" err="1">
                <a:solidFill>
                  <a:schemeClr val="tx1">
                    <a:lumMod val="75000"/>
                    <a:lumOff val="25000"/>
                  </a:schemeClr>
                </a:solidFill>
                <a:latin typeface="+mn-lt"/>
              </a:rPr>
              <a:t>Zong</a:t>
            </a:r>
            <a:r>
              <a:rPr lang="en-US" sz="2000" b="1" dirty="0">
                <a:solidFill>
                  <a:schemeClr val="tx1">
                    <a:lumMod val="75000"/>
                    <a:lumOff val="25000"/>
                  </a:schemeClr>
                </a:solidFill>
                <a:latin typeface="+mn-lt"/>
              </a:rPr>
              <a:t> Zheng</a:t>
            </a:r>
            <a:r>
              <a:rPr lang="en-US" sz="2000" dirty="0">
                <a:solidFill>
                  <a:schemeClr val="tx1">
                    <a:lumMod val="75000"/>
                    <a:lumOff val="25000"/>
                  </a:schemeClr>
                </a:solidFill>
                <a:latin typeface="+mn-lt"/>
              </a:rPr>
              <a:t> – a 57-year-old individual recruited to become CSA’s first hire at the Vancouver branch in 2008.</a:t>
            </a:r>
            <a:br>
              <a:rPr lang="en-US" sz="2000" dirty="0">
                <a:solidFill>
                  <a:schemeClr val="tx1">
                    <a:lumMod val="75000"/>
                    <a:lumOff val="25000"/>
                  </a:schemeClr>
                </a:solidFill>
                <a:latin typeface="+mn-lt"/>
              </a:rPr>
            </a:br>
            <a:endParaRPr lang="en-US" sz="2000" dirty="0">
              <a:solidFill>
                <a:schemeClr val="tx1">
                  <a:lumMod val="75000"/>
                  <a:lumOff val="25000"/>
                </a:schemeClr>
              </a:solidFill>
              <a:latin typeface="+mn-lt"/>
            </a:endParaRPr>
          </a:p>
          <a:p>
            <a:pPr marL="0" indent="0">
              <a:buNone/>
            </a:pPr>
            <a:r>
              <a:rPr lang="en-US" sz="2000" b="1" dirty="0">
                <a:solidFill>
                  <a:schemeClr val="tx1">
                    <a:lumMod val="75000"/>
                    <a:lumOff val="25000"/>
                  </a:schemeClr>
                </a:solidFill>
                <a:latin typeface="+mn-lt"/>
              </a:rPr>
              <a:t>Paul Chu </a:t>
            </a:r>
            <a:r>
              <a:rPr lang="en-US" sz="2000" dirty="0">
                <a:solidFill>
                  <a:schemeClr val="tx1">
                    <a:lumMod val="75000"/>
                    <a:lumOff val="25000"/>
                  </a:schemeClr>
                </a:solidFill>
                <a:latin typeface="+mn-lt"/>
              </a:rPr>
              <a:t>– a 68-year-old individual who assisted in the opening of CSA’s Vancouver branch and was subsequently employed by CSA in 2011.</a:t>
            </a:r>
            <a:br>
              <a:rPr lang="en-US" sz="2000" dirty="0">
                <a:solidFill>
                  <a:schemeClr val="tx1">
                    <a:lumMod val="75000"/>
                    <a:lumOff val="25000"/>
                  </a:schemeClr>
                </a:solidFill>
                <a:latin typeface="+mn-lt"/>
              </a:rPr>
            </a:br>
            <a:endParaRPr lang="en-US" sz="2000" dirty="0">
              <a:solidFill>
                <a:schemeClr val="tx1">
                  <a:lumMod val="75000"/>
                  <a:lumOff val="25000"/>
                </a:schemeClr>
              </a:solidFill>
              <a:latin typeface="+mn-lt"/>
            </a:endParaRPr>
          </a:p>
          <a:p>
            <a:pPr marL="0" indent="0">
              <a:buNone/>
            </a:pPr>
            <a:r>
              <a:rPr lang="en-US" sz="2000" dirty="0">
                <a:solidFill>
                  <a:schemeClr val="tx1">
                    <a:lumMod val="75000"/>
                    <a:lumOff val="25000"/>
                  </a:schemeClr>
                </a:solidFill>
                <a:latin typeface="+mn-lt"/>
              </a:rPr>
              <a:t>In 2018, CSA replaced its GM, with another, who had a different management style. Upon being appointed, the new GM:</a:t>
            </a:r>
          </a:p>
          <a:p>
            <a:pPr marL="342900" indent="-342900">
              <a:buFont typeface="Arial" panose="020B0604020202020204" pitchFamily="34" charset="0"/>
              <a:buChar char="•"/>
            </a:pPr>
            <a:r>
              <a:rPr lang="en-US" sz="2000" dirty="0">
                <a:solidFill>
                  <a:schemeClr val="tx1">
                    <a:lumMod val="75000"/>
                    <a:lumOff val="25000"/>
                  </a:schemeClr>
                </a:solidFill>
                <a:latin typeface="+mn-lt"/>
              </a:rPr>
              <a:t>Publicly reprimanded EE’s (yelling and insults);</a:t>
            </a:r>
          </a:p>
          <a:p>
            <a:pPr marL="342900" indent="-342900">
              <a:buFont typeface="Arial" panose="020B0604020202020204" pitchFamily="34" charset="0"/>
              <a:buChar char="•"/>
            </a:pPr>
            <a:r>
              <a:rPr lang="en-US" sz="2000" dirty="0">
                <a:solidFill>
                  <a:schemeClr val="tx1">
                    <a:lumMod val="75000"/>
                    <a:lumOff val="25000"/>
                  </a:schemeClr>
                </a:solidFill>
                <a:latin typeface="+mn-lt"/>
              </a:rPr>
              <a:t>Unilaterally reassigned EE’s to successively lesser roles;</a:t>
            </a:r>
          </a:p>
          <a:p>
            <a:pPr marL="342900" indent="-342900">
              <a:buFont typeface="Arial" panose="020B0604020202020204" pitchFamily="34" charset="0"/>
              <a:buChar char="•"/>
            </a:pPr>
            <a:r>
              <a:rPr lang="en-US" sz="2000" dirty="0">
                <a:solidFill>
                  <a:schemeClr val="tx1">
                    <a:lumMod val="75000"/>
                    <a:lumOff val="25000"/>
                  </a:schemeClr>
                </a:solidFill>
                <a:latin typeface="+mn-lt"/>
              </a:rPr>
              <a:t>Demanded the return of documents and property that EE’s did not possess and threatened to search their homes;</a:t>
            </a:r>
          </a:p>
          <a:p>
            <a:pPr marL="342900" indent="-342900">
              <a:buFont typeface="Arial" panose="020B0604020202020204" pitchFamily="34" charset="0"/>
              <a:buChar char="•"/>
            </a:pPr>
            <a:r>
              <a:rPr lang="en-US" sz="2000" dirty="0">
                <a:solidFill>
                  <a:schemeClr val="tx1">
                    <a:lumMod val="75000"/>
                    <a:lumOff val="25000"/>
                  </a:schemeClr>
                </a:solidFill>
                <a:latin typeface="+mn-lt"/>
              </a:rPr>
              <a:t>Relied on baseless and fabricated allegations of cause to justify dismissal of the EE’s</a:t>
            </a:r>
          </a:p>
        </p:txBody>
      </p:sp>
    </p:spTree>
    <p:extLst>
      <p:ext uri="{BB962C8B-B14F-4D97-AF65-F5344CB8AC3E}">
        <p14:creationId xmlns:p14="http://schemas.microsoft.com/office/powerpoint/2010/main" val="3734540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3200" dirty="0"/>
              <a:t>China Southern Airlines</a:t>
            </a:r>
            <a:endParaRPr lang="fr-FR" dirty="0"/>
          </a:p>
        </p:txBody>
      </p:sp>
      <p:sp>
        <p:nvSpPr>
          <p:cNvPr id="4" name="TextBox 3">
            <a:extLst>
              <a:ext uri="{FF2B5EF4-FFF2-40B4-BE49-F238E27FC236}">
                <a16:creationId xmlns:a16="http://schemas.microsoft.com/office/drawing/2014/main" id="{9AB95E37-A521-10B9-E116-F0B0C3540D6F}"/>
              </a:ext>
            </a:extLst>
          </p:cNvPr>
          <p:cNvSpPr txBox="1"/>
          <p:nvPr/>
        </p:nvSpPr>
        <p:spPr>
          <a:xfrm>
            <a:off x="612070" y="1676400"/>
            <a:ext cx="8835142" cy="4278094"/>
          </a:xfrm>
          <a:prstGeom prst="rect">
            <a:avLst/>
          </a:prstGeom>
          <a:noFill/>
        </p:spPr>
        <p:txBody>
          <a:bodyPr wrap="square">
            <a:spAutoFit/>
          </a:bodyPr>
          <a:lstStyle/>
          <a:p>
            <a:r>
              <a:rPr lang="en-US" sz="2600" dirty="0">
                <a:solidFill>
                  <a:schemeClr val="tx1">
                    <a:lumMod val="75000"/>
                    <a:lumOff val="25000"/>
                  </a:schemeClr>
                </a:solidFill>
                <a:latin typeface="+mn-lt"/>
              </a:rPr>
              <a:t>Both EE’s awarded 20 months’ pay in lieu </a:t>
            </a:r>
            <a:r>
              <a:rPr lang="en-US" sz="2600" b="1" u="sng" dirty="0">
                <a:solidFill>
                  <a:schemeClr val="tx1">
                    <a:lumMod val="75000"/>
                    <a:lumOff val="25000"/>
                  </a:schemeClr>
                </a:solidFill>
                <a:latin typeface="+mn-lt"/>
              </a:rPr>
              <a:t>PLUS</a:t>
            </a:r>
            <a:r>
              <a:rPr lang="en-US" sz="2600" dirty="0">
                <a:solidFill>
                  <a:schemeClr val="tx1">
                    <a:lumMod val="75000"/>
                    <a:lumOff val="25000"/>
                  </a:schemeClr>
                </a:solidFill>
                <a:latin typeface="+mn-lt"/>
              </a:rPr>
              <a:t>:</a:t>
            </a:r>
          </a:p>
          <a:p>
            <a:pPr marL="800100" lvl="1" indent="-342900">
              <a:buFont typeface="Arial" panose="020B0604020202020204" pitchFamily="34" charset="0"/>
              <a:buChar char="•"/>
            </a:pPr>
            <a:r>
              <a:rPr lang="en-US" sz="2200" dirty="0">
                <a:solidFill>
                  <a:schemeClr val="tx1">
                    <a:lumMod val="75000"/>
                    <a:lumOff val="25000"/>
                  </a:schemeClr>
                </a:solidFill>
                <a:latin typeface="+mn-lt"/>
              </a:rPr>
              <a:t>Aggravated damages of $35,000 to Ms. Zheng and $50,000 to Mr. Chu; </a:t>
            </a:r>
            <a:r>
              <a:rPr lang="en-US" sz="2200" b="1" dirty="0">
                <a:solidFill>
                  <a:schemeClr val="tx1">
                    <a:lumMod val="75000"/>
                    <a:lumOff val="25000"/>
                  </a:schemeClr>
                </a:solidFill>
                <a:latin typeface="+mn-lt"/>
              </a:rPr>
              <a:t>AND</a:t>
            </a:r>
          </a:p>
          <a:p>
            <a:pPr marL="800100" lvl="1" indent="-342900">
              <a:buFont typeface="Arial" panose="020B0604020202020204" pitchFamily="34" charset="0"/>
              <a:buChar char="•"/>
            </a:pPr>
            <a:r>
              <a:rPr lang="en-US" sz="2200" dirty="0">
                <a:solidFill>
                  <a:schemeClr val="tx1">
                    <a:lumMod val="75000"/>
                    <a:lumOff val="25000"/>
                  </a:schemeClr>
                </a:solidFill>
                <a:latin typeface="+mn-lt"/>
              </a:rPr>
              <a:t>Punitive damages of $75,000 to Ms. Zheng and $100,000 to Mr. Chu.</a:t>
            </a:r>
            <a:br>
              <a:rPr lang="en-US" sz="2200" dirty="0">
                <a:solidFill>
                  <a:schemeClr val="tx1">
                    <a:lumMod val="75000"/>
                    <a:lumOff val="25000"/>
                  </a:schemeClr>
                </a:solidFill>
                <a:latin typeface="+mn-lt"/>
              </a:rPr>
            </a:br>
            <a:endParaRPr lang="en-US" sz="2200" dirty="0">
              <a:solidFill>
                <a:schemeClr val="tx1">
                  <a:lumMod val="75000"/>
                  <a:lumOff val="25000"/>
                </a:schemeClr>
              </a:solidFill>
              <a:latin typeface="+mn-lt"/>
            </a:endParaRPr>
          </a:p>
          <a:p>
            <a:pPr marL="0" indent="0">
              <a:buNone/>
            </a:pPr>
            <a:r>
              <a:rPr lang="en-US" sz="2600" b="1" dirty="0">
                <a:solidFill>
                  <a:schemeClr val="tx1">
                    <a:lumMod val="75000"/>
                    <a:lumOff val="25000"/>
                  </a:schemeClr>
                </a:solidFill>
                <a:latin typeface="+mn-lt"/>
              </a:rPr>
              <a:t>Takeaways</a:t>
            </a:r>
          </a:p>
          <a:p>
            <a:pPr marL="342900" indent="-342900">
              <a:buFont typeface="Arial" panose="020B0604020202020204" pitchFamily="34" charset="0"/>
              <a:buChar char="•"/>
            </a:pPr>
            <a:r>
              <a:rPr lang="en-US" sz="2200" dirty="0">
                <a:solidFill>
                  <a:schemeClr val="tx1">
                    <a:lumMod val="75000"/>
                    <a:lumOff val="25000"/>
                  </a:schemeClr>
                </a:solidFill>
                <a:latin typeface="+mn-lt"/>
              </a:rPr>
              <a:t>Avoid baseless allegations of cause or misconduct</a:t>
            </a:r>
          </a:p>
          <a:p>
            <a:pPr marL="342900" indent="-342900">
              <a:buFont typeface="Arial" panose="020B0604020202020204" pitchFamily="34" charset="0"/>
              <a:buChar char="•"/>
            </a:pPr>
            <a:r>
              <a:rPr lang="en-US" sz="2200" dirty="0">
                <a:solidFill>
                  <a:schemeClr val="tx1">
                    <a:lumMod val="75000"/>
                    <a:lumOff val="25000"/>
                  </a:schemeClr>
                </a:solidFill>
                <a:latin typeface="+mn-lt"/>
              </a:rPr>
              <a:t>Refrain from threats of reprisal</a:t>
            </a:r>
          </a:p>
          <a:p>
            <a:pPr marL="342900" indent="-342900">
              <a:buFont typeface="Arial" panose="020B0604020202020204" pitchFamily="34" charset="0"/>
              <a:buChar char="•"/>
            </a:pPr>
            <a:r>
              <a:rPr lang="en-US" sz="2200" dirty="0">
                <a:solidFill>
                  <a:schemeClr val="tx1">
                    <a:lumMod val="75000"/>
                    <a:lumOff val="25000"/>
                  </a:schemeClr>
                </a:solidFill>
                <a:latin typeface="+mn-lt"/>
              </a:rPr>
              <a:t>Use investigations to determine facts, not to find a basis for dismissal</a:t>
            </a:r>
          </a:p>
          <a:p>
            <a:pPr marL="342900" indent="-342900">
              <a:buFont typeface="Arial" panose="020B0604020202020204" pitchFamily="34" charset="0"/>
              <a:buChar char="•"/>
            </a:pPr>
            <a:r>
              <a:rPr lang="en-US" sz="2200" dirty="0">
                <a:solidFill>
                  <a:schemeClr val="tx1">
                    <a:lumMod val="75000"/>
                    <a:lumOff val="25000"/>
                  </a:schemeClr>
                </a:solidFill>
                <a:latin typeface="+mn-lt"/>
              </a:rPr>
              <a:t>Recognize particular vulnerabilities of the EE</a:t>
            </a:r>
          </a:p>
        </p:txBody>
      </p:sp>
      <p:sp>
        <p:nvSpPr>
          <p:cNvPr id="2" name="Oval 1">
            <a:extLst>
              <a:ext uri="{FF2B5EF4-FFF2-40B4-BE49-F238E27FC236}">
                <a16:creationId xmlns:a16="http://schemas.microsoft.com/office/drawing/2014/main" id="{3CA94EC9-E1D3-57D1-E120-FE1261D05394}"/>
              </a:ext>
            </a:extLst>
          </p:cNvPr>
          <p:cNvSpPr/>
          <p:nvPr/>
        </p:nvSpPr>
        <p:spPr>
          <a:xfrm>
            <a:off x="9447212" y="4419600"/>
            <a:ext cx="2438399" cy="2286000"/>
          </a:xfrm>
          <a:prstGeom prst="ellipse">
            <a:avLst/>
          </a:prstGeom>
          <a:solidFill>
            <a:srgbClr val="E1E1E1"/>
          </a:solid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pic>
        <p:nvPicPr>
          <p:cNvPr id="5" name="Graphic 4" descr="Airplane with solid fill">
            <a:extLst>
              <a:ext uri="{FF2B5EF4-FFF2-40B4-BE49-F238E27FC236}">
                <a16:creationId xmlns:a16="http://schemas.microsoft.com/office/drawing/2014/main" id="{57324028-FE6B-1A7F-B9D8-66CBC3C380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08126" y="4648200"/>
            <a:ext cx="1716570" cy="1716570"/>
          </a:xfrm>
          <a:prstGeom prst="rect">
            <a:avLst/>
          </a:prstGeom>
        </p:spPr>
      </p:pic>
    </p:spTree>
    <p:extLst>
      <p:ext uri="{BB962C8B-B14F-4D97-AF65-F5344CB8AC3E}">
        <p14:creationId xmlns:p14="http://schemas.microsoft.com/office/powerpoint/2010/main" val="1219781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267200"/>
            <a:ext cx="10360501" cy="13716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000" i="0" dirty="0">
                <a:solidFill>
                  <a:schemeClr val="tx1">
                    <a:lumMod val="75000"/>
                    <a:lumOff val="25000"/>
                  </a:schemeClr>
                </a:solidFill>
                <a:effectLst/>
                <a:latin typeface="Arial" panose="020B0604020202020204" pitchFamily="34" charset="0"/>
              </a:rPr>
              <a:t>GET IT IN WRITING!!!</a:t>
            </a:r>
          </a:p>
        </p:txBody>
      </p:sp>
    </p:spTree>
    <p:extLst>
      <p:ext uri="{BB962C8B-B14F-4D97-AF65-F5344CB8AC3E}">
        <p14:creationId xmlns:p14="http://schemas.microsoft.com/office/powerpoint/2010/main" val="655134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3200" dirty="0"/>
              <a:t>GET IT IN WRITING!!!</a:t>
            </a:r>
            <a:endParaRPr lang="fr-FR" dirty="0"/>
          </a:p>
        </p:txBody>
      </p:sp>
      <p:sp>
        <p:nvSpPr>
          <p:cNvPr id="4" name="TextBox 3">
            <a:extLst>
              <a:ext uri="{FF2B5EF4-FFF2-40B4-BE49-F238E27FC236}">
                <a16:creationId xmlns:a16="http://schemas.microsoft.com/office/drawing/2014/main" id="{9AB95E37-A521-10B9-E116-F0B0C3540D6F}"/>
              </a:ext>
            </a:extLst>
          </p:cNvPr>
          <p:cNvSpPr txBox="1"/>
          <p:nvPr/>
        </p:nvSpPr>
        <p:spPr>
          <a:xfrm>
            <a:off x="612070" y="1676400"/>
            <a:ext cx="11044942" cy="4862870"/>
          </a:xfrm>
          <a:prstGeom prst="rect">
            <a:avLst/>
          </a:prstGeom>
          <a:noFill/>
        </p:spPr>
        <p:txBody>
          <a:bodyPr wrap="square">
            <a:spAutoFit/>
          </a:bodyPr>
          <a:lstStyle/>
          <a:p>
            <a:pPr marL="0" indent="0">
              <a:buNone/>
            </a:pPr>
            <a:r>
              <a:rPr lang="en-US" sz="2800" b="1" i="1" dirty="0">
                <a:solidFill>
                  <a:schemeClr val="tx1">
                    <a:lumMod val="75000"/>
                    <a:lumOff val="25000"/>
                  </a:schemeClr>
                </a:solidFill>
                <a:latin typeface="+mn-lt"/>
              </a:rPr>
              <a:t>McMahon v Maximizer Services Inc., </a:t>
            </a:r>
            <a:r>
              <a:rPr lang="en-US" sz="2800" b="1" dirty="0">
                <a:solidFill>
                  <a:schemeClr val="tx1">
                    <a:lumMod val="75000"/>
                    <a:lumOff val="25000"/>
                  </a:schemeClr>
                </a:solidFill>
                <a:latin typeface="+mn-lt"/>
              </a:rPr>
              <a:t>2023 BCSC 4</a:t>
            </a:r>
          </a:p>
          <a:p>
            <a:pPr marL="0" indent="0">
              <a:buNone/>
            </a:pPr>
            <a:endParaRPr lang="en-US" dirty="0">
              <a:solidFill>
                <a:schemeClr val="tx1">
                  <a:lumMod val="75000"/>
                  <a:lumOff val="25000"/>
                </a:schemeClr>
              </a:solidFill>
              <a:latin typeface="+mn-lt"/>
            </a:endParaRPr>
          </a:p>
          <a:p>
            <a:pPr marL="0" indent="0">
              <a:buNone/>
            </a:pPr>
            <a:r>
              <a:rPr lang="en-US" dirty="0">
                <a:solidFill>
                  <a:schemeClr val="tx1">
                    <a:lumMod val="75000"/>
                    <a:lumOff val="25000"/>
                  </a:schemeClr>
                </a:solidFill>
                <a:latin typeface="+mn-lt"/>
              </a:rPr>
              <a:t>EE was dismissed after 8 months of service.  ER relied on a contract which provided that in the event of termination without cause, ER would provide the EE with the greater of: </a:t>
            </a:r>
          </a:p>
          <a:p>
            <a:pPr marL="0" indent="0">
              <a:buNone/>
            </a:pPr>
            <a:endParaRPr lang="en-US" dirty="0">
              <a:solidFill>
                <a:schemeClr val="tx1">
                  <a:lumMod val="75000"/>
                  <a:lumOff val="25000"/>
                </a:schemeClr>
              </a:solidFill>
              <a:latin typeface="+mn-lt"/>
            </a:endParaRPr>
          </a:p>
          <a:p>
            <a:pPr marL="400050" lvl="1" indent="0">
              <a:buNone/>
            </a:pPr>
            <a:r>
              <a:rPr lang="en-US" sz="1600" i="1" dirty="0">
                <a:solidFill>
                  <a:schemeClr val="tx1">
                    <a:lumMod val="75000"/>
                    <a:lumOff val="25000"/>
                  </a:schemeClr>
                </a:solidFill>
                <a:latin typeface="+mn-lt"/>
              </a:rPr>
              <a:t>notice (or payment in lieu) prescribed by the Employment Standards Act; and</a:t>
            </a:r>
          </a:p>
          <a:p>
            <a:pPr marL="400050" lvl="1" indent="0">
              <a:buNone/>
            </a:pPr>
            <a:r>
              <a:rPr lang="en-US" sz="1600" i="1" dirty="0">
                <a:solidFill>
                  <a:schemeClr val="tx1">
                    <a:lumMod val="75000"/>
                    <a:lumOff val="25000"/>
                  </a:schemeClr>
                </a:solidFill>
                <a:latin typeface="+mn-lt"/>
              </a:rPr>
              <a:t>2 weeks’ written notice of termination (or payment in lieu), PLUS an additional one (1) week for every completed year of service to a maximum of four (4) months (“severance”).</a:t>
            </a:r>
          </a:p>
          <a:p>
            <a:pPr marL="0" indent="0">
              <a:buNone/>
            </a:pPr>
            <a:endParaRPr lang="en-US" dirty="0">
              <a:solidFill>
                <a:schemeClr val="tx1">
                  <a:lumMod val="75000"/>
                  <a:lumOff val="25000"/>
                </a:schemeClr>
              </a:solidFill>
              <a:latin typeface="+mn-lt"/>
            </a:endParaRPr>
          </a:p>
          <a:p>
            <a:pPr marL="0" indent="0">
              <a:buNone/>
            </a:pPr>
            <a:r>
              <a:rPr lang="en-US" dirty="0">
                <a:solidFill>
                  <a:schemeClr val="tx1">
                    <a:lumMod val="75000"/>
                    <a:lumOff val="25000"/>
                  </a:schemeClr>
                </a:solidFill>
                <a:latin typeface="+mn-lt"/>
              </a:rPr>
              <a:t>EE claimed the provision was “unclear” because:</a:t>
            </a:r>
          </a:p>
          <a:p>
            <a:r>
              <a:rPr lang="en-US" dirty="0">
                <a:solidFill>
                  <a:schemeClr val="tx1">
                    <a:lumMod val="75000"/>
                    <a:lumOff val="25000"/>
                  </a:schemeClr>
                </a:solidFill>
                <a:latin typeface="+mn-lt"/>
              </a:rPr>
              <a:t>She could not determine whether she would receive, at a minimum, notice or payment in lieu of notice in accordance with the ESA, or, two weeks’ notice plus one additional week of notice for each year of service;</a:t>
            </a:r>
          </a:p>
          <a:p>
            <a:r>
              <a:rPr lang="en-US" dirty="0">
                <a:solidFill>
                  <a:schemeClr val="tx1">
                    <a:lumMod val="75000"/>
                    <a:lumOff val="25000"/>
                  </a:schemeClr>
                </a:solidFill>
                <a:latin typeface="+mn-lt"/>
              </a:rPr>
              <a:t>use of the word “notice” in subparagraph (a) and “written notice” in subparagraph (b) creates confusion; and </a:t>
            </a:r>
          </a:p>
          <a:p>
            <a:r>
              <a:rPr lang="en-US" dirty="0">
                <a:solidFill>
                  <a:schemeClr val="tx1">
                    <a:lumMod val="75000"/>
                    <a:lumOff val="25000"/>
                  </a:schemeClr>
                </a:solidFill>
                <a:latin typeface="+mn-lt"/>
              </a:rPr>
              <a:t>interpreting the clause required her to perform “complex calculations” to determine her entitlement</a:t>
            </a:r>
          </a:p>
          <a:p>
            <a:pPr marL="0" indent="0">
              <a:buNone/>
            </a:pPr>
            <a:endParaRPr lang="en-US" dirty="0">
              <a:solidFill>
                <a:schemeClr val="tx1">
                  <a:lumMod val="75000"/>
                  <a:lumOff val="25000"/>
                </a:schemeClr>
              </a:solidFill>
              <a:latin typeface="+mn-lt"/>
            </a:endParaRPr>
          </a:p>
          <a:p>
            <a:pPr marL="0" indent="0">
              <a:buNone/>
            </a:pPr>
            <a:r>
              <a:rPr lang="en-US" dirty="0">
                <a:solidFill>
                  <a:schemeClr val="tx1">
                    <a:lumMod val="75000"/>
                    <a:lumOff val="25000"/>
                  </a:schemeClr>
                </a:solidFill>
                <a:latin typeface="+mn-lt"/>
              </a:rPr>
              <a:t>CASE DISMISSED</a:t>
            </a:r>
          </a:p>
        </p:txBody>
      </p:sp>
    </p:spTree>
    <p:extLst>
      <p:ext uri="{BB962C8B-B14F-4D97-AF65-F5344CB8AC3E}">
        <p14:creationId xmlns:p14="http://schemas.microsoft.com/office/powerpoint/2010/main" val="2498495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3200" dirty="0"/>
              <a:t>GET IT IN WRITING!!!</a:t>
            </a:r>
            <a:endParaRPr lang="fr-FR" dirty="0"/>
          </a:p>
        </p:txBody>
      </p:sp>
      <p:sp>
        <p:nvSpPr>
          <p:cNvPr id="4" name="TextBox 3">
            <a:extLst>
              <a:ext uri="{FF2B5EF4-FFF2-40B4-BE49-F238E27FC236}">
                <a16:creationId xmlns:a16="http://schemas.microsoft.com/office/drawing/2014/main" id="{9AB95E37-A521-10B9-E116-F0B0C3540D6F}"/>
              </a:ext>
            </a:extLst>
          </p:cNvPr>
          <p:cNvSpPr txBox="1"/>
          <p:nvPr/>
        </p:nvSpPr>
        <p:spPr>
          <a:xfrm>
            <a:off x="611030" y="1597649"/>
            <a:ext cx="10588782" cy="4154984"/>
          </a:xfrm>
          <a:prstGeom prst="rect">
            <a:avLst/>
          </a:prstGeom>
          <a:noFill/>
        </p:spPr>
        <p:txBody>
          <a:bodyPr wrap="square">
            <a:spAutoFit/>
          </a:bodyPr>
          <a:lstStyle/>
          <a:p>
            <a:pPr marL="0" indent="0">
              <a:buNone/>
            </a:pPr>
            <a:r>
              <a:rPr lang="en-US" sz="2400" b="1" i="1" dirty="0">
                <a:solidFill>
                  <a:schemeClr val="tx1">
                    <a:lumMod val="75000"/>
                    <a:lumOff val="25000"/>
                  </a:schemeClr>
                </a:solidFill>
                <a:latin typeface="+mn-lt"/>
              </a:rPr>
              <a:t>Forbes v Glenmore Printing Ltd., </a:t>
            </a:r>
            <a:r>
              <a:rPr lang="en-US" sz="2400" b="1" dirty="0">
                <a:solidFill>
                  <a:schemeClr val="tx1">
                    <a:lumMod val="75000"/>
                    <a:lumOff val="25000"/>
                  </a:schemeClr>
                </a:solidFill>
                <a:latin typeface="+mn-lt"/>
              </a:rPr>
              <a:t>2023 BCSC 25</a:t>
            </a:r>
          </a:p>
          <a:p>
            <a:pPr marL="0" indent="0">
              <a:buNone/>
            </a:pPr>
            <a:r>
              <a:rPr lang="en-US" sz="2400" dirty="0">
                <a:solidFill>
                  <a:schemeClr val="tx1">
                    <a:lumMod val="75000"/>
                    <a:lumOff val="25000"/>
                  </a:schemeClr>
                </a:solidFill>
                <a:latin typeface="+mn-lt"/>
              </a:rPr>
              <a:t>EE was dismissed after 6 years of service and given 6 weeks’ pay in lieu.  ER relied on the termination provision which stated:</a:t>
            </a:r>
          </a:p>
          <a:p>
            <a:pPr lvl="1"/>
            <a:br>
              <a:rPr lang="en-US" sz="2400" i="1" dirty="0">
                <a:solidFill>
                  <a:schemeClr val="tx1">
                    <a:lumMod val="75000"/>
                    <a:lumOff val="25000"/>
                  </a:schemeClr>
                </a:solidFill>
                <a:latin typeface="+mn-lt"/>
              </a:rPr>
            </a:br>
            <a:r>
              <a:rPr lang="en-US" sz="2000" dirty="0">
                <a:solidFill>
                  <a:schemeClr val="tx1">
                    <a:lumMod val="75000"/>
                    <a:lumOff val="25000"/>
                  </a:schemeClr>
                </a:solidFill>
                <a:latin typeface="+mn-lt"/>
              </a:rPr>
              <a:t>Glenmore Printing may terminate this Agreement by giving the Employee,</a:t>
            </a:r>
          </a:p>
          <a:p>
            <a:pPr lvl="1"/>
            <a:r>
              <a:rPr lang="en-US" sz="2000" dirty="0">
                <a:solidFill>
                  <a:schemeClr val="tx1">
                    <a:lumMod val="75000"/>
                    <a:lumOff val="25000"/>
                  </a:schemeClr>
                </a:solidFill>
                <a:latin typeface="+mn-lt"/>
              </a:rPr>
              <a:t>(a)  After the first three months of continuous employment, one week’s notice or wages,</a:t>
            </a:r>
          </a:p>
          <a:p>
            <a:pPr lvl="1"/>
            <a:r>
              <a:rPr lang="en-US" sz="2000" dirty="0">
                <a:solidFill>
                  <a:schemeClr val="tx1">
                    <a:lumMod val="75000"/>
                    <a:lumOff val="25000"/>
                  </a:schemeClr>
                </a:solidFill>
                <a:latin typeface="+mn-lt"/>
              </a:rPr>
              <a:t>(b)  After the first year of continuous employment, two weeks’ notice or wages, and</a:t>
            </a:r>
          </a:p>
          <a:p>
            <a:pPr lvl="1"/>
            <a:r>
              <a:rPr lang="en-US" sz="2000" dirty="0">
                <a:solidFill>
                  <a:schemeClr val="tx1">
                    <a:lumMod val="75000"/>
                    <a:lumOff val="25000"/>
                  </a:schemeClr>
                </a:solidFill>
                <a:latin typeface="+mn-lt"/>
              </a:rPr>
              <a:t>(c)   After three consecutive years of employment three weeks’ notice or wages, plus one additional week’s notice or wages for each additional year of employment to a maximum of eight weeks’ notice or wages.</a:t>
            </a:r>
          </a:p>
          <a:p>
            <a:pPr marL="0" indent="0">
              <a:buNone/>
            </a:pPr>
            <a:endParaRPr lang="en-US" sz="2400" i="1" dirty="0">
              <a:solidFill>
                <a:schemeClr val="tx1">
                  <a:lumMod val="75000"/>
                  <a:lumOff val="25000"/>
                </a:schemeClr>
              </a:solidFill>
              <a:latin typeface="+mn-lt"/>
            </a:endParaRPr>
          </a:p>
          <a:p>
            <a:pPr marL="0" indent="0">
              <a:buNone/>
            </a:pPr>
            <a:r>
              <a:rPr lang="en-US" sz="2400" dirty="0">
                <a:solidFill>
                  <a:schemeClr val="tx1">
                    <a:lumMod val="75000"/>
                    <a:lumOff val="25000"/>
                  </a:schemeClr>
                </a:solidFill>
                <a:latin typeface="+mn-lt"/>
              </a:rPr>
              <a:t>CASE DISMISSED</a:t>
            </a:r>
          </a:p>
        </p:txBody>
      </p:sp>
    </p:spTree>
    <p:extLst>
      <p:ext uri="{BB962C8B-B14F-4D97-AF65-F5344CB8AC3E}">
        <p14:creationId xmlns:p14="http://schemas.microsoft.com/office/powerpoint/2010/main" val="2403498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3200" dirty="0"/>
              <a:t>GET IT IN WRITING!!!</a:t>
            </a:r>
            <a:endParaRPr lang="fr-FR" dirty="0"/>
          </a:p>
        </p:txBody>
      </p:sp>
      <p:sp>
        <p:nvSpPr>
          <p:cNvPr id="4" name="TextBox 3">
            <a:extLst>
              <a:ext uri="{FF2B5EF4-FFF2-40B4-BE49-F238E27FC236}">
                <a16:creationId xmlns:a16="http://schemas.microsoft.com/office/drawing/2014/main" id="{9AB95E37-A521-10B9-E116-F0B0C3540D6F}"/>
              </a:ext>
            </a:extLst>
          </p:cNvPr>
          <p:cNvSpPr txBox="1"/>
          <p:nvPr/>
        </p:nvSpPr>
        <p:spPr>
          <a:xfrm>
            <a:off x="611030" y="1597649"/>
            <a:ext cx="10588782" cy="3447098"/>
          </a:xfrm>
          <a:prstGeom prst="rect">
            <a:avLst/>
          </a:prstGeom>
          <a:noFill/>
        </p:spPr>
        <p:txBody>
          <a:bodyPr wrap="square">
            <a:spAutoFit/>
          </a:bodyPr>
          <a:lstStyle/>
          <a:p>
            <a:pPr marL="0" indent="0">
              <a:buNone/>
            </a:pPr>
            <a:r>
              <a:rPr lang="en-US" sz="2400" b="1" i="1" dirty="0">
                <a:solidFill>
                  <a:schemeClr val="tx1">
                    <a:lumMod val="75000"/>
                    <a:lumOff val="25000"/>
                  </a:schemeClr>
                </a:solidFill>
                <a:latin typeface="+mn-lt"/>
              </a:rPr>
              <a:t>Egan v </a:t>
            </a:r>
            <a:r>
              <a:rPr lang="en-US" sz="2400" b="1" i="1" dirty="0" err="1">
                <a:solidFill>
                  <a:schemeClr val="tx1">
                    <a:lumMod val="75000"/>
                    <a:lumOff val="25000"/>
                  </a:schemeClr>
                </a:solidFill>
                <a:latin typeface="+mn-lt"/>
              </a:rPr>
              <a:t>Harbour</a:t>
            </a:r>
            <a:r>
              <a:rPr lang="en-US" sz="2400" b="1" i="1" dirty="0">
                <a:solidFill>
                  <a:schemeClr val="tx1">
                    <a:lumMod val="75000"/>
                    <a:lumOff val="25000"/>
                  </a:schemeClr>
                </a:solidFill>
                <a:latin typeface="+mn-lt"/>
              </a:rPr>
              <a:t> Air Seaplanes LLP</a:t>
            </a:r>
            <a:r>
              <a:rPr lang="en-US" sz="2400" b="1" dirty="0">
                <a:solidFill>
                  <a:schemeClr val="tx1">
                    <a:lumMod val="75000"/>
                    <a:lumOff val="25000"/>
                  </a:schemeClr>
                </a:solidFill>
                <a:latin typeface="+mn-lt"/>
              </a:rPr>
              <a:t>, 2023 BCSC 1916</a:t>
            </a:r>
          </a:p>
          <a:p>
            <a:pPr marL="0" indent="0">
              <a:buNone/>
            </a:pPr>
            <a:br>
              <a:rPr lang="en-US" sz="2200" dirty="0">
                <a:solidFill>
                  <a:schemeClr val="tx1">
                    <a:lumMod val="75000"/>
                    <a:lumOff val="25000"/>
                  </a:schemeClr>
                </a:solidFill>
                <a:latin typeface="+mn-lt"/>
              </a:rPr>
            </a:br>
            <a:r>
              <a:rPr lang="en-US" sz="2200" dirty="0">
                <a:solidFill>
                  <a:schemeClr val="tx1">
                    <a:lumMod val="75000"/>
                    <a:lumOff val="25000"/>
                  </a:schemeClr>
                </a:solidFill>
                <a:latin typeface="+mn-lt"/>
              </a:rPr>
              <a:t>EE was dismissed after three years of service as V</a:t>
            </a:r>
            <a:r>
              <a:rPr lang="en-US" sz="2200" b="0" i="0" dirty="0">
                <a:solidFill>
                  <a:schemeClr val="tx1">
                    <a:lumMod val="75000"/>
                    <a:lumOff val="25000"/>
                  </a:schemeClr>
                </a:solidFill>
                <a:effectLst/>
                <a:latin typeface="+mn-lt"/>
              </a:rPr>
              <a:t>ice president, Maintenance </a:t>
            </a:r>
            <a:r>
              <a:rPr lang="en-US" sz="2200" dirty="0">
                <a:solidFill>
                  <a:schemeClr val="tx1">
                    <a:lumMod val="75000"/>
                    <a:lumOff val="25000"/>
                  </a:schemeClr>
                </a:solidFill>
                <a:latin typeface="+mn-lt"/>
              </a:rPr>
              <a:t>O</a:t>
            </a:r>
            <a:r>
              <a:rPr lang="en-US" sz="2200" b="0" i="0" dirty="0">
                <a:solidFill>
                  <a:schemeClr val="tx1">
                    <a:lumMod val="75000"/>
                    <a:lumOff val="25000"/>
                  </a:schemeClr>
                </a:solidFill>
                <a:effectLst/>
                <a:latin typeface="+mn-lt"/>
              </a:rPr>
              <a:t>perations – “a key position in the organization”. ER relied on the termination provision which stated:</a:t>
            </a:r>
          </a:p>
          <a:p>
            <a:pPr marL="400050" lvl="1" indent="0">
              <a:buNone/>
            </a:pPr>
            <a:r>
              <a:rPr lang="en-US" sz="2200" i="1" dirty="0">
                <a:solidFill>
                  <a:schemeClr val="tx1">
                    <a:lumMod val="75000"/>
                    <a:lumOff val="25000"/>
                  </a:schemeClr>
                </a:solidFill>
                <a:latin typeface="+mn-lt"/>
              </a:rPr>
              <a:t>“The </a:t>
            </a:r>
            <a:r>
              <a:rPr lang="en-US" sz="2200" i="1" dirty="0" err="1">
                <a:solidFill>
                  <a:schemeClr val="tx1">
                    <a:lumMod val="75000"/>
                    <a:lumOff val="25000"/>
                  </a:schemeClr>
                </a:solidFill>
                <a:latin typeface="+mn-lt"/>
              </a:rPr>
              <a:t>Harbour</a:t>
            </a:r>
            <a:r>
              <a:rPr lang="en-US" sz="2200" i="1" dirty="0">
                <a:solidFill>
                  <a:schemeClr val="tx1">
                    <a:lumMod val="75000"/>
                    <a:lumOff val="25000"/>
                  </a:schemeClr>
                </a:solidFill>
                <a:latin typeface="+mn-lt"/>
              </a:rPr>
              <a:t> Air group may terminate your employment at any time without cause so long as it provides appropriate notice and severance in accordance with the requirements of the Canada </a:t>
            </a:r>
            <a:r>
              <a:rPr lang="en-US" sz="2200" i="1" dirty="0" err="1">
                <a:solidFill>
                  <a:schemeClr val="tx1">
                    <a:lumMod val="75000"/>
                    <a:lumOff val="25000"/>
                  </a:schemeClr>
                </a:solidFill>
                <a:latin typeface="+mn-lt"/>
              </a:rPr>
              <a:t>Labour</a:t>
            </a:r>
            <a:r>
              <a:rPr lang="en-US" sz="2200" i="1" dirty="0">
                <a:solidFill>
                  <a:schemeClr val="tx1">
                    <a:lumMod val="75000"/>
                    <a:lumOff val="25000"/>
                  </a:schemeClr>
                </a:solidFill>
                <a:latin typeface="+mn-lt"/>
              </a:rPr>
              <a:t> Code.”</a:t>
            </a:r>
          </a:p>
          <a:p>
            <a:pPr marL="400050" lvl="1" indent="0">
              <a:buNone/>
            </a:pPr>
            <a:endParaRPr lang="en-US" sz="1800" i="1" dirty="0">
              <a:solidFill>
                <a:schemeClr val="tx1">
                  <a:lumMod val="75000"/>
                  <a:lumOff val="25000"/>
                </a:schemeClr>
              </a:solidFill>
              <a:latin typeface="+mn-lt"/>
            </a:endParaRPr>
          </a:p>
          <a:p>
            <a:pPr marL="0" indent="0">
              <a:buNone/>
            </a:pPr>
            <a:r>
              <a:rPr lang="en-US" sz="2200" dirty="0">
                <a:solidFill>
                  <a:schemeClr val="tx1">
                    <a:lumMod val="75000"/>
                    <a:lumOff val="25000"/>
                  </a:schemeClr>
                </a:solidFill>
                <a:latin typeface="+mn-lt"/>
              </a:rPr>
              <a:t>CASE DISMISSED!</a:t>
            </a:r>
          </a:p>
        </p:txBody>
      </p:sp>
      <p:sp>
        <p:nvSpPr>
          <p:cNvPr id="2" name="Oval 1">
            <a:extLst>
              <a:ext uri="{FF2B5EF4-FFF2-40B4-BE49-F238E27FC236}">
                <a16:creationId xmlns:a16="http://schemas.microsoft.com/office/drawing/2014/main" id="{CB607072-F0BC-8E4F-8F8D-612BCE76DBBF}"/>
              </a:ext>
            </a:extLst>
          </p:cNvPr>
          <p:cNvSpPr/>
          <p:nvPr/>
        </p:nvSpPr>
        <p:spPr>
          <a:xfrm>
            <a:off x="9294812" y="4296540"/>
            <a:ext cx="2438399" cy="2286000"/>
          </a:xfrm>
          <a:prstGeom prst="ellipse">
            <a:avLst/>
          </a:prstGeom>
          <a:solidFill>
            <a:srgbClr val="E1E1E1"/>
          </a:solid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pic>
        <p:nvPicPr>
          <p:cNvPr id="5" name="Graphic 4" descr="Pen with solid fill">
            <a:extLst>
              <a:ext uri="{FF2B5EF4-FFF2-40B4-BE49-F238E27FC236}">
                <a16:creationId xmlns:a16="http://schemas.microsoft.com/office/drawing/2014/main" id="{CF8D1E85-6B4D-FE8B-91F5-5C55E7058B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6311" y="4791840"/>
            <a:ext cx="1295400" cy="1295400"/>
          </a:xfrm>
          <a:prstGeom prst="rect">
            <a:avLst/>
          </a:prstGeom>
        </p:spPr>
      </p:pic>
    </p:spTree>
    <p:extLst>
      <p:ext uri="{BB962C8B-B14F-4D97-AF65-F5344CB8AC3E}">
        <p14:creationId xmlns:p14="http://schemas.microsoft.com/office/powerpoint/2010/main" val="856257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267200"/>
            <a:ext cx="10360501" cy="13716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000" dirty="0">
                <a:solidFill>
                  <a:schemeClr val="tx1">
                    <a:lumMod val="75000"/>
                    <a:lumOff val="25000"/>
                  </a:schemeClr>
                </a:solidFill>
                <a:latin typeface="Arial" panose="020B0604020202020204" pitchFamily="34" charset="0"/>
              </a:rPr>
              <a:t>Long </a:t>
            </a:r>
            <a:r>
              <a:rPr lang="en-US" sz="4000" dirty="0" err="1">
                <a:solidFill>
                  <a:schemeClr val="tx1">
                    <a:lumMod val="75000"/>
                    <a:lumOff val="25000"/>
                  </a:schemeClr>
                </a:solidFill>
                <a:latin typeface="Arial" panose="020B0604020202020204" pitchFamily="34" charset="0"/>
              </a:rPr>
              <a:t>COVId</a:t>
            </a:r>
            <a:endParaRPr lang="en-US" sz="4000" i="0" dirty="0">
              <a:solidFill>
                <a:schemeClr val="tx1">
                  <a:lumMod val="75000"/>
                  <a:lumOff val="25000"/>
                </a:schemeClr>
              </a:solidFill>
              <a:effectLst/>
              <a:latin typeface="Arial" panose="020B0604020202020204" pitchFamily="34" charset="0"/>
            </a:endParaRPr>
          </a:p>
        </p:txBody>
      </p:sp>
    </p:spTree>
    <p:extLst>
      <p:ext uri="{BB962C8B-B14F-4D97-AF65-F5344CB8AC3E}">
        <p14:creationId xmlns:p14="http://schemas.microsoft.com/office/powerpoint/2010/main" val="2634028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3200" dirty="0"/>
              <a:t>LONG COVID</a:t>
            </a:r>
            <a:endParaRPr lang="fr-FR" dirty="0"/>
          </a:p>
        </p:txBody>
      </p:sp>
      <p:sp>
        <p:nvSpPr>
          <p:cNvPr id="4" name="TextBox 3">
            <a:extLst>
              <a:ext uri="{FF2B5EF4-FFF2-40B4-BE49-F238E27FC236}">
                <a16:creationId xmlns:a16="http://schemas.microsoft.com/office/drawing/2014/main" id="{9AB95E37-A521-10B9-E116-F0B0C3540D6F}"/>
              </a:ext>
            </a:extLst>
          </p:cNvPr>
          <p:cNvSpPr txBox="1"/>
          <p:nvPr/>
        </p:nvSpPr>
        <p:spPr>
          <a:xfrm>
            <a:off x="611030" y="1597649"/>
            <a:ext cx="10588782" cy="4616648"/>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fr-FR" sz="2200" b="1" i="1" u="none" strike="noStrike" kern="1200" cap="none" spc="0" normalizeH="0" baseline="0" noProof="0" dirty="0">
                <a:ln>
                  <a:noFill/>
                </a:ln>
                <a:solidFill>
                  <a:schemeClr val="tx1">
                    <a:lumMod val="75000"/>
                    <a:lumOff val="25000"/>
                  </a:schemeClr>
                </a:solidFill>
                <a:effectLst/>
                <a:uLnTx/>
                <a:uFillTx/>
                <a:latin typeface="+mn-lt"/>
                <a:ea typeface="+mn-ea"/>
                <a:cs typeface="+mn-cs"/>
              </a:rPr>
              <a:t>Yates v. Langley </a:t>
            </a:r>
            <a:r>
              <a:rPr kumimoji="0" lang="fr-FR" sz="2200" b="1" i="1" u="none" strike="noStrike" kern="1200" cap="none" spc="0" normalizeH="0" baseline="0" noProof="0" dirty="0" err="1">
                <a:ln>
                  <a:noFill/>
                </a:ln>
                <a:solidFill>
                  <a:schemeClr val="tx1">
                    <a:lumMod val="75000"/>
                    <a:lumOff val="25000"/>
                  </a:schemeClr>
                </a:solidFill>
                <a:effectLst/>
                <a:uLnTx/>
                <a:uFillTx/>
                <a:latin typeface="+mn-lt"/>
                <a:ea typeface="+mn-ea"/>
                <a:cs typeface="+mn-cs"/>
              </a:rPr>
              <a:t>Motor</a:t>
            </a:r>
            <a:r>
              <a:rPr kumimoji="0" lang="fr-FR" sz="2200" b="1" i="1" u="none" strike="noStrike" kern="1200" cap="none" spc="0" normalizeH="0" baseline="0" noProof="0" dirty="0">
                <a:ln>
                  <a:noFill/>
                </a:ln>
                <a:solidFill>
                  <a:schemeClr val="tx1">
                    <a:lumMod val="75000"/>
                    <a:lumOff val="25000"/>
                  </a:schemeClr>
                </a:solidFill>
                <a:effectLst/>
                <a:uLnTx/>
                <a:uFillTx/>
                <a:latin typeface="+mn-lt"/>
                <a:ea typeface="+mn-ea"/>
                <a:cs typeface="+mn-cs"/>
              </a:rPr>
              <a:t> Sport Centre Ltd., </a:t>
            </a:r>
            <a:r>
              <a:rPr kumimoji="0" lang="fr-FR" sz="2200" b="1" u="none" strike="noStrike" kern="1200" cap="none" spc="0" normalizeH="0" baseline="0" noProof="0" dirty="0">
                <a:ln>
                  <a:noFill/>
                </a:ln>
                <a:solidFill>
                  <a:schemeClr val="tx1">
                    <a:lumMod val="75000"/>
                    <a:lumOff val="25000"/>
                  </a:schemeClr>
                </a:solidFill>
                <a:effectLst/>
                <a:uLnTx/>
                <a:uFillTx/>
                <a:latin typeface="+mn-lt"/>
                <a:ea typeface="+mn-ea"/>
                <a:cs typeface="+mn-cs"/>
              </a:rPr>
              <a:t>2022</a:t>
            </a:r>
            <a:r>
              <a:rPr kumimoji="0" lang="fr-FR" sz="2200" b="1" i="1"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fr-FR" sz="2200" b="1" u="none" strike="noStrike" kern="1200" cap="none" spc="0" normalizeH="0" baseline="0" noProof="0" dirty="0">
                <a:ln>
                  <a:noFill/>
                </a:ln>
                <a:solidFill>
                  <a:schemeClr val="tx1">
                    <a:lumMod val="75000"/>
                    <a:lumOff val="25000"/>
                  </a:schemeClr>
                </a:solidFill>
                <a:effectLst/>
                <a:uLnTx/>
                <a:uFillTx/>
                <a:latin typeface="+mn-lt"/>
                <a:ea typeface="+mn-ea"/>
                <a:cs typeface="+mn-cs"/>
              </a:rPr>
              <a:t>BCCA 398</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EE was laid off from her employment with the onset of the pandemic.  She sought and received CERB benefits, totaling $10,000.  When her layoff persisted and she was not recalled, she took the position that she had been dismissed and sought damages.  Her claim was allowed, and she was awarded damages of $25,000 in lieu of 5 months’ notice, less the $10,000 in CERB benefits.  Ms. Yates appealed.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Court noted that CERB benefits are not repayable but found that they did not amount to a “compensating advantage”.  The decision was premised on, among other things the Court’s “overall impression” that:</a:t>
            </a:r>
          </a:p>
          <a:p>
            <a:pPr marL="800100" marR="0" lvl="2"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it seems wrong for a defendant employer who has breached the employment contract with the plaintiff to enjoy, effectively, a windfall from an income support program designed to benefit workers impacted by the COVID-19 pandemic. If a windfall is to result, it seems to better reflect the intention of Parliament that it go to the worker.”</a:t>
            </a:r>
          </a:p>
        </p:txBody>
      </p:sp>
    </p:spTree>
    <p:extLst>
      <p:ext uri="{BB962C8B-B14F-4D97-AF65-F5344CB8AC3E}">
        <p14:creationId xmlns:p14="http://schemas.microsoft.com/office/powerpoint/2010/main" val="201324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3200" dirty="0"/>
              <a:t>LONG COVID</a:t>
            </a:r>
            <a:endParaRPr lang="fr-FR" dirty="0"/>
          </a:p>
        </p:txBody>
      </p:sp>
      <p:sp>
        <p:nvSpPr>
          <p:cNvPr id="4" name="TextBox 3">
            <a:extLst>
              <a:ext uri="{FF2B5EF4-FFF2-40B4-BE49-F238E27FC236}">
                <a16:creationId xmlns:a16="http://schemas.microsoft.com/office/drawing/2014/main" id="{9AB95E37-A521-10B9-E116-F0B0C3540D6F}"/>
              </a:ext>
            </a:extLst>
          </p:cNvPr>
          <p:cNvSpPr txBox="1"/>
          <p:nvPr/>
        </p:nvSpPr>
        <p:spPr>
          <a:xfrm>
            <a:off x="611030" y="1597649"/>
            <a:ext cx="10588782" cy="5133713"/>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fr-FR" sz="2200" b="1" i="1" u="none" strike="noStrike" kern="1200" cap="none" spc="0" normalizeH="0" baseline="0" noProof="0" dirty="0" err="1">
                <a:ln>
                  <a:noFill/>
                </a:ln>
                <a:solidFill>
                  <a:schemeClr val="tx1">
                    <a:lumMod val="75000"/>
                    <a:lumOff val="25000"/>
                  </a:schemeClr>
                </a:solidFill>
                <a:effectLst/>
                <a:uLnTx/>
                <a:uFillTx/>
                <a:latin typeface="+mn-lt"/>
                <a:ea typeface="+mn-ea"/>
                <a:cs typeface="+mn-cs"/>
              </a:rPr>
              <a:t>Fanzone</a:t>
            </a:r>
            <a:r>
              <a:rPr kumimoji="0" lang="fr-FR" sz="2200" b="1" i="1" u="none" strike="noStrike" kern="1200" cap="none" spc="0" normalizeH="0" baseline="0" noProof="0" dirty="0">
                <a:ln>
                  <a:noFill/>
                </a:ln>
                <a:solidFill>
                  <a:schemeClr val="tx1">
                    <a:lumMod val="75000"/>
                    <a:lumOff val="25000"/>
                  </a:schemeClr>
                </a:solidFill>
                <a:effectLst/>
                <a:uLnTx/>
                <a:uFillTx/>
                <a:latin typeface="+mn-lt"/>
                <a:ea typeface="+mn-ea"/>
                <a:cs typeface="+mn-cs"/>
              </a:rPr>
              <a:t> v. 516400 B.C. Ltd., </a:t>
            </a:r>
            <a:r>
              <a:rPr kumimoji="0" lang="fr-FR" sz="2200" b="1" u="none" strike="noStrike" kern="1200" cap="none" spc="0" normalizeH="0" baseline="0" noProof="0" dirty="0">
                <a:ln>
                  <a:noFill/>
                </a:ln>
                <a:solidFill>
                  <a:schemeClr val="tx1">
                    <a:lumMod val="75000"/>
                    <a:lumOff val="25000"/>
                  </a:schemeClr>
                </a:solidFill>
                <a:effectLst/>
                <a:uLnTx/>
                <a:uFillTx/>
                <a:latin typeface="+mn-lt"/>
                <a:ea typeface="+mn-ea"/>
                <a:cs typeface="+mn-cs"/>
              </a:rPr>
              <a:t>2022 BCSC 2089</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schemeClr val="tx1">
                    <a:lumMod val="75000"/>
                    <a:lumOff val="25000"/>
                  </a:schemeClr>
                </a:solidFill>
                <a:effectLst/>
                <a:uLnTx/>
                <a:uFillTx/>
                <a:latin typeface="+mn-lt"/>
                <a:ea typeface="+mn-ea"/>
                <a:cs typeface="+mn-cs"/>
              </a:rPr>
              <a:t>EE had been employed as a pub manager for 23 years.  In February 2020, following the breakup of his marriage, the ER agreed to increase his salary to ensure that he could pay his mortgage on one income.  One month later, the pub was ordered to close due to the pandemic.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schemeClr val="tx1">
                    <a:lumMod val="75000"/>
                    <a:lumOff val="25000"/>
                  </a:schemeClr>
                </a:solidFill>
                <a:effectLst/>
                <a:uLnTx/>
                <a:uFillTx/>
                <a:latin typeface="+mn-lt"/>
                <a:ea typeface="+mn-ea"/>
                <a:cs typeface="+mn-cs"/>
              </a:rPr>
              <a:t>The pub remained closed until the summer of 2022.  EE sued for damages.  ER argued that the employment contract was terminated due to frustration.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schemeClr val="tx1">
                    <a:lumMod val="75000"/>
                    <a:lumOff val="25000"/>
                  </a:schemeClr>
                </a:solidFill>
                <a:effectLst/>
                <a:uLnTx/>
                <a:uFillTx/>
                <a:latin typeface="+mn-lt"/>
                <a:ea typeface="+mn-ea"/>
                <a:cs typeface="+mn-cs"/>
              </a:rPr>
              <a:t>The EE prevailed.  The Court held that the ER chose to keep the pub closed for an extended period of time rather than re‑opening for take-out or delivery service, or subsequently when the restrictions allowed limited standing and seated service.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schemeClr val="tx1">
                    <a:lumMod val="75000"/>
                    <a:lumOff val="25000"/>
                  </a:schemeClr>
                </a:solidFill>
                <a:effectLst/>
                <a:uLnTx/>
                <a:uFillTx/>
                <a:latin typeface="+mn-lt"/>
                <a:ea typeface="+mn-ea"/>
                <a:cs typeface="+mn-cs"/>
              </a:rPr>
              <a:t>The Court distinguished between the ER’s “ability to perform” the contract and the ER’s decision to cut operating costs and to “better weather an ongoing storm</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204479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3200" dirty="0"/>
              <a:t>LONG COVID</a:t>
            </a:r>
            <a:endParaRPr lang="fr-FR" dirty="0"/>
          </a:p>
        </p:txBody>
      </p:sp>
      <p:sp>
        <p:nvSpPr>
          <p:cNvPr id="4" name="TextBox 3">
            <a:extLst>
              <a:ext uri="{FF2B5EF4-FFF2-40B4-BE49-F238E27FC236}">
                <a16:creationId xmlns:a16="http://schemas.microsoft.com/office/drawing/2014/main" id="{9AB95E37-A521-10B9-E116-F0B0C3540D6F}"/>
              </a:ext>
            </a:extLst>
          </p:cNvPr>
          <p:cNvSpPr txBox="1"/>
          <p:nvPr/>
        </p:nvSpPr>
        <p:spPr>
          <a:xfrm>
            <a:off x="611030" y="1597649"/>
            <a:ext cx="10588782" cy="523220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fr-FR" sz="2200" b="1" i="1" u="none" strike="noStrike" kern="1200" cap="none" spc="0" normalizeH="0" baseline="0" noProof="0" dirty="0" err="1">
                <a:ln>
                  <a:noFill/>
                </a:ln>
                <a:solidFill>
                  <a:schemeClr val="tx1">
                    <a:lumMod val="75000"/>
                    <a:lumOff val="25000"/>
                  </a:schemeClr>
                </a:solidFill>
                <a:effectLst/>
                <a:uLnTx/>
                <a:uFillTx/>
                <a:latin typeface="+mn-lt"/>
                <a:ea typeface="+mn-ea"/>
                <a:cs typeface="+mn-cs"/>
              </a:rPr>
              <a:t>Blomme</a:t>
            </a:r>
            <a:r>
              <a:rPr kumimoji="0" lang="fr-FR" sz="2200" b="1" i="1" u="none" strike="noStrike" kern="1200" cap="none" spc="0" normalizeH="0" baseline="0" noProof="0" dirty="0">
                <a:ln>
                  <a:noFill/>
                </a:ln>
                <a:solidFill>
                  <a:schemeClr val="tx1">
                    <a:lumMod val="75000"/>
                    <a:lumOff val="25000"/>
                  </a:schemeClr>
                </a:solidFill>
                <a:effectLst/>
                <a:uLnTx/>
                <a:uFillTx/>
                <a:latin typeface="+mn-lt"/>
                <a:ea typeface="+mn-ea"/>
                <a:cs typeface="+mn-cs"/>
              </a:rPr>
              <a:t> v Princeton Standard Pellet Corporation, </a:t>
            </a:r>
            <a:r>
              <a:rPr kumimoji="0" lang="fr-FR" sz="2200" b="1" u="none" strike="noStrike" kern="1200" cap="none" spc="0" normalizeH="0" baseline="0" noProof="0" dirty="0">
                <a:ln>
                  <a:noFill/>
                </a:ln>
                <a:solidFill>
                  <a:schemeClr val="tx1">
                    <a:lumMod val="75000"/>
                    <a:lumOff val="25000"/>
                  </a:schemeClr>
                </a:solidFill>
                <a:effectLst/>
                <a:uLnTx/>
                <a:uFillTx/>
                <a:latin typeface="+mn-lt"/>
                <a:ea typeface="+mn-ea"/>
                <a:cs typeface="+mn-cs"/>
              </a:rPr>
              <a:t>2023 BCSC 652 </a:t>
            </a:r>
          </a:p>
          <a:p>
            <a:pPr marL="342900" indent="-342900">
              <a:buFont typeface="Arial" panose="020B0604020202020204" pitchFamily="34" charset="0"/>
              <a:buChar char="•"/>
            </a:pPr>
            <a:r>
              <a:rPr lang="en-US" sz="2400" dirty="0">
                <a:solidFill>
                  <a:schemeClr val="tx1">
                    <a:lumMod val="75000"/>
                    <a:lumOff val="25000"/>
                  </a:schemeClr>
                </a:solidFill>
                <a:latin typeface="+mn-lt"/>
              </a:rPr>
              <a:t>EE was 67 years old and had been employed for over 20 years.  With the pandemic, she was laid off, along with many others (including another supervisor).  The layoff persisted into October 2020 at which time EE took the position that she had been dismissed.  This prompted ER to invite her to resume work immediately.  As part of the invitation, ER proposed giving her 8 weeks’ pay.</a:t>
            </a:r>
          </a:p>
          <a:p>
            <a:pPr marL="342900" indent="-342900">
              <a:buFont typeface="Arial" panose="020B0604020202020204" pitchFamily="34" charset="0"/>
              <a:buChar char="•"/>
            </a:pPr>
            <a:r>
              <a:rPr lang="en-US" sz="2400" dirty="0">
                <a:solidFill>
                  <a:schemeClr val="tx1">
                    <a:lumMod val="75000"/>
                    <a:lumOff val="25000"/>
                  </a:schemeClr>
                </a:solidFill>
                <a:latin typeface="+mn-lt"/>
              </a:rPr>
              <a:t>The Court found that EE was terminated, by operation of law, on August 30, 2020, and as of that date, she was entitled to a minimum of 8 weeks’ pay in lieu per the legislation.</a:t>
            </a:r>
          </a:p>
          <a:p>
            <a:pPr marL="342900" indent="-342900">
              <a:buFont typeface="Arial" panose="020B0604020202020204" pitchFamily="34" charset="0"/>
              <a:buChar char="•"/>
            </a:pPr>
            <a:r>
              <a:rPr lang="en-US" sz="2400" dirty="0">
                <a:solidFill>
                  <a:schemeClr val="tx1">
                    <a:lumMod val="75000"/>
                    <a:lumOff val="25000"/>
                  </a:schemeClr>
                </a:solidFill>
                <a:latin typeface="+mn-lt"/>
              </a:rPr>
              <a:t>However, her entitlement to further damages (beyond 8 weeks’ pay) was subject to mitigation, and specifically, her ability to resume her former role in November 2020.</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76235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267200"/>
            <a:ext cx="10665064" cy="13716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300" i="0" dirty="0">
                <a:solidFill>
                  <a:srgbClr val="000000"/>
                </a:solidFill>
                <a:effectLst/>
                <a:latin typeface="Arial" panose="020B0604020202020204" pitchFamily="34" charset="0"/>
              </a:rPr>
              <a:t>Legislative Updates</a:t>
            </a:r>
          </a:p>
        </p:txBody>
      </p:sp>
      <p:sp>
        <p:nvSpPr>
          <p:cNvPr id="7" name="Slide Number Placeholder 6">
            <a:extLst>
              <a:ext uri="{FF2B5EF4-FFF2-40B4-BE49-F238E27FC236}">
                <a16:creationId xmlns:a16="http://schemas.microsoft.com/office/drawing/2014/main" id="{E89ED298-1709-D6C7-13F5-5459C201DFCD}"/>
              </a:ext>
            </a:extLst>
          </p:cNvPr>
          <p:cNvSpPr>
            <a:spLocks noGrp="1"/>
          </p:cNvSpPr>
          <p:nvPr>
            <p:ph type="sldNum" sz="quarter" idx="12"/>
          </p:nvPr>
        </p:nvSpPr>
        <p:spPr>
          <a:xfrm>
            <a:off x="8736013" y="6356350"/>
            <a:ext cx="2843212"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F0D223E4-95D4-4855-9891-632773F41B63}" type="slidenum">
              <a:rPr lang="en-US" smtClean="0"/>
              <a:pPr>
                <a:defRPr/>
              </a:pPr>
              <a:t>3</a:t>
            </a:fld>
            <a:endParaRPr lang="en-US" dirty="0"/>
          </a:p>
        </p:txBody>
      </p:sp>
    </p:spTree>
    <p:extLst>
      <p:ext uri="{BB962C8B-B14F-4D97-AF65-F5344CB8AC3E}">
        <p14:creationId xmlns:p14="http://schemas.microsoft.com/office/powerpoint/2010/main" val="3117274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3200" dirty="0"/>
              <a:t>LONG COVID</a:t>
            </a:r>
            <a:endParaRPr lang="fr-FR" dirty="0"/>
          </a:p>
        </p:txBody>
      </p:sp>
      <p:sp>
        <p:nvSpPr>
          <p:cNvPr id="4" name="TextBox 3">
            <a:extLst>
              <a:ext uri="{FF2B5EF4-FFF2-40B4-BE49-F238E27FC236}">
                <a16:creationId xmlns:a16="http://schemas.microsoft.com/office/drawing/2014/main" id="{9AB95E37-A521-10B9-E116-F0B0C3540D6F}"/>
              </a:ext>
            </a:extLst>
          </p:cNvPr>
          <p:cNvSpPr txBox="1"/>
          <p:nvPr/>
        </p:nvSpPr>
        <p:spPr>
          <a:xfrm>
            <a:off x="611030" y="1597649"/>
            <a:ext cx="8074182" cy="425347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sz="2200" u="none" strike="noStrike" kern="1200" cap="none" spc="0" normalizeH="0" baseline="0" noProof="0" dirty="0">
                <a:ln>
                  <a:noFill/>
                </a:ln>
                <a:solidFill>
                  <a:schemeClr val="tx1">
                    <a:lumMod val="75000"/>
                    <a:lumOff val="25000"/>
                  </a:schemeClr>
                </a:solidFill>
                <a:effectLst/>
                <a:uLnTx/>
                <a:uFillTx/>
                <a:latin typeface="+mn-lt"/>
                <a:ea typeface="+mn-ea"/>
                <a:cs typeface="+mn-cs"/>
              </a:rPr>
              <a:t>Court noted that ER offered to have her come back to the same job, at the same rate of pay and held:</a:t>
            </a:r>
          </a:p>
          <a:p>
            <a:pPr lvl="1">
              <a:spcBef>
                <a:spcPct val="20000"/>
              </a:spcBef>
              <a:defRPr/>
            </a:pPr>
            <a:r>
              <a:rPr kumimoji="0" lang="en-US" sz="2200" b="1" i="1"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en-US" sz="2200" b="1" u="none" strike="noStrike" kern="1200" cap="none" spc="0" normalizeH="0" baseline="0" noProof="0" dirty="0">
                <a:ln>
                  <a:noFill/>
                </a:ln>
                <a:solidFill>
                  <a:schemeClr val="tx1">
                    <a:lumMod val="75000"/>
                    <a:lumOff val="25000"/>
                  </a:schemeClr>
                </a:solidFill>
                <a:effectLst/>
                <a:uLnTx/>
                <a:uFillTx/>
                <a:latin typeface="+mn-lt"/>
                <a:ea typeface="+mn-ea"/>
                <a:cs typeface="+mn-cs"/>
              </a:rPr>
              <a:t>… a reasonable person would have accepted Princeton’s offer. Although the specific terms of her re-employment were not set out … it was incumbent on her to at least explore the option of returning to work. (She) was being asked to return to the same position, salary, and benefits, which had never been cut off … There was no evidence to support … an atmosphere of hostility, embarrassment, or humiliation. There was no evidence (of) any animus.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2" name="Oval 1">
            <a:extLst>
              <a:ext uri="{FF2B5EF4-FFF2-40B4-BE49-F238E27FC236}">
                <a16:creationId xmlns:a16="http://schemas.microsoft.com/office/drawing/2014/main" id="{A1C49183-0413-1FD8-B637-9FA76079D317}"/>
              </a:ext>
            </a:extLst>
          </p:cNvPr>
          <p:cNvSpPr/>
          <p:nvPr/>
        </p:nvSpPr>
        <p:spPr>
          <a:xfrm>
            <a:off x="9294812" y="4296540"/>
            <a:ext cx="2438399" cy="2286000"/>
          </a:xfrm>
          <a:prstGeom prst="ellipse">
            <a:avLst/>
          </a:prstGeom>
          <a:solidFill>
            <a:srgbClr val="E1E1E1"/>
          </a:solid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pic>
        <p:nvPicPr>
          <p:cNvPr id="5" name="Graphic 4" descr="Cough with solid fill">
            <a:extLst>
              <a:ext uri="{FF2B5EF4-FFF2-40B4-BE49-F238E27FC236}">
                <a16:creationId xmlns:a16="http://schemas.microsoft.com/office/drawing/2014/main" id="{E42C71B0-4645-7561-CEFE-0F8336EDD8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5812" y="4648200"/>
            <a:ext cx="1600200" cy="1600200"/>
          </a:xfrm>
          <a:prstGeom prst="rect">
            <a:avLst/>
          </a:prstGeom>
        </p:spPr>
      </p:pic>
    </p:spTree>
    <p:extLst>
      <p:ext uri="{BB962C8B-B14F-4D97-AF65-F5344CB8AC3E}">
        <p14:creationId xmlns:p14="http://schemas.microsoft.com/office/powerpoint/2010/main" val="2128787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4AD1E58-E6C2-48CB-A718-D5CBFB11F62C}"/>
              </a:ext>
            </a:extLst>
          </p:cNvPr>
          <p:cNvSpPr>
            <a:spLocks noGrp="1"/>
          </p:cNvSpPr>
          <p:nvPr>
            <p:ph type="title"/>
          </p:nvPr>
        </p:nvSpPr>
        <p:spPr>
          <a:xfrm>
            <a:off x="1065212" y="4267201"/>
            <a:ext cx="10360501" cy="762000"/>
          </a:xfrm>
        </p:spPr>
        <p:txBody>
          <a:bodyPr/>
          <a:lstStyle/>
          <a:p>
            <a:r>
              <a:rPr lang="en-CA" dirty="0">
                <a:solidFill>
                  <a:schemeClr val="bg1">
                    <a:lumMod val="50000"/>
                  </a:schemeClr>
                </a:solidFill>
              </a:rPr>
              <a:t>Any questions?</a:t>
            </a:r>
            <a:endParaRPr lang="en-US" dirty="0">
              <a:solidFill>
                <a:schemeClr val="bg1">
                  <a:lumMod val="50000"/>
                </a:schemeClr>
              </a:solidFill>
            </a:endParaRPr>
          </a:p>
        </p:txBody>
      </p:sp>
    </p:spTree>
    <p:extLst>
      <p:ext uri="{BB962C8B-B14F-4D97-AF65-F5344CB8AC3E}">
        <p14:creationId xmlns:p14="http://schemas.microsoft.com/office/powerpoint/2010/main" val="3254289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a:extLst>
              <a:ext uri="{FF2B5EF4-FFF2-40B4-BE49-F238E27FC236}">
                <a16:creationId xmlns:a16="http://schemas.microsoft.com/office/drawing/2014/main" id="{356EAC4F-F678-414E-BB0C-5ED32BB980BD}"/>
              </a:ext>
            </a:extLst>
          </p:cNvPr>
          <p:cNvSpPr>
            <a:spLocks noGrp="1"/>
          </p:cNvSpPr>
          <p:nvPr>
            <p:ph type="title"/>
          </p:nvPr>
        </p:nvSpPr>
        <p:spPr/>
        <p:txBody>
          <a:bodyPr/>
          <a:lstStyle/>
          <a:p>
            <a:r>
              <a:rPr lang="en-US" altLang="en-US" dirty="0"/>
              <a:t>Stay Connected!</a:t>
            </a:r>
          </a:p>
        </p:txBody>
      </p:sp>
      <p:sp>
        <p:nvSpPr>
          <p:cNvPr id="53251" name="Content Placeholder 4">
            <a:extLst>
              <a:ext uri="{FF2B5EF4-FFF2-40B4-BE49-F238E27FC236}">
                <a16:creationId xmlns:a16="http://schemas.microsoft.com/office/drawing/2014/main" id="{6CAAFF45-6704-4CE1-B1F3-C3E8F9A7C501}"/>
              </a:ext>
            </a:extLst>
          </p:cNvPr>
          <p:cNvSpPr>
            <a:spLocks noGrp="1"/>
          </p:cNvSpPr>
          <p:nvPr>
            <p:ph idx="1"/>
          </p:nvPr>
        </p:nvSpPr>
        <p:spPr>
          <a:xfrm>
            <a:off x="1827211" y="1828800"/>
            <a:ext cx="9752013" cy="4343400"/>
          </a:xfrm>
        </p:spPr>
        <p:txBody>
          <a:bodyPr>
            <a:normAutofit/>
          </a:bodyPr>
          <a:lstStyle/>
          <a:p>
            <a:pPr marL="0" indent="0">
              <a:buNone/>
              <a:defRPr/>
            </a:pPr>
            <a:r>
              <a:rPr lang="en-US" altLang="en-US" dirty="0"/>
              <a:t>Join our mailing list to receive updates from the [NAME] group by subscribing to our blogs </a:t>
            </a:r>
            <a:r>
              <a:rPr lang="en-US" altLang="en-US" dirty="0">
                <a:hlinkClick r:id="rId2"/>
              </a:rPr>
              <a:t>here</a:t>
            </a:r>
            <a:r>
              <a:rPr lang="en-US" altLang="en-US" dirty="0"/>
              <a:t>.</a:t>
            </a:r>
          </a:p>
          <a:p>
            <a:pPr marL="0" indent="0">
              <a:buNone/>
              <a:defRPr/>
            </a:pPr>
            <a:endParaRPr lang="en-US" altLang="en-US" dirty="0"/>
          </a:p>
          <a:p>
            <a:pPr marL="0" indent="0">
              <a:buNone/>
              <a:defRPr/>
            </a:pPr>
            <a:endParaRPr lang="en-US" altLang="en-US" dirty="0"/>
          </a:p>
          <a:p>
            <a:pPr marL="0" indent="0">
              <a:buNone/>
              <a:defRPr/>
            </a:pPr>
            <a:r>
              <a:rPr lang="en-US" altLang="en-US" dirty="0"/>
              <a:t>For more information about our firm, please visit </a:t>
            </a:r>
            <a:r>
              <a:rPr lang="en-US" altLang="en-US" dirty="0">
                <a:hlinkClick r:id="rId3"/>
              </a:rPr>
              <a:t>ahbl.ca</a:t>
            </a:r>
            <a:r>
              <a:rPr lang="en-US" altLang="en-US" dirty="0"/>
              <a:t>. Alternatively, you can email us at </a:t>
            </a:r>
            <a:r>
              <a:rPr lang="en-US" altLang="en-US" dirty="0">
                <a:hlinkClick r:id="rId4"/>
              </a:rPr>
              <a:t>info@ahbl.ca</a:t>
            </a:r>
            <a:r>
              <a:rPr lang="en-US" altLang="en-US" dirty="0"/>
              <a:t> for any general questions you may have.</a:t>
            </a:r>
            <a:endParaRPr lang="en-US" altLang="en-US" sz="2000" dirty="0"/>
          </a:p>
          <a:p>
            <a:pPr marL="0" indent="0">
              <a:buNone/>
              <a:defRPr/>
            </a:pPr>
            <a:endParaRPr lang="en-US" altLang="en-US" sz="2000" dirty="0"/>
          </a:p>
          <a:p>
            <a:pPr marL="0" indent="0">
              <a:buNone/>
              <a:defRPr/>
            </a:pPr>
            <a:r>
              <a:rPr lang="en-US" altLang="en-US" dirty="0"/>
              <a:t>Presenter(s) contact details are on next slide.</a:t>
            </a:r>
            <a:endParaRPr lang="en-US" altLang="en-US" sz="2800" dirty="0"/>
          </a:p>
        </p:txBody>
      </p:sp>
      <p:sp>
        <p:nvSpPr>
          <p:cNvPr id="6" name="Oval 5">
            <a:extLst>
              <a:ext uri="{FF2B5EF4-FFF2-40B4-BE49-F238E27FC236}">
                <a16:creationId xmlns:a16="http://schemas.microsoft.com/office/drawing/2014/main" id="{A1DF4C4C-9BAA-4110-AFA1-A65548A23A2D}"/>
              </a:ext>
            </a:extLst>
          </p:cNvPr>
          <p:cNvSpPr/>
          <p:nvPr/>
        </p:nvSpPr>
        <p:spPr bwMode="auto">
          <a:xfrm>
            <a:off x="684212" y="1752600"/>
            <a:ext cx="990600" cy="990600"/>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p>
        </p:txBody>
      </p:sp>
      <p:pic>
        <p:nvPicPr>
          <p:cNvPr id="65541" name="Picture 5">
            <a:extLst>
              <a:ext uri="{FF2B5EF4-FFF2-40B4-BE49-F238E27FC236}">
                <a16:creationId xmlns:a16="http://schemas.microsoft.com/office/drawing/2014/main" id="{86F68C4C-F117-4483-853F-C02B524A12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751" y="1989139"/>
            <a:ext cx="517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658117FA-346F-4610-BE3C-5ABC8B097E53}"/>
              </a:ext>
            </a:extLst>
          </p:cNvPr>
          <p:cNvSpPr/>
          <p:nvPr/>
        </p:nvSpPr>
        <p:spPr bwMode="auto">
          <a:xfrm>
            <a:off x="684212" y="3505200"/>
            <a:ext cx="990600" cy="990600"/>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ext&#10;&#10;Description automatically generated">
            <a:extLst>
              <a:ext uri="{FF2B5EF4-FFF2-40B4-BE49-F238E27FC236}">
                <a16:creationId xmlns:a16="http://schemas.microsoft.com/office/drawing/2014/main" id="{4782A66F-A190-4AD8-852F-2590A44EF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612" y="508706"/>
            <a:ext cx="2741612" cy="586483"/>
          </a:xfrm>
          <a:prstGeom prst="rect">
            <a:avLst/>
          </a:prstGeom>
        </p:spPr>
      </p:pic>
      <p:sp>
        <p:nvSpPr>
          <p:cNvPr id="33" name="Title 1">
            <a:extLst>
              <a:ext uri="{FF2B5EF4-FFF2-40B4-BE49-F238E27FC236}">
                <a16:creationId xmlns:a16="http://schemas.microsoft.com/office/drawing/2014/main" id="{431C977F-9264-623C-5446-9A26E092E20E}"/>
              </a:ext>
            </a:extLst>
          </p:cNvPr>
          <p:cNvSpPr txBox="1">
            <a:spLocks/>
          </p:cNvSpPr>
          <p:nvPr/>
        </p:nvSpPr>
        <p:spPr bwMode="auto">
          <a:xfrm>
            <a:off x="609601" y="274638"/>
            <a:ext cx="35798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kern="1200">
                <a:solidFill>
                  <a:srgbClr val="ADC537"/>
                </a:solidFill>
                <a:latin typeface="+mj-lt"/>
                <a:ea typeface="+mj-ea"/>
                <a:cs typeface="+mj-cs"/>
              </a:defRPr>
            </a:lvl1pPr>
            <a:lvl2pPr algn="l" rtl="0" eaLnBrk="1" fontAlgn="base" hangingPunct="1">
              <a:spcBef>
                <a:spcPct val="0"/>
              </a:spcBef>
              <a:spcAft>
                <a:spcPct val="0"/>
              </a:spcAft>
              <a:defRPr sz="3200" b="1">
                <a:solidFill>
                  <a:schemeClr val="tx1"/>
                </a:solidFill>
                <a:latin typeface="Arial" pitchFamily="34" charset="0"/>
              </a:defRPr>
            </a:lvl2pPr>
            <a:lvl3pPr algn="l" rtl="0" eaLnBrk="1" fontAlgn="base" hangingPunct="1">
              <a:spcBef>
                <a:spcPct val="0"/>
              </a:spcBef>
              <a:spcAft>
                <a:spcPct val="0"/>
              </a:spcAft>
              <a:defRPr sz="3200" b="1">
                <a:solidFill>
                  <a:schemeClr val="tx1"/>
                </a:solidFill>
                <a:latin typeface="Arial" pitchFamily="34" charset="0"/>
              </a:defRPr>
            </a:lvl3pPr>
            <a:lvl4pPr algn="l" rtl="0" eaLnBrk="1" fontAlgn="base" hangingPunct="1">
              <a:spcBef>
                <a:spcPct val="0"/>
              </a:spcBef>
              <a:spcAft>
                <a:spcPct val="0"/>
              </a:spcAft>
              <a:defRPr sz="3200" b="1">
                <a:solidFill>
                  <a:schemeClr val="tx1"/>
                </a:solidFill>
                <a:latin typeface="Arial" pitchFamily="34" charset="0"/>
              </a:defRPr>
            </a:lvl4pPr>
            <a:lvl5pPr algn="l" rtl="0" eaLnBrk="1" fontAlgn="base" hangingPunct="1">
              <a:spcBef>
                <a:spcPct val="0"/>
              </a:spcBef>
              <a:spcAft>
                <a:spcPct val="0"/>
              </a:spcAft>
              <a:defRPr sz="3200" b="1">
                <a:solidFill>
                  <a:schemeClr val="tx1"/>
                </a:solidFill>
                <a:latin typeface="Arial" pitchFamily="34" charset="0"/>
              </a:defRPr>
            </a:lvl5pPr>
            <a:lvl6pPr marL="457200" algn="l" rtl="0" eaLnBrk="1" fontAlgn="base" hangingPunct="1">
              <a:spcBef>
                <a:spcPct val="0"/>
              </a:spcBef>
              <a:spcAft>
                <a:spcPct val="0"/>
              </a:spcAft>
              <a:defRPr sz="3200" b="1">
                <a:solidFill>
                  <a:schemeClr val="tx1"/>
                </a:solidFill>
                <a:latin typeface="Arial" pitchFamily="34" charset="0"/>
              </a:defRPr>
            </a:lvl6pPr>
            <a:lvl7pPr marL="914400" algn="l" rtl="0" eaLnBrk="1" fontAlgn="base" hangingPunct="1">
              <a:spcBef>
                <a:spcPct val="0"/>
              </a:spcBef>
              <a:spcAft>
                <a:spcPct val="0"/>
              </a:spcAft>
              <a:defRPr sz="3200" b="1">
                <a:solidFill>
                  <a:schemeClr val="tx1"/>
                </a:solidFill>
                <a:latin typeface="Arial" pitchFamily="34" charset="0"/>
              </a:defRPr>
            </a:lvl7pPr>
            <a:lvl8pPr marL="1371600" algn="l" rtl="0" eaLnBrk="1" fontAlgn="base" hangingPunct="1">
              <a:spcBef>
                <a:spcPct val="0"/>
              </a:spcBef>
              <a:spcAft>
                <a:spcPct val="0"/>
              </a:spcAft>
              <a:defRPr sz="3200" b="1">
                <a:solidFill>
                  <a:schemeClr val="tx1"/>
                </a:solidFill>
                <a:latin typeface="Arial" pitchFamily="34" charset="0"/>
              </a:defRPr>
            </a:lvl8pPr>
            <a:lvl9pPr marL="1828800" algn="l" rtl="0" eaLnBrk="1" fontAlgn="base" hangingPunct="1">
              <a:spcBef>
                <a:spcPct val="0"/>
              </a:spcBef>
              <a:spcAft>
                <a:spcPct val="0"/>
              </a:spcAft>
              <a:defRPr sz="3200" b="1">
                <a:solidFill>
                  <a:schemeClr val="tx1"/>
                </a:solidFill>
                <a:latin typeface="Arial" pitchFamily="34" charset="0"/>
              </a:defRPr>
            </a:lvl9pPr>
          </a:lstStyle>
          <a:p>
            <a:r>
              <a:rPr lang="en-US" sz="4300" dirty="0"/>
              <a:t>THANK YOU</a:t>
            </a:r>
          </a:p>
        </p:txBody>
      </p:sp>
      <p:grpSp>
        <p:nvGrpSpPr>
          <p:cNvPr id="9" name="Group 8">
            <a:extLst>
              <a:ext uri="{FF2B5EF4-FFF2-40B4-BE49-F238E27FC236}">
                <a16:creationId xmlns:a16="http://schemas.microsoft.com/office/drawing/2014/main" id="{8A9C4B95-F8DD-F489-92F2-16AD36C5DF42}"/>
              </a:ext>
            </a:extLst>
          </p:cNvPr>
          <p:cNvGrpSpPr/>
          <p:nvPr/>
        </p:nvGrpSpPr>
        <p:grpSpPr>
          <a:xfrm>
            <a:off x="3275012" y="5347318"/>
            <a:ext cx="6496464" cy="1001976"/>
            <a:chOff x="1502340" y="5021521"/>
            <a:chExt cx="6116072" cy="943306"/>
          </a:xfrm>
        </p:grpSpPr>
        <p:sp>
          <p:nvSpPr>
            <p:cNvPr id="40" name="object 8">
              <a:extLst>
                <a:ext uri="{FF2B5EF4-FFF2-40B4-BE49-F238E27FC236}">
                  <a16:creationId xmlns:a16="http://schemas.microsoft.com/office/drawing/2014/main" id="{D9744410-A2C2-0D25-D892-F239B4A471AF}"/>
                </a:ext>
              </a:extLst>
            </p:cNvPr>
            <p:cNvSpPr txBox="1"/>
            <p:nvPr/>
          </p:nvSpPr>
          <p:spPr>
            <a:xfrm>
              <a:off x="1502340" y="5021522"/>
              <a:ext cx="2687072" cy="943305"/>
            </a:xfrm>
            <a:prstGeom prst="rect">
              <a:avLst/>
            </a:prstGeom>
          </p:spPr>
          <p:txBody>
            <a:bodyPr vert="horz" wrap="square" lIns="0" tIns="16925" rIns="0" bIns="0" rtlCol="0">
              <a:spAutoFit/>
            </a:bodyPr>
            <a:lstStyle/>
            <a:p>
              <a:pPr marL="16924">
                <a:spcBef>
                  <a:spcPts val="133"/>
                </a:spcBef>
              </a:pPr>
              <a:r>
                <a:rPr lang="en-US" sz="1600" b="1" spc="-7" dirty="0">
                  <a:solidFill>
                    <a:srgbClr val="0D0D0D"/>
                  </a:solidFill>
                  <a:latin typeface="Arial"/>
                  <a:cs typeface="Calibri"/>
                </a:rPr>
                <a:t>Lanny Robinson </a:t>
              </a:r>
              <a:endParaRPr lang="en-US" sz="1600" dirty="0">
                <a:solidFill>
                  <a:prstClr val="black"/>
                </a:solidFill>
                <a:latin typeface="Arial"/>
                <a:cs typeface="Calibri"/>
              </a:endParaRPr>
            </a:p>
            <a:p>
              <a:pPr marL="16924">
                <a:spcBef>
                  <a:spcPts val="7"/>
                </a:spcBef>
              </a:pPr>
              <a:r>
                <a:rPr lang="en-US" sz="1600" spc="-7" dirty="0">
                  <a:solidFill>
                    <a:srgbClr val="0D0D0D"/>
                  </a:solidFill>
                  <a:latin typeface="Arial"/>
                  <a:cs typeface="Calibri"/>
                </a:rPr>
                <a:t>Partner</a:t>
              </a:r>
            </a:p>
            <a:p>
              <a:pPr marL="16924">
                <a:spcBef>
                  <a:spcPts val="7"/>
                </a:spcBef>
              </a:pPr>
              <a:r>
                <a:rPr sz="1600" b="1" spc="-7" dirty="0">
                  <a:solidFill>
                    <a:srgbClr val="64C9D6"/>
                  </a:solidFill>
                  <a:latin typeface="Arial"/>
                  <a:cs typeface="Calibri"/>
                </a:rPr>
                <a:t>T:</a:t>
              </a:r>
              <a:r>
                <a:rPr lang="en-CA" sz="1600" b="1" spc="-7" dirty="0">
                  <a:solidFill>
                    <a:srgbClr val="64C9D6"/>
                  </a:solidFill>
                  <a:latin typeface="Arial"/>
                  <a:cs typeface="Calibri"/>
                </a:rPr>
                <a:t> </a:t>
              </a:r>
              <a:r>
                <a:rPr lang="en-US" sz="1600" b="1" spc="-7" dirty="0">
                  <a:solidFill>
                    <a:srgbClr val="444444"/>
                  </a:solidFill>
                  <a:latin typeface="Arial"/>
                  <a:cs typeface="Calibri"/>
                </a:rPr>
                <a:t>604 484 1752</a:t>
              </a:r>
              <a:endParaRPr lang="en-US" sz="1600" dirty="0">
                <a:solidFill>
                  <a:srgbClr val="444444"/>
                </a:solidFill>
                <a:latin typeface="Arial"/>
              </a:endParaRPr>
            </a:p>
            <a:p>
              <a:pPr marL="16924">
                <a:spcBef>
                  <a:spcPts val="7"/>
                </a:spcBef>
              </a:pPr>
              <a:r>
                <a:rPr lang="en-US" sz="1600" b="1" dirty="0">
                  <a:solidFill>
                    <a:srgbClr val="444444"/>
                  </a:solidFill>
                  <a:latin typeface="Arial"/>
                  <a:cs typeface="Calibri"/>
                </a:rPr>
                <a:t>lrobinson@ahbl.ca</a:t>
              </a:r>
              <a:endParaRPr lang="en-US" sz="1600" b="1" dirty="0">
                <a:solidFill>
                  <a:prstClr val="black"/>
                </a:solidFill>
                <a:latin typeface="Arial"/>
                <a:cs typeface="Calibri"/>
              </a:endParaRPr>
            </a:p>
          </p:txBody>
        </p:sp>
        <p:sp>
          <p:nvSpPr>
            <p:cNvPr id="39" name="object 8">
              <a:extLst>
                <a:ext uri="{FF2B5EF4-FFF2-40B4-BE49-F238E27FC236}">
                  <a16:creationId xmlns:a16="http://schemas.microsoft.com/office/drawing/2014/main" id="{B79D893B-ABAF-9821-DAA1-BFA9BAF23326}"/>
                </a:ext>
              </a:extLst>
            </p:cNvPr>
            <p:cNvSpPr txBox="1"/>
            <p:nvPr/>
          </p:nvSpPr>
          <p:spPr>
            <a:xfrm>
              <a:off x="4931340" y="5021521"/>
              <a:ext cx="2687072" cy="943305"/>
            </a:xfrm>
            <a:prstGeom prst="rect">
              <a:avLst/>
            </a:prstGeom>
          </p:spPr>
          <p:txBody>
            <a:bodyPr vert="horz" wrap="square" lIns="0" tIns="16925" rIns="0" bIns="0" rtlCol="0">
              <a:spAutoFit/>
            </a:bodyPr>
            <a:lstStyle/>
            <a:p>
              <a:pPr marL="16924">
                <a:spcBef>
                  <a:spcPts val="133"/>
                </a:spcBef>
              </a:pPr>
              <a:r>
                <a:rPr lang="en-US" sz="1600" b="1" spc="-7" dirty="0">
                  <a:solidFill>
                    <a:srgbClr val="0D0D0D"/>
                  </a:solidFill>
                  <a:latin typeface="Arial"/>
                  <a:cs typeface="Calibri"/>
                </a:rPr>
                <a:t>Michael Watt</a:t>
              </a:r>
              <a:br>
                <a:rPr lang="en-US" sz="1600" b="1" spc="-7" dirty="0">
                  <a:solidFill>
                    <a:srgbClr val="0D0D0D"/>
                  </a:solidFill>
                  <a:latin typeface="Arial"/>
                  <a:cs typeface="Calibri"/>
                </a:rPr>
              </a:br>
              <a:r>
                <a:rPr lang="en-US" sz="1600" spc="-7" dirty="0">
                  <a:solidFill>
                    <a:srgbClr val="0D0D0D"/>
                  </a:solidFill>
                  <a:latin typeface="Arial"/>
                  <a:cs typeface="Calibri"/>
                </a:rPr>
                <a:t>Partner</a:t>
              </a:r>
            </a:p>
            <a:p>
              <a:pPr marL="16924">
                <a:spcBef>
                  <a:spcPts val="7"/>
                </a:spcBef>
              </a:pPr>
              <a:r>
                <a:rPr lang="en-US" sz="1600" b="1" spc="-7" dirty="0">
                  <a:solidFill>
                    <a:srgbClr val="64C9D6"/>
                  </a:solidFill>
                  <a:latin typeface="Arial"/>
                  <a:cs typeface="Calibri"/>
                </a:rPr>
                <a:t>T: </a:t>
              </a:r>
              <a:r>
                <a:rPr lang="en-US" sz="1600" b="1" spc="-7" dirty="0">
                  <a:solidFill>
                    <a:srgbClr val="444444"/>
                  </a:solidFill>
                  <a:latin typeface="Arial"/>
                  <a:cs typeface="Calibri"/>
                </a:rPr>
                <a:t>604 484 1733</a:t>
              </a:r>
              <a:endParaRPr lang="en-US" sz="1600" dirty="0">
                <a:solidFill>
                  <a:srgbClr val="444444"/>
                </a:solidFill>
                <a:latin typeface="Arial"/>
              </a:endParaRPr>
            </a:p>
            <a:p>
              <a:pPr marL="16924">
                <a:spcBef>
                  <a:spcPts val="7"/>
                </a:spcBef>
              </a:pPr>
              <a:r>
                <a:rPr lang="en-US" sz="1600" b="1" dirty="0">
                  <a:solidFill>
                    <a:srgbClr val="444444"/>
                  </a:solidFill>
                  <a:latin typeface="Arial"/>
                  <a:cs typeface="Calibri"/>
                </a:rPr>
                <a:t>mwatt@ahbl.ca</a:t>
              </a:r>
              <a:endParaRPr lang="en-US" sz="1600" b="1" dirty="0">
                <a:solidFill>
                  <a:prstClr val="black"/>
                </a:solidFill>
                <a:latin typeface="Arial"/>
                <a:cs typeface="Calibri"/>
              </a:endParaRPr>
            </a:p>
          </p:txBody>
        </p:sp>
      </p:grpSp>
      <p:sp>
        <p:nvSpPr>
          <p:cNvPr id="42" name="Title 3">
            <a:extLst>
              <a:ext uri="{FF2B5EF4-FFF2-40B4-BE49-F238E27FC236}">
                <a16:creationId xmlns:a16="http://schemas.microsoft.com/office/drawing/2014/main" id="{91D7CAA3-8892-806F-6018-EF449402D97B}"/>
              </a:ext>
            </a:extLst>
          </p:cNvPr>
          <p:cNvSpPr>
            <a:spLocks noGrp="1"/>
          </p:cNvSpPr>
          <p:nvPr>
            <p:ph type="title"/>
          </p:nvPr>
        </p:nvSpPr>
        <p:spPr>
          <a:xfrm>
            <a:off x="760412" y="1600200"/>
            <a:ext cx="2360613" cy="411162"/>
          </a:xfrm>
        </p:spPr>
        <p:txBody>
          <a:bodyPr>
            <a:normAutofit fontScale="90000"/>
          </a:bodyPr>
          <a:lstStyle/>
          <a:p>
            <a:r>
              <a:rPr lang="en-US" altLang="en-US" dirty="0"/>
              <a:t>Contact</a:t>
            </a:r>
          </a:p>
        </p:txBody>
      </p:sp>
      <p:pic>
        <p:nvPicPr>
          <p:cNvPr id="2" name="Picture 1" descr="A person in a suit and tie&#10;&#10;Description automatically generated">
            <a:extLst>
              <a:ext uri="{FF2B5EF4-FFF2-40B4-BE49-F238E27FC236}">
                <a16:creationId xmlns:a16="http://schemas.microsoft.com/office/drawing/2014/main" id="{5665D39C-CADA-D2E8-3E90-C6E52A46A5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4881" y="2029803"/>
            <a:ext cx="2360613" cy="2950766"/>
          </a:xfrm>
          <a:prstGeom prst="ellipse">
            <a:avLst/>
          </a:prstGeom>
        </p:spPr>
      </p:pic>
      <p:pic>
        <p:nvPicPr>
          <p:cNvPr id="3" name="Picture 2" descr="A person in a suit and tie&#10;&#10;Description automatically generated">
            <a:extLst>
              <a:ext uri="{FF2B5EF4-FFF2-40B4-BE49-F238E27FC236}">
                <a16:creationId xmlns:a16="http://schemas.microsoft.com/office/drawing/2014/main" id="{441A72CA-FA39-5B89-ACA4-28CF98A2A2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281" y="2029803"/>
            <a:ext cx="2360614" cy="2950768"/>
          </a:xfrm>
          <a:prstGeom prst="ellipse">
            <a:avLst/>
          </a:prstGeom>
        </p:spPr>
      </p:pic>
    </p:spTree>
    <p:extLst>
      <p:ext uri="{BB962C8B-B14F-4D97-AF65-F5344CB8AC3E}">
        <p14:creationId xmlns:p14="http://schemas.microsoft.com/office/powerpoint/2010/main" val="2695097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552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96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CA" sz="3600" dirty="0"/>
              <a:t>Legislative Updates</a:t>
            </a:r>
            <a:endParaRPr lang="en-US" sz="3600" dirty="0"/>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sz="half" idx="2"/>
          </p:nvPr>
        </p:nvSpPr>
        <p:spPr>
          <a:xfrm>
            <a:off x="638274" y="1799956"/>
            <a:ext cx="8046938" cy="4677044"/>
          </a:xfrm>
        </p:spPr>
        <p:txBody>
          <a:bodyPr>
            <a:normAutofit/>
          </a:bodyPr>
          <a:lstStyle/>
          <a:p>
            <a:pPr marL="0" marR="0" indent="0">
              <a:spcBef>
                <a:spcPts val="0"/>
              </a:spcBef>
              <a:spcAft>
                <a:spcPts val="0"/>
              </a:spcAft>
              <a:buNone/>
            </a:pPr>
            <a:r>
              <a:rPr lang="en-US" sz="2400" b="1" dirty="0">
                <a:solidFill>
                  <a:schemeClr val="tx1">
                    <a:lumMod val="75000"/>
                    <a:lumOff val="25000"/>
                  </a:schemeClr>
                </a:solidFill>
                <a:ea typeface="Calibri" panose="020F0502020204030204" pitchFamily="34" charset="0"/>
              </a:rPr>
              <a:t>BC</a:t>
            </a:r>
            <a:br>
              <a:rPr lang="en-US" sz="2400" b="1" dirty="0">
                <a:solidFill>
                  <a:schemeClr val="tx1">
                    <a:lumMod val="75000"/>
                    <a:lumOff val="25000"/>
                  </a:schemeClr>
                </a:solidFill>
                <a:ea typeface="Calibri" panose="020F0502020204030204" pitchFamily="34" charset="0"/>
              </a:rPr>
            </a:br>
            <a:endParaRPr lang="en-US" sz="1800" dirty="0">
              <a:solidFill>
                <a:schemeClr val="tx1">
                  <a:lumMod val="75000"/>
                  <a:lumOff val="25000"/>
                </a:schemeClr>
              </a:solidFill>
              <a:effectLst/>
              <a:latin typeface="Calibri" panose="020F0502020204030204" pitchFamily="34" charset="0"/>
              <a:ea typeface="DengXian" panose="020B0503020204020204" pitchFamily="2" charset="-122"/>
            </a:endParaRPr>
          </a:p>
          <a:p>
            <a:pPr marL="0" indent="0">
              <a:buNone/>
            </a:pPr>
            <a:r>
              <a:rPr lang="en-US" sz="1800" dirty="0">
                <a:solidFill>
                  <a:schemeClr val="tx1">
                    <a:lumMod val="75000"/>
                    <a:lumOff val="25000"/>
                  </a:schemeClr>
                </a:solidFill>
                <a:effectLst/>
                <a:ea typeface="DengXian" panose="020B0503020204020204" pitchFamily="2" charset="-122"/>
              </a:rPr>
              <a:t>Bill 48 – Online Platform Worker (November 20)</a:t>
            </a:r>
          </a:p>
          <a:p>
            <a:r>
              <a:rPr lang="en-US" sz="1800" dirty="0">
                <a:solidFill>
                  <a:schemeClr val="tx1">
                    <a:lumMod val="75000"/>
                    <a:lumOff val="25000"/>
                  </a:schemeClr>
                </a:solidFill>
                <a:ea typeface="DengXian" panose="020B0503020204020204" pitchFamily="2" charset="-122"/>
              </a:rPr>
              <a:t>A</a:t>
            </a:r>
            <a:r>
              <a:rPr lang="en-US" sz="1800" dirty="0">
                <a:solidFill>
                  <a:schemeClr val="tx1">
                    <a:lumMod val="75000"/>
                    <a:lumOff val="25000"/>
                  </a:schemeClr>
                </a:solidFill>
                <a:effectLst/>
                <a:ea typeface="DengXian" panose="020B0503020204020204" pitchFamily="2" charset="-122"/>
              </a:rPr>
              <a:t>pp-based food delivery and ride-hailing workers to be considered employees</a:t>
            </a:r>
          </a:p>
          <a:p>
            <a:r>
              <a:rPr lang="en-US" sz="1800" dirty="0">
                <a:solidFill>
                  <a:schemeClr val="tx1">
                    <a:lumMod val="75000"/>
                    <a:lumOff val="25000"/>
                  </a:schemeClr>
                </a:solidFill>
                <a:ea typeface="DengXian" panose="020B0503020204020204" pitchFamily="2" charset="-122"/>
              </a:rPr>
              <a:t>F</a:t>
            </a:r>
            <a:r>
              <a:rPr lang="en-US" sz="1800" dirty="0">
                <a:solidFill>
                  <a:schemeClr val="tx1">
                    <a:lumMod val="75000"/>
                    <a:lumOff val="25000"/>
                  </a:schemeClr>
                </a:solidFill>
                <a:effectLst/>
                <a:ea typeface="DengXian" panose="020B0503020204020204" pitchFamily="2" charset="-122"/>
              </a:rPr>
              <a:t>or purposes of the </a:t>
            </a:r>
            <a:r>
              <a:rPr lang="en-US" sz="1800" i="1" dirty="0">
                <a:solidFill>
                  <a:schemeClr val="tx1">
                    <a:lumMod val="75000"/>
                    <a:lumOff val="25000"/>
                  </a:schemeClr>
                </a:solidFill>
                <a:effectLst/>
                <a:ea typeface="DengXian" panose="020B0503020204020204" pitchFamily="2" charset="-122"/>
              </a:rPr>
              <a:t>Employment Standards Act</a:t>
            </a:r>
            <a:r>
              <a:rPr lang="en-US" sz="1800" dirty="0">
                <a:solidFill>
                  <a:schemeClr val="tx1">
                    <a:lumMod val="75000"/>
                    <a:lumOff val="25000"/>
                  </a:schemeClr>
                </a:solidFill>
                <a:effectLst/>
                <a:ea typeface="DengXian" panose="020B0503020204020204" pitchFamily="2" charset="-122"/>
              </a:rPr>
              <a:t> and Workers Compensation coverage</a:t>
            </a:r>
          </a:p>
          <a:p>
            <a:r>
              <a:rPr lang="en-US" sz="1800" dirty="0">
                <a:solidFill>
                  <a:schemeClr val="tx1">
                    <a:lumMod val="75000"/>
                    <a:lumOff val="25000"/>
                  </a:schemeClr>
                </a:solidFill>
                <a:ea typeface="DengXian" panose="020B0503020204020204" pitchFamily="2" charset="-122"/>
              </a:rPr>
              <a:t>E</a:t>
            </a:r>
            <a:r>
              <a:rPr lang="en-US" sz="1800" dirty="0">
                <a:solidFill>
                  <a:schemeClr val="tx1">
                    <a:lumMod val="75000"/>
                    <a:lumOff val="25000"/>
                  </a:schemeClr>
                </a:solidFill>
                <a:effectLst/>
                <a:ea typeface="DengXian" panose="020B0503020204020204" pitchFamily="2" charset="-122"/>
              </a:rPr>
              <a:t>xpected to be passed by November 30, and regulations in force by early next year</a:t>
            </a:r>
            <a:endParaRPr lang="en-US" sz="2400" dirty="0">
              <a:effectLst/>
              <a:ea typeface="Calibri" panose="020F0502020204030204" pitchFamily="34" charset="0"/>
            </a:endParaRPr>
          </a:p>
          <a:p>
            <a:endParaRPr lang="en-US" sz="2399" dirty="0"/>
          </a:p>
        </p:txBody>
      </p:sp>
      <p:sp>
        <p:nvSpPr>
          <p:cNvPr id="2" name="Oval 1">
            <a:extLst>
              <a:ext uri="{FF2B5EF4-FFF2-40B4-BE49-F238E27FC236}">
                <a16:creationId xmlns:a16="http://schemas.microsoft.com/office/drawing/2014/main" id="{7CD21259-53E8-8756-EA12-E0D54BC6BED7}"/>
              </a:ext>
            </a:extLst>
          </p:cNvPr>
          <p:cNvSpPr/>
          <p:nvPr/>
        </p:nvSpPr>
        <p:spPr>
          <a:xfrm>
            <a:off x="9447212" y="4419600"/>
            <a:ext cx="2438399" cy="2286000"/>
          </a:xfrm>
          <a:prstGeom prst="ellipse">
            <a:avLst/>
          </a:prstGeom>
          <a:solidFill>
            <a:srgbClr val="E1E1E1"/>
          </a:solid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pic>
        <p:nvPicPr>
          <p:cNvPr id="1030" name="Picture 6" descr="British Columbia Province Map PNG &amp; SVG Design For T-Shirts">
            <a:extLst>
              <a:ext uri="{FF2B5EF4-FFF2-40B4-BE49-F238E27FC236}">
                <a16:creationId xmlns:a16="http://schemas.microsoft.com/office/drawing/2014/main" id="{09696DC2-5890-C168-E440-78BC35ED3A85}"/>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77318" y="4566736"/>
            <a:ext cx="1978186" cy="197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38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CA" sz="3600" dirty="0"/>
              <a:t>Legislative Updates</a:t>
            </a:r>
            <a:endParaRPr lang="en-US" sz="3600" dirty="0"/>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sz="half" idx="2"/>
          </p:nvPr>
        </p:nvSpPr>
        <p:spPr>
          <a:xfrm>
            <a:off x="638274" y="1600200"/>
            <a:ext cx="8885138" cy="5257800"/>
          </a:xfrm>
        </p:spPr>
        <p:txBody>
          <a:bodyPr>
            <a:normAutofit/>
          </a:bodyPr>
          <a:lstStyle/>
          <a:p>
            <a:pPr marL="0" marR="0" indent="0">
              <a:spcBef>
                <a:spcPts val="0"/>
              </a:spcBef>
              <a:spcAft>
                <a:spcPts val="0"/>
              </a:spcAft>
              <a:buNone/>
            </a:pPr>
            <a:r>
              <a:rPr lang="en-US" sz="2400" b="1" dirty="0">
                <a:solidFill>
                  <a:schemeClr val="tx1">
                    <a:lumMod val="75000"/>
                    <a:lumOff val="25000"/>
                  </a:schemeClr>
                </a:solidFill>
                <a:ea typeface="Calibri" panose="020F0502020204030204" pitchFamily="34" charset="0"/>
              </a:rPr>
              <a:t>Federal</a:t>
            </a:r>
            <a:br>
              <a:rPr lang="en-US" sz="2400" b="1" dirty="0">
                <a:solidFill>
                  <a:schemeClr val="tx1">
                    <a:lumMod val="75000"/>
                    <a:lumOff val="25000"/>
                  </a:schemeClr>
                </a:solidFill>
                <a:ea typeface="Calibri" panose="020F0502020204030204" pitchFamily="34" charset="0"/>
              </a:rPr>
            </a:br>
            <a:endParaRPr lang="en-US" sz="1800" dirty="0">
              <a:solidFill>
                <a:schemeClr val="tx1">
                  <a:lumMod val="75000"/>
                  <a:lumOff val="25000"/>
                </a:schemeClr>
              </a:solidFill>
              <a:effectLst/>
              <a:latin typeface="Calibri" panose="020F0502020204030204" pitchFamily="34" charset="0"/>
              <a:ea typeface="DengXian" panose="02010600030101010101" pitchFamily="2" charset="-122"/>
            </a:endParaRPr>
          </a:p>
          <a:p>
            <a:pPr marL="0" indent="0">
              <a:buNone/>
            </a:pPr>
            <a:r>
              <a:rPr lang="en-US" sz="1900" dirty="0">
                <a:solidFill>
                  <a:schemeClr val="tx1">
                    <a:lumMod val="75000"/>
                    <a:lumOff val="25000"/>
                  </a:schemeClr>
                </a:solidFill>
                <a:effectLst/>
                <a:ea typeface="DengXian" panose="02010600030101010101" pitchFamily="2" charset="-122"/>
              </a:rPr>
              <a:t>Bill C-58 Ban On Replacement Workers (November 9)</a:t>
            </a:r>
          </a:p>
          <a:p>
            <a:r>
              <a:rPr lang="en-US" sz="1900" dirty="0">
                <a:solidFill>
                  <a:schemeClr val="tx1">
                    <a:lumMod val="75000"/>
                    <a:lumOff val="25000"/>
                  </a:schemeClr>
                </a:solidFill>
                <a:ea typeface="DengXian" panose="02010600030101010101" pitchFamily="2" charset="-122"/>
              </a:rPr>
              <a:t>W</a:t>
            </a:r>
            <a:r>
              <a:rPr lang="en-US" sz="1900" dirty="0">
                <a:solidFill>
                  <a:schemeClr val="tx1">
                    <a:lumMod val="75000"/>
                    <a:lumOff val="25000"/>
                  </a:schemeClr>
                </a:solidFill>
                <a:effectLst/>
                <a:ea typeface="DengXian" panose="02010600030101010101" pitchFamily="2" charset="-122"/>
              </a:rPr>
              <a:t>ill ban employees and managers hired after notice to bargain from doing work of striking or locked out workers</a:t>
            </a:r>
          </a:p>
          <a:p>
            <a:r>
              <a:rPr lang="en-US" sz="1900" dirty="0">
                <a:solidFill>
                  <a:schemeClr val="tx1">
                    <a:lumMod val="75000"/>
                    <a:lumOff val="25000"/>
                  </a:schemeClr>
                </a:solidFill>
                <a:ea typeface="DengXian" panose="02010600030101010101" pitchFamily="2" charset="-122"/>
              </a:rPr>
              <a:t>C</a:t>
            </a:r>
            <a:r>
              <a:rPr lang="en-US" sz="1900" dirty="0">
                <a:solidFill>
                  <a:schemeClr val="tx1">
                    <a:lumMod val="75000"/>
                    <a:lumOff val="25000"/>
                  </a:schemeClr>
                </a:solidFill>
                <a:effectLst/>
                <a:ea typeface="DengXian" panose="02010600030101010101" pitchFamily="2" charset="-122"/>
              </a:rPr>
              <a:t>ontractors, regardless of when hired, would also be prohibited unless hired prior to notice to bargain and so long as not change or expand work</a:t>
            </a:r>
          </a:p>
          <a:p>
            <a:r>
              <a:rPr lang="en-US" sz="1900" dirty="0">
                <a:solidFill>
                  <a:schemeClr val="tx1">
                    <a:lumMod val="75000"/>
                    <a:lumOff val="25000"/>
                  </a:schemeClr>
                </a:solidFill>
                <a:ea typeface="DengXian" panose="02010600030101010101" pitchFamily="2" charset="-122"/>
              </a:rPr>
              <a:t>V</a:t>
            </a:r>
            <a:r>
              <a:rPr lang="en-US" sz="1900" dirty="0">
                <a:solidFill>
                  <a:schemeClr val="tx1">
                    <a:lumMod val="75000"/>
                    <a:lumOff val="25000"/>
                  </a:schemeClr>
                </a:solidFill>
                <a:effectLst/>
                <a:ea typeface="DengXian" panose="02010600030101010101" pitchFamily="2" charset="-122"/>
              </a:rPr>
              <a:t>iolations result in complaints and are subject to penalties</a:t>
            </a:r>
          </a:p>
          <a:p>
            <a:r>
              <a:rPr lang="en-US" sz="1900" dirty="0">
                <a:solidFill>
                  <a:schemeClr val="tx1">
                    <a:lumMod val="75000"/>
                    <a:lumOff val="25000"/>
                  </a:schemeClr>
                </a:solidFill>
                <a:ea typeface="DengXian" panose="02010600030101010101" pitchFamily="2" charset="-122"/>
              </a:rPr>
              <a:t>B</a:t>
            </a:r>
            <a:r>
              <a:rPr lang="en-US" sz="1900" dirty="0">
                <a:solidFill>
                  <a:schemeClr val="tx1">
                    <a:lumMod val="75000"/>
                    <a:lumOff val="25000"/>
                  </a:schemeClr>
                </a:solidFill>
                <a:effectLst/>
                <a:ea typeface="DengXian" panose="02010600030101010101" pitchFamily="2" charset="-122"/>
              </a:rPr>
              <a:t>ill C-58 also requires maintenance of activities agreement 15 days after notice to bargain, and before issuance of strike/lockout notice</a:t>
            </a:r>
          </a:p>
          <a:p>
            <a:r>
              <a:rPr lang="en-US" sz="1900" dirty="0">
                <a:solidFill>
                  <a:schemeClr val="tx1">
                    <a:lumMod val="75000"/>
                    <a:lumOff val="25000"/>
                  </a:schemeClr>
                </a:solidFill>
                <a:ea typeface="DengXian" panose="02010600030101010101" pitchFamily="2" charset="-122"/>
              </a:rPr>
              <a:t>W</a:t>
            </a:r>
            <a:r>
              <a:rPr lang="en-US" sz="1900" dirty="0">
                <a:solidFill>
                  <a:schemeClr val="tx1">
                    <a:lumMod val="75000"/>
                    <a:lumOff val="25000"/>
                  </a:schemeClr>
                </a:solidFill>
                <a:effectLst/>
                <a:ea typeface="DengXian" panose="02010600030101010101" pitchFamily="2" charset="-122"/>
              </a:rPr>
              <a:t>ill come into force 18 months after Royal Assent</a:t>
            </a:r>
          </a:p>
          <a:p>
            <a:pPr marL="114300" lvl="1" indent="0">
              <a:spcBef>
                <a:spcPts val="0"/>
              </a:spcBef>
              <a:spcAft>
                <a:spcPts val="0"/>
              </a:spcAft>
              <a:buNone/>
            </a:pPr>
            <a:endParaRPr lang="en-US" sz="2400" i="1" dirty="0">
              <a:solidFill>
                <a:schemeClr val="tx1">
                  <a:lumMod val="75000"/>
                  <a:lumOff val="25000"/>
                </a:schemeClr>
              </a:solidFill>
              <a:ea typeface="Calibri" panose="020F0502020204030204" pitchFamily="34" charset="0"/>
            </a:endParaRPr>
          </a:p>
          <a:p>
            <a:pPr marL="571500" lvl="2" indent="0">
              <a:spcBef>
                <a:spcPts val="0"/>
              </a:spcBef>
              <a:spcAft>
                <a:spcPts val="0"/>
              </a:spcAft>
              <a:buNone/>
            </a:pPr>
            <a:endParaRPr lang="en-US" sz="2000" dirty="0">
              <a:ea typeface="Calibri" panose="020F0502020204030204" pitchFamily="34" charset="0"/>
            </a:endParaRPr>
          </a:p>
          <a:p>
            <a:pPr marL="800100" lvl="2">
              <a:spcBef>
                <a:spcPts val="0"/>
              </a:spcBef>
              <a:spcAft>
                <a:spcPts val="0"/>
              </a:spcAft>
            </a:pPr>
            <a:endParaRPr lang="en-US" sz="2400" dirty="0">
              <a:ea typeface="Calibri" panose="020F0502020204030204" pitchFamily="34" charset="0"/>
            </a:endParaRPr>
          </a:p>
          <a:p>
            <a:pPr marL="800100" lvl="2">
              <a:spcBef>
                <a:spcPts val="0"/>
              </a:spcBef>
              <a:spcAft>
                <a:spcPts val="0"/>
              </a:spcAft>
            </a:pPr>
            <a:endParaRPr lang="en-US" sz="2400" dirty="0">
              <a:effectLst/>
              <a:ea typeface="Calibri" panose="020F0502020204030204" pitchFamily="34" charset="0"/>
            </a:endParaRPr>
          </a:p>
          <a:p>
            <a:pPr marL="571500" lvl="2" indent="0">
              <a:spcBef>
                <a:spcPts val="0"/>
              </a:spcBef>
              <a:spcAft>
                <a:spcPts val="0"/>
              </a:spcAft>
              <a:buNone/>
            </a:pPr>
            <a:endParaRPr lang="en-US" sz="2400" dirty="0">
              <a:effectLst/>
              <a:ea typeface="Calibri" panose="020F0502020204030204" pitchFamily="34" charset="0"/>
            </a:endParaRPr>
          </a:p>
          <a:p>
            <a:endParaRPr lang="en-US" sz="2399" dirty="0"/>
          </a:p>
        </p:txBody>
      </p:sp>
      <p:sp>
        <p:nvSpPr>
          <p:cNvPr id="3" name="Oval 2">
            <a:extLst>
              <a:ext uri="{FF2B5EF4-FFF2-40B4-BE49-F238E27FC236}">
                <a16:creationId xmlns:a16="http://schemas.microsoft.com/office/drawing/2014/main" id="{6BDD3E81-A622-071C-0872-35AD30C551BA}"/>
              </a:ext>
            </a:extLst>
          </p:cNvPr>
          <p:cNvSpPr/>
          <p:nvPr/>
        </p:nvSpPr>
        <p:spPr>
          <a:xfrm>
            <a:off x="9523412" y="4419600"/>
            <a:ext cx="2438399" cy="2286000"/>
          </a:xfrm>
          <a:prstGeom prst="ellipse">
            <a:avLst/>
          </a:prstGeom>
          <a:solidFill>
            <a:srgbClr val="E1E1E1"/>
          </a:solid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pic>
        <p:nvPicPr>
          <p:cNvPr id="4098" name="Picture 2" descr="Canada Silhouette FREE SVG | Silhouette stencil, Silhouette free, Silhouette  projects">
            <a:extLst>
              <a:ext uri="{FF2B5EF4-FFF2-40B4-BE49-F238E27FC236}">
                <a16:creationId xmlns:a16="http://schemas.microsoft.com/office/drawing/2014/main" id="{9543B136-3106-7A4A-4594-059EE142960C}"/>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09380" y="4533297"/>
            <a:ext cx="2066463" cy="205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4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CA" sz="3600" dirty="0"/>
              <a:t>Legislative Updates</a:t>
            </a:r>
            <a:endParaRPr lang="en-US" sz="3600" dirty="0"/>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sz="half" idx="2"/>
          </p:nvPr>
        </p:nvSpPr>
        <p:spPr>
          <a:xfrm>
            <a:off x="638274" y="1600200"/>
            <a:ext cx="10966768" cy="5257800"/>
          </a:xfrm>
        </p:spPr>
        <p:txBody>
          <a:bodyPr>
            <a:normAutofit/>
          </a:bodyPr>
          <a:lstStyle/>
          <a:p>
            <a:pPr marL="0" marR="0" indent="0">
              <a:spcBef>
                <a:spcPts val="0"/>
              </a:spcBef>
              <a:spcAft>
                <a:spcPts val="0"/>
              </a:spcAft>
              <a:buNone/>
            </a:pPr>
            <a:r>
              <a:rPr lang="en-US" sz="2400" b="1" dirty="0">
                <a:solidFill>
                  <a:schemeClr val="tx1">
                    <a:lumMod val="75000"/>
                    <a:lumOff val="25000"/>
                  </a:schemeClr>
                </a:solidFill>
                <a:ea typeface="Calibri" panose="020F0502020204030204" pitchFamily="34" charset="0"/>
              </a:rPr>
              <a:t>Federal</a:t>
            </a:r>
            <a:br>
              <a:rPr lang="en-US" sz="2400" b="1" dirty="0">
                <a:solidFill>
                  <a:schemeClr val="tx1">
                    <a:lumMod val="75000"/>
                    <a:lumOff val="25000"/>
                  </a:schemeClr>
                </a:solidFill>
                <a:ea typeface="Calibri" panose="020F0502020204030204" pitchFamily="34" charset="0"/>
              </a:rPr>
            </a:br>
            <a:endParaRPr lang="en-US" sz="1900" dirty="0">
              <a:solidFill>
                <a:schemeClr val="tx1">
                  <a:lumMod val="75000"/>
                  <a:lumOff val="25000"/>
                </a:schemeClr>
              </a:solidFill>
              <a:effectLst/>
              <a:ea typeface="DengXian" panose="02010600030101010101" pitchFamily="2" charset="-122"/>
            </a:endParaRPr>
          </a:p>
          <a:p>
            <a:pPr marL="0" indent="0">
              <a:buNone/>
            </a:pPr>
            <a:r>
              <a:rPr lang="en-US" sz="1900" dirty="0">
                <a:solidFill>
                  <a:schemeClr val="tx1">
                    <a:lumMod val="75000"/>
                    <a:lumOff val="25000"/>
                  </a:schemeClr>
                </a:solidFill>
                <a:effectLst/>
                <a:ea typeface="DengXian" panose="02010600030101010101" pitchFamily="2" charset="-122"/>
              </a:rPr>
              <a:t>Pay Equity Regulations (Proposed) (November 18 – 30 Day Consultation Period)</a:t>
            </a:r>
          </a:p>
          <a:p>
            <a:r>
              <a:rPr lang="en-US" sz="1900" dirty="0">
                <a:solidFill>
                  <a:schemeClr val="tx1">
                    <a:lumMod val="75000"/>
                    <a:lumOff val="25000"/>
                  </a:schemeClr>
                </a:solidFill>
                <a:effectLst/>
                <a:ea typeface="Times New Roman" panose="02020603050405020304" pitchFamily="18" charset="0"/>
              </a:rPr>
              <a:t>Establish a process for updating pay equity plans in workplaces with no predominantly male job classes</a:t>
            </a:r>
            <a:endParaRPr lang="en-US" sz="1900" dirty="0">
              <a:solidFill>
                <a:schemeClr val="tx1">
                  <a:lumMod val="75000"/>
                  <a:lumOff val="25000"/>
                </a:schemeClr>
              </a:solidFill>
              <a:effectLst/>
              <a:ea typeface="DengXian" panose="02010600030101010101" pitchFamily="2" charset="-122"/>
            </a:endParaRPr>
          </a:p>
          <a:p>
            <a:r>
              <a:rPr lang="en-US" sz="1900" b="0" dirty="0">
                <a:solidFill>
                  <a:schemeClr val="tx1">
                    <a:lumMod val="75000"/>
                    <a:lumOff val="25000"/>
                  </a:schemeClr>
                </a:solidFill>
                <a:effectLst/>
                <a:ea typeface="Times New Roman" panose="02020603050405020304" pitchFamily="18" charset="0"/>
                <a:cs typeface="Calibri" panose="020F0502020204030204" pitchFamily="34" charset="0"/>
              </a:rPr>
              <a:t>Revise the rules for calculating the hourly rates of pay for a “typical job class”</a:t>
            </a:r>
            <a:endParaRPr lang="en-US" sz="1900" b="1" dirty="0">
              <a:solidFill>
                <a:schemeClr val="tx1">
                  <a:lumMod val="75000"/>
                  <a:lumOff val="25000"/>
                </a:schemeClr>
              </a:solidFill>
              <a:effectLst/>
              <a:ea typeface="DengXian" panose="02010600030101010101" pitchFamily="2" charset="-122"/>
            </a:endParaRPr>
          </a:p>
          <a:p>
            <a:r>
              <a:rPr lang="en-US" sz="1900" b="0" dirty="0">
                <a:solidFill>
                  <a:schemeClr val="tx1">
                    <a:lumMod val="75000"/>
                    <a:lumOff val="25000"/>
                  </a:schemeClr>
                </a:solidFill>
                <a:effectLst/>
                <a:ea typeface="Times New Roman" panose="02020603050405020304" pitchFamily="18" charset="0"/>
                <a:cs typeface="Calibri" panose="020F0502020204030204" pitchFamily="34" charset="0"/>
              </a:rPr>
              <a:t>Amend the posting deadline for a group of employers to post their notice of obligations</a:t>
            </a:r>
            <a:endParaRPr lang="en-US" sz="1900" b="1" dirty="0">
              <a:solidFill>
                <a:schemeClr val="tx1">
                  <a:lumMod val="75000"/>
                  <a:lumOff val="25000"/>
                </a:schemeClr>
              </a:solidFill>
              <a:effectLst/>
              <a:ea typeface="DengXian" panose="02010600030101010101" pitchFamily="2" charset="-122"/>
            </a:endParaRPr>
          </a:p>
          <a:p>
            <a:r>
              <a:rPr lang="en-US" sz="1900" b="0" dirty="0">
                <a:solidFill>
                  <a:schemeClr val="tx1">
                    <a:lumMod val="75000"/>
                    <a:lumOff val="25000"/>
                  </a:schemeClr>
                </a:solidFill>
                <a:effectLst/>
                <a:ea typeface="Times New Roman" panose="02020603050405020304" pitchFamily="18" charset="0"/>
                <a:cs typeface="Calibri" panose="020F0502020204030204" pitchFamily="34" charset="0"/>
              </a:rPr>
              <a:t>Establish an administrative monetary penalties system</a:t>
            </a:r>
            <a:endParaRPr lang="en-US" sz="1900" b="1" dirty="0">
              <a:solidFill>
                <a:schemeClr val="tx1">
                  <a:lumMod val="75000"/>
                  <a:lumOff val="25000"/>
                </a:schemeClr>
              </a:solidFill>
              <a:effectLst/>
              <a:ea typeface="DengXian" panose="02010600030101010101" pitchFamily="2" charset="-122"/>
            </a:endParaRPr>
          </a:p>
          <a:p>
            <a:r>
              <a:rPr lang="en-US" sz="1900" b="0" dirty="0">
                <a:solidFill>
                  <a:schemeClr val="tx1">
                    <a:lumMod val="75000"/>
                    <a:lumOff val="25000"/>
                  </a:schemeClr>
                </a:solidFill>
                <a:effectLst/>
                <a:ea typeface="Times New Roman" panose="02020603050405020304" pitchFamily="18" charset="0"/>
                <a:cs typeface="Calibri" panose="020F0502020204030204" pitchFamily="34" charset="0"/>
              </a:rPr>
              <a:t>Additional information that may be published in relation to AMPs</a:t>
            </a:r>
            <a:endParaRPr lang="en-US" sz="1900" b="1" dirty="0">
              <a:solidFill>
                <a:schemeClr val="tx1">
                  <a:lumMod val="75000"/>
                  <a:lumOff val="25000"/>
                </a:schemeClr>
              </a:solidFill>
              <a:effectLst/>
              <a:ea typeface="DengXian" panose="02010600030101010101" pitchFamily="2" charset="-122"/>
            </a:endParaRPr>
          </a:p>
          <a:p>
            <a:pPr marL="400050" lvl="1">
              <a:spcBef>
                <a:spcPts val="0"/>
              </a:spcBef>
              <a:spcAft>
                <a:spcPts val="0"/>
              </a:spcAft>
            </a:pPr>
            <a:endParaRPr lang="en-US" sz="2400" i="1" dirty="0">
              <a:solidFill>
                <a:schemeClr val="tx1">
                  <a:lumMod val="75000"/>
                  <a:lumOff val="25000"/>
                </a:schemeClr>
              </a:solidFill>
              <a:ea typeface="Calibri" panose="020F0502020204030204" pitchFamily="34" charset="0"/>
            </a:endParaRPr>
          </a:p>
          <a:p>
            <a:pPr marL="571500" lvl="2" indent="0">
              <a:spcBef>
                <a:spcPts val="0"/>
              </a:spcBef>
              <a:spcAft>
                <a:spcPts val="0"/>
              </a:spcAft>
              <a:buNone/>
            </a:pPr>
            <a:endParaRPr lang="en-US" sz="2000" dirty="0">
              <a:ea typeface="Calibri" panose="020F0502020204030204" pitchFamily="34" charset="0"/>
            </a:endParaRPr>
          </a:p>
          <a:p>
            <a:pPr marL="800100" lvl="2">
              <a:spcBef>
                <a:spcPts val="0"/>
              </a:spcBef>
              <a:spcAft>
                <a:spcPts val="0"/>
              </a:spcAft>
            </a:pPr>
            <a:endParaRPr lang="en-US" sz="2400" dirty="0">
              <a:ea typeface="Calibri" panose="020F0502020204030204" pitchFamily="34" charset="0"/>
            </a:endParaRPr>
          </a:p>
          <a:p>
            <a:pPr marL="800100" lvl="2">
              <a:spcBef>
                <a:spcPts val="0"/>
              </a:spcBef>
              <a:spcAft>
                <a:spcPts val="0"/>
              </a:spcAft>
            </a:pPr>
            <a:endParaRPr lang="en-US" sz="2400" dirty="0">
              <a:effectLst/>
              <a:ea typeface="Calibri" panose="020F0502020204030204" pitchFamily="34" charset="0"/>
            </a:endParaRPr>
          </a:p>
          <a:p>
            <a:pPr marL="571500" lvl="2" indent="0">
              <a:spcBef>
                <a:spcPts val="0"/>
              </a:spcBef>
              <a:spcAft>
                <a:spcPts val="0"/>
              </a:spcAft>
              <a:buNone/>
            </a:pPr>
            <a:endParaRPr lang="en-US" sz="2400" dirty="0">
              <a:effectLst/>
              <a:ea typeface="Calibri" panose="020F0502020204030204" pitchFamily="34" charset="0"/>
            </a:endParaRPr>
          </a:p>
          <a:p>
            <a:endParaRPr lang="en-US" sz="2399" dirty="0"/>
          </a:p>
        </p:txBody>
      </p:sp>
      <p:sp>
        <p:nvSpPr>
          <p:cNvPr id="2" name="Oval 1">
            <a:extLst>
              <a:ext uri="{FF2B5EF4-FFF2-40B4-BE49-F238E27FC236}">
                <a16:creationId xmlns:a16="http://schemas.microsoft.com/office/drawing/2014/main" id="{1B6598C2-6FA5-02BD-2726-733D77A7B1C7}"/>
              </a:ext>
            </a:extLst>
          </p:cNvPr>
          <p:cNvSpPr/>
          <p:nvPr/>
        </p:nvSpPr>
        <p:spPr>
          <a:xfrm>
            <a:off x="9523412" y="4419600"/>
            <a:ext cx="2438399" cy="2286000"/>
          </a:xfrm>
          <a:prstGeom prst="ellipse">
            <a:avLst/>
          </a:prstGeom>
          <a:solidFill>
            <a:srgbClr val="E1E1E1"/>
          </a:solid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pic>
        <p:nvPicPr>
          <p:cNvPr id="3" name="Picture 2" descr="Canada Silhouette FREE SVG | Silhouette stencil, Silhouette free, Silhouette  projects">
            <a:extLst>
              <a:ext uri="{FF2B5EF4-FFF2-40B4-BE49-F238E27FC236}">
                <a16:creationId xmlns:a16="http://schemas.microsoft.com/office/drawing/2014/main" id="{94F1EF3B-9ED8-C8EC-01AF-D622FB425D7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09380" y="4533297"/>
            <a:ext cx="2066463" cy="205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4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CA" sz="3600" dirty="0"/>
              <a:t>Legislative Updates</a:t>
            </a:r>
            <a:endParaRPr lang="en-US" sz="3600" dirty="0"/>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sz="half" idx="2"/>
          </p:nvPr>
        </p:nvSpPr>
        <p:spPr>
          <a:xfrm>
            <a:off x="611030" y="1676400"/>
            <a:ext cx="9064782" cy="4677044"/>
          </a:xfrm>
        </p:spPr>
        <p:txBody>
          <a:bodyPr>
            <a:normAutofit fontScale="92500" lnSpcReduction="20000"/>
          </a:bodyPr>
          <a:lstStyle/>
          <a:p>
            <a:pPr marL="0" marR="0" indent="0">
              <a:spcBef>
                <a:spcPts val="0"/>
              </a:spcBef>
              <a:spcAft>
                <a:spcPts val="0"/>
              </a:spcAft>
              <a:buNone/>
            </a:pPr>
            <a:r>
              <a:rPr lang="en-US" sz="2400" b="1" dirty="0">
                <a:solidFill>
                  <a:schemeClr val="tx1">
                    <a:lumMod val="75000"/>
                    <a:lumOff val="25000"/>
                  </a:schemeClr>
                </a:solidFill>
                <a:latin typeface="Calibri" panose="020F0502020204030204" pitchFamily="34" charset="0"/>
                <a:ea typeface="DengXian" panose="02010600030101010101" pitchFamily="2" charset="-122"/>
              </a:rPr>
              <a:t>Ontario</a:t>
            </a:r>
            <a:br>
              <a:rPr lang="en-US" sz="2400" b="1" dirty="0">
                <a:solidFill>
                  <a:schemeClr val="tx1">
                    <a:lumMod val="75000"/>
                    <a:lumOff val="25000"/>
                  </a:schemeClr>
                </a:solidFill>
                <a:latin typeface="Calibri" panose="020F0502020204030204" pitchFamily="34" charset="0"/>
                <a:ea typeface="DengXian" panose="02010600030101010101" pitchFamily="2" charset="-122"/>
              </a:rPr>
            </a:br>
            <a:endParaRPr lang="en-US" sz="1800" dirty="0">
              <a:solidFill>
                <a:schemeClr val="tx1">
                  <a:lumMod val="75000"/>
                  <a:lumOff val="25000"/>
                </a:schemeClr>
              </a:solidFill>
              <a:effectLst/>
              <a:ea typeface="DengXian" panose="02010600030101010101" pitchFamily="2" charset="-122"/>
            </a:endParaRPr>
          </a:p>
          <a:p>
            <a:pPr marL="0" indent="0">
              <a:buNone/>
            </a:pPr>
            <a:r>
              <a:rPr lang="en-US" sz="1800" dirty="0">
                <a:solidFill>
                  <a:schemeClr val="tx1">
                    <a:lumMod val="75000"/>
                    <a:lumOff val="25000"/>
                  </a:schemeClr>
                </a:solidFill>
                <a:ea typeface="DengXian" panose="02010600030101010101" pitchFamily="2" charset="-122"/>
              </a:rPr>
              <a:t>Bill 149 – </a:t>
            </a:r>
            <a:r>
              <a:rPr lang="en-US" sz="1800" i="1" dirty="0">
                <a:solidFill>
                  <a:schemeClr val="tx1">
                    <a:lumMod val="75000"/>
                    <a:lumOff val="25000"/>
                  </a:schemeClr>
                </a:solidFill>
                <a:ea typeface="DengXian" panose="02010600030101010101" pitchFamily="2" charset="-122"/>
              </a:rPr>
              <a:t>Working for Workers Four Act</a:t>
            </a:r>
            <a:r>
              <a:rPr lang="en-US" sz="1800" dirty="0">
                <a:solidFill>
                  <a:schemeClr val="tx1">
                    <a:lumMod val="75000"/>
                    <a:lumOff val="25000"/>
                  </a:schemeClr>
                </a:solidFill>
                <a:ea typeface="DengXian" panose="02010600030101010101" pitchFamily="2" charset="-122"/>
              </a:rPr>
              <a:t>, </a:t>
            </a:r>
            <a:r>
              <a:rPr lang="en-US" sz="1800" i="1" dirty="0">
                <a:solidFill>
                  <a:schemeClr val="tx1">
                    <a:lumMod val="75000"/>
                    <a:lumOff val="25000"/>
                  </a:schemeClr>
                </a:solidFill>
                <a:ea typeface="DengXian" panose="02010600030101010101" pitchFamily="2" charset="-122"/>
              </a:rPr>
              <a:t>2023</a:t>
            </a:r>
            <a:r>
              <a:rPr lang="en-US" sz="1800" dirty="0">
                <a:solidFill>
                  <a:schemeClr val="tx1">
                    <a:lumMod val="75000"/>
                    <a:lumOff val="25000"/>
                  </a:schemeClr>
                </a:solidFill>
                <a:ea typeface="DengXian" panose="02010600030101010101" pitchFamily="2" charset="-122"/>
              </a:rPr>
              <a:t> (November 14)</a:t>
            </a:r>
          </a:p>
          <a:p>
            <a:r>
              <a:rPr lang="en-US" sz="1800" dirty="0">
                <a:solidFill>
                  <a:schemeClr val="tx1">
                    <a:lumMod val="75000"/>
                    <a:lumOff val="25000"/>
                  </a:schemeClr>
                </a:solidFill>
                <a:ea typeface="DengXian" panose="02010600030101010101" pitchFamily="2" charset="-122"/>
              </a:rPr>
              <a:t>Require disclosure of salary ranges in job postings and if AI is used in the hiring process</a:t>
            </a:r>
          </a:p>
          <a:p>
            <a:r>
              <a:rPr lang="en-US" sz="1800" dirty="0">
                <a:solidFill>
                  <a:schemeClr val="tx1">
                    <a:lumMod val="75000"/>
                    <a:lumOff val="25000"/>
                  </a:schemeClr>
                </a:solidFill>
                <a:ea typeface="DengXian" panose="02010600030101010101" pitchFamily="2" charset="-122"/>
              </a:rPr>
              <a:t>Index WSIB benefits above the annual rate of inflation</a:t>
            </a:r>
          </a:p>
          <a:p>
            <a:r>
              <a:rPr lang="en-US" sz="1800" dirty="0">
                <a:solidFill>
                  <a:schemeClr val="tx1">
                    <a:lumMod val="75000"/>
                    <a:lumOff val="25000"/>
                  </a:schemeClr>
                </a:solidFill>
                <a:ea typeface="DengXian" panose="02010600030101010101" pitchFamily="2" charset="-122"/>
              </a:rPr>
              <a:t>Ban the use of Canadian work experience as a requirement in job postings or application forms</a:t>
            </a:r>
          </a:p>
          <a:p>
            <a:r>
              <a:rPr lang="en-US" sz="1800" dirty="0">
                <a:solidFill>
                  <a:schemeClr val="tx1">
                    <a:lumMod val="75000"/>
                    <a:lumOff val="25000"/>
                  </a:schemeClr>
                </a:solidFill>
                <a:ea typeface="DengXian" panose="02010600030101010101" pitchFamily="2" charset="-122"/>
              </a:rPr>
              <a:t>Restaurant and hospitality workers – ban unpaid trial shifts, no deduction of theft costs, and protect tips</a:t>
            </a:r>
          </a:p>
          <a:p>
            <a:pPr marL="0" indent="0">
              <a:buNone/>
            </a:pPr>
            <a:endParaRPr lang="en-US" sz="1800" b="1" dirty="0">
              <a:latin typeface="Calibri" panose="020F0502020204030204" pitchFamily="34" charset="0"/>
              <a:ea typeface="DengXian" panose="02010600030101010101" pitchFamily="2" charset="-122"/>
            </a:endParaRPr>
          </a:p>
          <a:p>
            <a:pPr marL="0" indent="0">
              <a:buNone/>
            </a:pPr>
            <a:r>
              <a:rPr lang="en-US" sz="1900" dirty="0">
                <a:solidFill>
                  <a:schemeClr val="tx1">
                    <a:lumMod val="75000"/>
                    <a:lumOff val="25000"/>
                  </a:schemeClr>
                </a:solidFill>
                <a:effectLst/>
                <a:ea typeface="DengXian" panose="02010600030101010101" pitchFamily="2" charset="-122"/>
              </a:rPr>
              <a:t>Start consultations on the following:</a:t>
            </a:r>
          </a:p>
          <a:p>
            <a:r>
              <a:rPr lang="en-US" sz="1900" dirty="0">
                <a:solidFill>
                  <a:schemeClr val="tx1">
                    <a:lumMod val="75000"/>
                    <a:lumOff val="25000"/>
                  </a:schemeClr>
                </a:solidFill>
                <a:effectLst/>
                <a:ea typeface="DengXian" panose="02010600030101010101" pitchFamily="2" charset="-122"/>
              </a:rPr>
              <a:t>Restrict the use of NDA in the settlement of sexual harassment, misconduct, or violence cases </a:t>
            </a:r>
          </a:p>
          <a:p>
            <a:r>
              <a:rPr lang="en-US" sz="1900" dirty="0">
                <a:solidFill>
                  <a:schemeClr val="tx1">
                    <a:lumMod val="75000"/>
                    <a:lumOff val="25000"/>
                  </a:schemeClr>
                </a:solidFill>
                <a:effectLst/>
                <a:ea typeface="DengXian" panose="02010600030101010101" pitchFamily="2" charset="-122"/>
              </a:rPr>
              <a:t>Create job-protected leave for critical illnesses</a:t>
            </a:r>
          </a:p>
          <a:p>
            <a:endParaRPr lang="en-US" sz="1900" dirty="0">
              <a:solidFill>
                <a:schemeClr val="tx1">
                  <a:lumMod val="75000"/>
                  <a:lumOff val="25000"/>
                </a:schemeClr>
              </a:solidFill>
              <a:effectLst/>
              <a:ea typeface="DengXian" panose="02010600030101010101" pitchFamily="2" charset="-122"/>
            </a:endParaRPr>
          </a:p>
          <a:p>
            <a:pPr marL="0" indent="0">
              <a:buNone/>
            </a:pPr>
            <a:r>
              <a:rPr lang="en-US" sz="1900" dirty="0">
                <a:solidFill>
                  <a:schemeClr val="tx1">
                    <a:lumMod val="75000"/>
                    <a:lumOff val="25000"/>
                  </a:schemeClr>
                </a:solidFill>
                <a:effectLst/>
                <a:ea typeface="DengXian" panose="02010600030101010101" pitchFamily="2" charset="-122"/>
              </a:rPr>
              <a:t>O.REG. 340/23 AND 339/23</a:t>
            </a:r>
          </a:p>
          <a:p>
            <a:r>
              <a:rPr lang="en-US" sz="1900" dirty="0">
                <a:solidFill>
                  <a:schemeClr val="tx1">
                    <a:lumMod val="75000"/>
                    <a:lumOff val="25000"/>
                  </a:schemeClr>
                </a:solidFill>
                <a:ea typeface="DengXian" panose="02010600030101010101" pitchFamily="2" charset="-122"/>
              </a:rPr>
              <a:t>Group notice required includes remote workers</a:t>
            </a:r>
            <a:endParaRPr lang="en-US" sz="1900" dirty="0">
              <a:solidFill>
                <a:schemeClr val="tx1">
                  <a:lumMod val="75000"/>
                  <a:lumOff val="25000"/>
                </a:schemeClr>
              </a:solidFill>
              <a:effectLst/>
              <a:ea typeface="DengXian" panose="02010600030101010101" pitchFamily="2" charset="-122"/>
            </a:endParaRPr>
          </a:p>
          <a:p>
            <a:r>
              <a:rPr lang="en-US" sz="1900" dirty="0">
                <a:solidFill>
                  <a:schemeClr val="tx1">
                    <a:lumMod val="75000"/>
                    <a:lumOff val="25000"/>
                  </a:schemeClr>
                </a:solidFill>
                <a:ea typeface="DengXian" panose="02010600030101010101" pitchFamily="2" charset="-122"/>
              </a:rPr>
              <a:t>Licensing of temporary </a:t>
            </a:r>
            <a:r>
              <a:rPr lang="en-US" sz="1900" dirty="0">
                <a:solidFill>
                  <a:schemeClr val="tx1">
                    <a:lumMod val="75000"/>
                    <a:lumOff val="25000"/>
                  </a:schemeClr>
                </a:solidFill>
                <a:effectLst/>
                <a:ea typeface="DengXian" panose="02010600030101010101" pitchFamily="2" charset="-122"/>
              </a:rPr>
              <a:t>help agencies extended to July 1, 2024</a:t>
            </a:r>
          </a:p>
          <a:p>
            <a:pPr marL="400050" lvl="1">
              <a:spcBef>
                <a:spcPts val="0"/>
              </a:spcBef>
              <a:spcAft>
                <a:spcPts val="0"/>
              </a:spcAft>
            </a:pPr>
            <a:endParaRPr lang="en-US" sz="2400" i="1" dirty="0">
              <a:solidFill>
                <a:schemeClr val="tx1">
                  <a:lumMod val="75000"/>
                  <a:lumOff val="25000"/>
                </a:schemeClr>
              </a:solidFill>
              <a:ea typeface="Calibri" panose="020F0502020204030204" pitchFamily="34" charset="0"/>
            </a:endParaRPr>
          </a:p>
          <a:p>
            <a:pPr marL="571500" lvl="2" indent="0">
              <a:spcBef>
                <a:spcPts val="0"/>
              </a:spcBef>
              <a:spcAft>
                <a:spcPts val="0"/>
              </a:spcAft>
              <a:buNone/>
            </a:pPr>
            <a:endParaRPr lang="en-US" sz="2000" dirty="0">
              <a:ea typeface="Calibri" panose="020F0502020204030204" pitchFamily="34" charset="0"/>
            </a:endParaRPr>
          </a:p>
          <a:p>
            <a:pPr marL="800100" lvl="2">
              <a:spcBef>
                <a:spcPts val="0"/>
              </a:spcBef>
              <a:spcAft>
                <a:spcPts val="0"/>
              </a:spcAft>
            </a:pPr>
            <a:endParaRPr lang="en-US" sz="2400" dirty="0">
              <a:ea typeface="Calibri" panose="020F0502020204030204" pitchFamily="34" charset="0"/>
            </a:endParaRPr>
          </a:p>
          <a:p>
            <a:pPr marL="800100" lvl="2">
              <a:spcBef>
                <a:spcPts val="0"/>
              </a:spcBef>
              <a:spcAft>
                <a:spcPts val="0"/>
              </a:spcAft>
            </a:pPr>
            <a:endParaRPr lang="en-US" sz="2400" dirty="0">
              <a:effectLst/>
              <a:ea typeface="Calibri" panose="020F0502020204030204" pitchFamily="34" charset="0"/>
            </a:endParaRPr>
          </a:p>
          <a:p>
            <a:pPr marL="571500" lvl="2" indent="0">
              <a:spcBef>
                <a:spcPts val="0"/>
              </a:spcBef>
              <a:spcAft>
                <a:spcPts val="0"/>
              </a:spcAft>
              <a:buNone/>
            </a:pPr>
            <a:endParaRPr lang="en-US" sz="2400" dirty="0">
              <a:effectLst/>
              <a:ea typeface="Calibri" panose="020F0502020204030204" pitchFamily="34" charset="0"/>
            </a:endParaRPr>
          </a:p>
          <a:p>
            <a:endParaRPr lang="en-US" sz="2399" dirty="0"/>
          </a:p>
        </p:txBody>
      </p:sp>
      <p:sp>
        <p:nvSpPr>
          <p:cNvPr id="2" name="Oval 1">
            <a:extLst>
              <a:ext uri="{FF2B5EF4-FFF2-40B4-BE49-F238E27FC236}">
                <a16:creationId xmlns:a16="http://schemas.microsoft.com/office/drawing/2014/main" id="{2A3CB706-DD8A-E60C-37E7-A1844D35E3CC}"/>
              </a:ext>
            </a:extLst>
          </p:cNvPr>
          <p:cNvSpPr/>
          <p:nvPr/>
        </p:nvSpPr>
        <p:spPr>
          <a:xfrm>
            <a:off x="9447212" y="4349796"/>
            <a:ext cx="2438399" cy="2286000"/>
          </a:xfrm>
          <a:prstGeom prst="ellipse">
            <a:avLst/>
          </a:prstGeom>
          <a:solidFill>
            <a:srgbClr val="E1E1E1"/>
          </a:solid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pic>
        <p:nvPicPr>
          <p:cNvPr id="2050" name="Picture 2" descr="Ontario Province Map PNG &amp; SVG Design For T-Shirts">
            <a:extLst>
              <a:ext uri="{FF2B5EF4-FFF2-40B4-BE49-F238E27FC236}">
                <a16:creationId xmlns:a16="http://schemas.microsoft.com/office/drawing/2014/main" id="{CD88B9FB-682E-7CEB-BBF6-5155D77E9E78}"/>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904412" y="4648200"/>
            <a:ext cx="1822404" cy="182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04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267200"/>
            <a:ext cx="10360501" cy="13716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000" dirty="0">
                <a:solidFill>
                  <a:schemeClr val="tx1">
                    <a:lumMod val="75000"/>
                    <a:lumOff val="25000"/>
                  </a:schemeClr>
                </a:solidFill>
                <a:latin typeface="Arial" panose="020B0604020202020204" pitchFamily="34" charset="0"/>
              </a:rPr>
              <a:t>A Year in the life of our courts</a:t>
            </a:r>
            <a:endParaRPr lang="en-US" sz="400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12300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dirty="0"/>
              <a:t>Year in Review</a:t>
            </a:r>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sz="half" idx="2"/>
          </p:nvPr>
        </p:nvSpPr>
        <p:spPr>
          <a:xfrm>
            <a:off x="684212" y="1905000"/>
            <a:ext cx="10897403" cy="4685962"/>
          </a:xfr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ea typeface="+mn-ea"/>
                <a:cs typeface="+mn-cs"/>
              </a:rPr>
              <a:t>British Columbia Courts rendered final decisions in 25 wrongful dismissal  claims since November 2022</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ea typeface="+mn-ea"/>
                <a:cs typeface="+mn-cs"/>
              </a:rPr>
              <a:t>Just cause was raised as a </a:t>
            </a:r>
            <a:r>
              <a:rPr kumimoji="0" lang="en-US" sz="2400" b="0" i="0" u="none" strike="noStrike" kern="1200" cap="none" spc="0" normalizeH="0" baseline="0" noProof="0" dirty="0" err="1">
                <a:ln>
                  <a:noFill/>
                </a:ln>
                <a:solidFill>
                  <a:schemeClr val="tx1">
                    <a:lumMod val="75000"/>
                    <a:lumOff val="25000"/>
                  </a:schemeClr>
                </a:solidFill>
                <a:effectLst/>
                <a:uLnTx/>
                <a:uFillTx/>
                <a:ea typeface="+mn-ea"/>
                <a:cs typeface="+mn-cs"/>
              </a:rPr>
              <a:t>defence</a:t>
            </a:r>
            <a:r>
              <a:rPr kumimoji="0" lang="en-US" sz="2400" b="0" i="0" u="none" strike="noStrike" kern="1200" cap="none" spc="0" normalizeH="0" baseline="0" noProof="0" dirty="0">
                <a:ln>
                  <a:noFill/>
                </a:ln>
                <a:solidFill>
                  <a:schemeClr val="tx1">
                    <a:lumMod val="75000"/>
                    <a:lumOff val="25000"/>
                  </a:schemeClr>
                </a:solidFill>
                <a:effectLst/>
                <a:uLnTx/>
                <a:uFillTx/>
                <a:ea typeface="+mn-ea"/>
                <a:cs typeface="+mn-cs"/>
              </a:rPr>
              <a:t> in 7 of those actions and was successful in 4 of them</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ea typeface="+mn-ea"/>
                <a:cs typeface="+mn-cs"/>
              </a:rPr>
              <a:t>Several Class Proceedings have been initiated and are in the certification process</a:t>
            </a:r>
          </a:p>
        </p:txBody>
      </p:sp>
      <p:sp>
        <p:nvSpPr>
          <p:cNvPr id="4" name="Oval 3">
            <a:extLst>
              <a:ext uri="{FF2B5EF4-FFF2-40B4-BE49-F238E27FC236}">
                <a16:creationId xmlns:a16="http://schemas.microsoft.com/office/drawing/2014/main" id="{E5624DB5-504B-525C-F3CD-5B86B32CC353}"/>
              </a:ext>
            </a:extLst>
          </p:cNvPr>
          <p:cNvSpPr/>
          <p:nvPr/>
        </p:nvSpPr>
        <p:spPr>
          <a:xfrm>
            <a:off x="9139399" y="4247981"/>
            <a:ext cx="2438399" cy="2286000"/>
          </a:xfrm>
          <a:prstGeom prst="ellipse">
            <a:avLst/>
          </a:prstGeom>
          <a:solidFill>
            <a:srgbClr val="E1E1E1"/>
          </a:solid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pic>
        <p:nvPicPr>
          <p:cNvPr id="3076" name="Picture 4">
            <a:extLst>
              <a:ext uri="{FF2B5EF4-FFF2-40B4-BE49-F238E27FC236}">
                <a16:creationId xmlns:a16="http://schemas.microsoft.com/office/drawing/2014/main" id="{E70DE890-1269-1878-42C0-859EB1CDBCC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99612" y="45720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846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AHBL">
      <a:dk1>
        <a:sysClr val="windowText" lastClr="000000"/>
      </a:dk1>
      <a:lt1>
        <a:srgbClr val="FFFFFF"/>
      </a:lt1>
      <a:dk2>
        <a:srgbClr val="64C9D6"/>
      </a:dk2>
      <a:lt2>
        <a:srgbClr val="A4A6A8"/>
      </a:lt2>
      <a:accent1>
        <a:srgbClr val="ADC536"/>
      </a:accent1>
      <a:accent2>
        <a:srgbClr val="64C9D6"/>
      </a:accent2>
      <a:accent3>
        <a:srgbClr val="A4A6A8"/>
      </a:accent3>
      <a:accent4>
        <a:srgbClr val="E1E1E1"/>
      </a:accent4>
      <a:accent5>
        <a:srgbClr val="FFFFFF"/>
      </a:accent5>
      <a:accent6>
        <a:srgbClr val="EBF1DD"/>
      </a:accent6>
      <a:hlink>
        <a:srgbClr val="64C9D6"/>
      </a:hlink>
      <a:folHlink>
        <a:srgbClr val="2071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srcRect/>
          <a:stretch>
            <a:fillRect l="-1000" t="-6000" r="-2000" b="-20000"/>
          </a:stretch>
        </a:blipFill>
        <a:ln w="38100">
          <a:noFill/>
        </a:ln>
      </a:spPr>
      <a:body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369BBCB305154C8D4B515B100E1531" ma:contentTypeVersion="0" ma:contentTypeDescription="Create a new document." ma:contentTypeScope="" ma:versionID="ee05ccc07c3d4d405239af09f66dd8a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CF33DF-330C-495B-A0C6-0EBC8BB53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03954C3-5ACE-4C32-860D-25A07FB93D6D}">
  <ds:schemaRefs>
    <ds:schemaRef ds:uri="http://schemas.microsoft.com/office/2006/metadata/properties"/>
    <ds:schemaRef ds:uri="http://purl.org/dc/dcmitype/"/>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CEFB8A0-F26D-49DD-813B-7AEED6D19A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17716</TotalTime>
  <Words>2975</Words>
  <Application>Microsoft Office PowerPoint</Application>
  <PresentationFormat>Custom</PresentationFormat>
  <Paragraphs>242</Paragraphs>
  <Slides>35</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Black</vt:lpstr>
      <vt:lpstr>Calibri</vt:lpstr>
      <vt:lpstr>Wingdings</vt:lpstr>
      <vt:lpstr>Office Theme</vt:lpstr>
      <vt:lpstr>Year in review 2023</vt:lpstr>
      <vt:lpstr>Today we will cover:</vt:lpstr>
      <vt:lpstr>Legislative Updates</vt:lpstr>
      <vt:lpstr>Legislative Updates</vt:lpstr>
      <vt:lpstr>Legislative Updates</vt:lpstr>
      <vt:lpstr>Legislative Updates</vt:lpstr>
      <vt:lpstr>Legislative Updates</vt:lpstr>
      <vt:lpstr>A Year in the life of our courts</vt:lpstr>
      <vt:lpstr>Year in Review</vt:lpstr>
      <vt:lpstr>Just Cause: Where are we now?</vt:lpstr>
      <vt:lpstr>Stevens v Port Coquitlam, 2022 BCSC 2090</vt:lpstr>
      <vt:lpstr>Stevens v Port Coquitlam, 2022 BCSC 2090</vt:lpstr>
      <vt:lpstr>Café La Foret Ltd. v. Cho, 2023 BCCA 354</vt:lpstr>
      <vt:lpstr>BUT…</vt:lpstr>
      <vt:lpstr>Dove v Destiny Media Technologies Inc., 2023 BCSC 1032</vt:lpstr>
      <vt:lpstr>Dove v Destiny Media Technologies Inc., 2023 BCSC 1032</vt:lpstr>
      <vt:lpstr>Mechalchuk v Galaxy Motors (1990) Ltd., 2023 BCSC 635</vt:lpstr>
      <vt:lpstr>Mechalchuk v Galaxy Motors (1990) Ltd., 2023 BCSC 635</vt:lpstr>
      <vt:lpstr>Aggravation with aggravated Damages</vt:lpstr>
      <vt:lpstr>China Southern Airlines</vt:lpstr>
      <vt:lpstr>China Southern Airlines</vt:lpstr>
      <vt:lpstr>GET IT IN WRITING!!!</vt:lpstr>
      <vt:lpstr>GET IT IN WRITING!!!</vt:lpstr>
      <vt:lpstr>GET IT IN WRITING!!!</vt:lpstr>
      <vt:lpstr>GET IT IN WRITING!!!</vt:lpstr>
      <vt:lpstr>Long COVId</vt:lpstr>
      <vt:lpstr>LONG COVID</vt:lpstr>
      <vt:lpstr>LONG COVID</vt:lpstr>
      <vt:lpstr>LONG COVID</vt:lpstr>
      <vt:lpstr>LONG COVID</vt:lpstr>
      <vt:lpstr>Any questions?</vt:lpstr>
      <vt:lpstr>Stay Connected!</vt:lpstr>
      <vt:lpstr>Contact</vt:lpstr>
      <vt:lpstr>PowerPoint Presentation</vt:lpstr>
      <vt:lpstr>PowerPoint Presentation</vt:lpstr>
    </vt:vector>
  </TitlesOfParts>
  <Company>Alexander Holburn Beaudin &amp; Lang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 Allison</dc:creator>
  <cp:lastModifiedBy>YU, Tony</cp:lastModifiedBy>
  <cp:revision>135</cp:revision>
  <cp:lastPrinted>2022-02-08T17:42:47Z</cp:lastPrinted>
  <dcterms:created xsi:type="dcterms:W3CDTF">2021-05-21T19:16:14Z</dcterms:created>
  <dcterms:modified xsi:type="dcterms:W3CDTF">2023-11-22T20:15:25Z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0x01010075369BBCB305154C8D4B515B100E1531</vt:lpwstr>
  </property>
</Properties>
</file>