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9"/>
  </p:notesMasterIdLst>
  <p:handoutMasterIdLst>
    <p:handoutMasterId r:id="rId50"/>
  </p:handoutMasterIdLst>
  <p:sldIdLst>
    <p:sldId id="499" r:id="rId5"/>
    <p:sldId id="520" r:id="rId6"/>
    <p:sldId id="294" r:id="rId7"/>
    <p:sldId id="567" r:id="rId8"/>
    <p:sldId id="532" r:id="rId9"/>
    <p:sldId id="568" r:id="rId10"/>
    <p:sldId id="539" r:id="rId11"/>
    <p:sldId id="541" r:id="rId12"/>
    <p:sldId id="542" r:id="rId13"/>
    <p:sldId id="570" r:id="rId14"/>
    <p:sldId id="544" r:id="rId15"/>
    <p:sldId id="493" r:id="rId16"/>
    <p:sldId id="573" r:id="rId17"/>
    <p:sldId id="574" r:id="rId18"/>
    <p:sldId id="572" r:id="rId19"/>
    <p:sldId id="546" r:id="rId20"/>
    <p:sldId id="547" r:id="rId21"/>
    <p:sldId id="580" r:id="rId22"/>
    <p:sldId id="564" r:id="rId23"/>
    <p:sldId id="548" r:id="rId24"/>
    <p:sldId id="496" r:id="rId25"/>
    <p:sldId id="550" r:id="rId26"/>
    <p:sldId id="561" r:id="rId27"/>
    <p:sldId id="551" r:id="rId28"/>
    <p:sldId id="517" r:id="rId29"/>
    <p:sldId id="577" r:id="rId30"/>
    <p:sldId id="579" r:id="rId31"/>
    <p:sldId id="537" r:id="rId32"/>
    <p:sldId id="559" r:id="rId33"/>
    <p:sldId id="556" r:id="rId34"/>
    <p:sldId id="566" r:id="rId35"/>
    <p:sldId id="552" r:id="rId36"/>
    <p:sldId id="494" r:id="rId37"/>
    <p:sldId id="575" r:id="rId38"/>
    <p:sldId id="576" r:id="rId39"/>
    <p:sldId id="553" r:id="rId40"/>
    <p:sldId id="536" r:id="rId41"/>
    <p:sldId id="535" r:id="rId42"/>
    <p:sldId id="563" r:id="rId43"/>
    <p:sldId id="299" r:id="rId44"/>
    <p:sldId id="282" r:id="rId45"/>
    <p:sldId id="437" r:id="rId46"/>
    <p:sldId id="263" r:id="rId47"/>
    <p:sldId id="262" r:id="rId48"/>
  </p:sldIdLst>
  <p:sldSz cx="12188825"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C9D6"/>
    <a:srgbClr val="ADC537"/>
    <a:srgbClr val="E1E1E1"/>
    <a:srgbClr val="0075BE"/>
    <a:srgbClr val="2B77AB"/>
    <a:srgbClr val="37759F"/>
    <a:srgbClr val="3E7FB4"/>
    <a:srgbClr val="4185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1F40CA-D830-40B2-A2E4-C4BC6931B5A0}" v="1137" dt="2024-04-24T00:59:38.5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69185" autoAdjust="0"/>
  </p:normalViewPr>
  <p:slideViewPr>
    <p:cSldViewPr>
      <p:cViewPr varScale="1">
        <p:scale>
          <a:sx n="79" d="100"/>
          <a:sy n="79" d="100"/>
        </p:scale>
        <p:origin x="1512" y="78"/>
      </p:cViewPr>
      <p:guideLst>
        <p:guide orient="horz" pos="2160"/>
        <p:guide pos="3839"/>
      </p:guideLst>
    </p:cSldViewPr>
  </p:slideViewPr>
  <p:notesTextViewPr>
    <p:cViewPr>
      <p:scale>
        <a:sx n="100" d="100"/>
        <a:sy n="100" d="100"/>
      </p:scale>
      <p:origin x="0" y="0"/>
    </p:cViewPr>
  </p:notesTextViewPr>
  <p:notesViewPr>
    <p:cSldViewPr>
      <p:cViewPr varScale="1">
        <p:scale>
          <a:sx n="82" d="100"/>
          <a:sy n="82" d="100"/>
        </p:scale>
        <p:origin x="319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hyperlink" Target="https://www.bclaws.gov.bc.ca/civix/document/id/complete/statreg/23018#section2" TargetMode="External"/></Relationships>
</file>

<file path=ppt/diagrams/_rels/data10.xml.rels><?xml version="1.0" encoding="UTF-8" standalone="yes"?>
<Relationships xmlns="http://schemas.openxmlformats.org/package/2006/relationships"><Relationship Id="rId2" Type="http://schemas.openxmlformats.org/officeDocument/2006/relationships/image" Target="../media/image38.svg"/><Relationship Id="rId1" Type="http://schemas.openxmlformats.org/officeDocument/2006/relationships/image" Target="../media/image37.png"/></Relationships>
</file>

<file path=ppt/diagrams/_rels/data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4" Type="http://schemas.openxmlformats.org/officeDocument/2006/relationships/image" Target="../media/image47.svg"/></Relationships>
</file>

<file path=ppt/diagrams/_rels/data14.xml.rels><?xml version="1.0" encoding="UTF-8" standalone="yes"?>
<Relationships xmlns="http://schemas.openxmlformats.org/package/2006/relationships"><Relationship Id="rId2" Type="http://schemas.openxmlformats.org/officeDocument/2006/relationships/image" Target="../media/image49.svg"/><Relationship Id="rId1" Type="http://schemas.openxmlformats.org/officeDocument/2006/relationships/image" Target="../media/image48.png"/></Relationships>
</file>

<file path=ppt/diagrams/_rels/data15.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ata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7.xml.rels><?xml version="1.0" encoding="UTF-8" standalone="yes"?>
<Relationships xmlns="http://schemas.openxmlformats.org/package/2006/relationships"><Relationship Id="rId3" Type="http://schemas.openxmlformats.org/officeDocument/2006/relationships/hyperlink" Target="https://news.ontario.ca/en/release/1003785/ontario-taking-action-to-support-injured-workers-and-firefighters" TargetMode="External"/><Relationship Id="rId2" Type="http://schemas.openxmlformats.org/officeDocument/2006/relationships/hyperlink" Target="https://news.ontario.ca/en/release/1003758/ontario-to-require-employers-to-disclose-salary-ranges-and-ai-use-in-hiring" TargetMode="External"/><Relationship Id="rId1" Type="http://schemas.openxmlformats.org/officeDocument/2006/relationships/hyperlink" Target="https://news.ontario.ca/en/statement/1004331/ontario-passes-fourth-working-for-workers-act" TargetMode="External"/></Relationships>
</file>

<file path=ppt/diagrams/_rels/data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1" Type="http://schemas.openxmlformats.org/officeDocument/2006/relationships/hyperlink" Target="https://www.bclaws.gov.bc.ca/civix/document/id/complete/statreg/23018#section2" TargetMode="External"/></Relationships>
</file>

<file path=ppt/diagrams/_rels/drawing10.xml.rels><?xml version="1.0" encoding="UTF-8" standalone="yes"?>
<Relationships xmlns="http://schemas.openxmlformats.org/package/2006/relationships"><Relationship Id="rId2" Type="http://schemas.openxmlformats.org/officeDocument/2006/relationships/image" Target="../media/image38.svg"/><Relationship Id="rId1" Type="http://schemas.openxmlformats.org/officeDocument/2006/relationships/image" Target="../media/image37.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4" Type="http://schemas.openxmlformats.org/officeDocument/2006/relationships/image" Target="../media/image47.svg"/></Relationships>
</file>

<file path=ppt/diagrams/_rels/drawing14.xml.rels><?xml version="1.0" encoding="UTF-8" standalone="yes"?>
<Relationships xmlns="http://schemas.openxmlformats.org/package/2006/relationships"><Relationship Id="rId2" Type="http://schemas.openxmlformats.org/officeDocument/2006/relationships/image" Target="../media/image49.svg"/><Relationship Id="rId1" Type="http://schemas.openxmlformats.org/officeDocument/2006/relationships/image" Target="../media/image48.png"/></Relationships>
</file>

<file path=ppt/diagrams/_rels/drawing15.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7.xml.rels><?xml version="1.0" encoding="UTF-8" standalone="yes"?>
<Relationships xmlns="http://schemas.openxmlformats.org/package/2006/relationships"><Relationship Id="rId3" Type="http://schemas.openxmlformats.org/officeDocument/2006/relationships/hyperlink" Target="https://news.ontario.ca/en/release/1003785/ontario-taking-action-to-support-injured-workers-and-firefighters" TargetMode="External"/><Relationship Id="rId2" Type="http://schemas.openxmlformats.org/officeDocument/2006/relationships/hyperlink" Target="https://news.ontario.ca/en/release/1003758/ontario-to-require-employers-to-disclose-salary-ranges-and-ai-use-in-hiring" TargetMode="External"/><Relationship Id="rId1" Type="http://schemas.openxmlformats.org/officeDocument/2006/relationships/hyperlink" Target="https://news.ontario.ca/en/statement/1004331/ontario-passes-fourth-working-for-workers-act" TargetMode="External"/></Relationships>
</file>

<file path=ppt/diagrams/_rels/drawing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175682-82F1-4CAA-9905-7F9F97A92D44}" type="doc">
      <dgm:prSet loTypeId="urn:microsoft.com/office/officeart/2008/layout/PictureStrips" loCatId="list" qsTypeId="urn:microsoft.com/office/officeart/2005/8/quickstyle/simple1" qsCatId="simple" csTypeId="urn:microsoft.com/office/officeart/2005/8/colors/colorful3" csCatId="colorful" phldr="1"/>
      <dgm:spPr/>
      <dgm:t>
        <a:bodyPr/>
        <a:lstStyle/>
        <a:p>
          <a:endParaRPr lang="en-US"/>
        </a:p>
      </dgm:t>
    </dgm:pt>
    <dgm:pt modelId="{FE521BAD-5F10-4885-83BA-D1E6FD884357}">
      <dgm:prSet phldrT="[Text]"/>
      <dgm:spPr/>
      <dgm:t>
        <a:bodyPr/>
        <a:lstStyle/>
        <a:p>
          <a:r>
            <a:rPr lang="en-US"/>
            <a:t>(Once in force) May 11, 2023 except for </a:t>
          </a:r>
          <a:r>
            <a:rPr lang="en-US">
              <a:hlinkClick xmlns:r="http://schemas.openxmlformats.org/officeDocument/2006/relationships" r:id="rId1">
                <a:extLst>
                  <a:ext uri="{A12FA001-AC4F-418D-AE19-62706E023703}">
                    <ahyp:hlinkClr xmlns:ahyp="http://schemas.microsoft.com/office/drawing/2018/hyperlinkcolor" val="tx"/>
                  </a:ext>
                </a:extLst>
              </a:hlinkClick>
            </a:rPr>
            <a:t>s. 2</a:t>
          </a:r>
          <a:r>
            <a:rPr lang="en-US"/>
            <a:t>, ‘Publicly advertised job opportunities’ which came into force on November 1, 2023, as noted below</a:t>
          </a:r>
          <a:endParaRPr lang="en-US" dirty="0"/>
        </a:p>
      </dgm:t>
    </dgm:pt>
    <dgm:pt modelId="{CDE1A8BC-9016-46C8-87AB-EDC561F43B57}" type="parTrans" cxnId="{9B3FB979-F1D7-4ECC-A11A-E8264D13A8D2}">
      <dgm:prSet/>
      <dgm:spPr/>
      <dgm:t>
        <a:bodyPr/>
        <a:lstStyle/>
        <a:p>
          <a:endParaRPr lang="en-US"/>
        </a:p>
      </dgm:t>
    </dgm:pt>
    <dgm:pt modelId="{844B7E80-F29E-415E-AE1F-75E7F7C71BD6}" type="sibTrans" cxnId="{9B3FB979-F1D7-4ECC-A11A-E8264D13A8D2}">
      <dgm:prSet/>
      <dgm:spPr/>
      <dgm:t>
        <a:bodyPr/>
        <a:lstStyle/>
        <a:p>
          <a:endParaRPr lang="en-US"/>
        </a:p>
      </dgm:t>
    </dgm:pt>
    <dgm:pt modelId="{D2A86346-FE88-4732-806A-49C58D40C526}">
      <dgm:prSet/>
      <dgm:spPr/>
      <dgm:t>
        <a:bodyPr/>
        <a:lstStyle/>
        <a:p>
          <a:r>
            <a:rPr lang="en-US"/>
            <a:t>Reports (gender pay categories) due January 1, 2024 (1000 employees), January 1, 2025 (for 300 employees), then 2026 (50 or more)</a:t>
          </a:r>
          <a:endParaRPr lang="en-US" dirty="0"/>
        </a:p>
      </dgm:t>
    </dgm:pt>
    <dgm:pt modelId="{4ECF22C3-4125-4D03-B0D2-A52FA18D890F}" type="parTrans" cxnId="{991CEFBD-6F9B-4955-B6CB-FF7F242B4197}">
      <dgm:prSet/>
      <dgm:spPr/>
      <dgm:t>
        <a:bodyPr/>
        <a:lstStyle/>
        <a:p>
          <a:endParaRPr lang="en-US"/>
        </a:p>
      </dgm:t>
    </dgm:pt>
    <dgm:pt modelId="{D2A618A8-06EC-4D07-B4C5-FBB87420008C}" type="sibTrans" cxnId="{991CEFBD-6F9B-4955-B6CB-FF7F242B4197}">
      <dgm:prSet/>
      <dgm:spPr/>
      <dgm:t>
        <a:bodyPr/>
        <a:lstStyle/>
        <a:p>
          <a:endParaRPr lang="en-US"/>
        </a:p>
      </dgm:t>
    </dgm:pt>
    <dgm:pt modelId="{89365F3A-73F8-47E1-B922-B57656285BE4}">
      <dgm:prSet/>
      <dgm:spPr/>
      <dgm:t>
        <a:bodyPr/>
        <a:lstStyle/>
        <a:p>
          <a:r>
            <a:rPr lang="en-US"/>
            <a:t>Under the act, employers: </a:t>
          </a:r>
          <a:endParaRPr lang="en-US" dirty="0"/>
        </a:p>
      </dgm:t>
    </dgm:pt>
    <dgm:pt modelId="{05526BA7-525F-4CD6-9590-9049B9EBE8F3}" type="parTrans" cxnId="{44E6B606-CE98-4653-8A25-E430095CBCF9}">
      <dgm:prSet/>
      <dgm:spPr/>
      <dgm:t>
        <a:bodyPr/>
        <a:lstStyle/>
        <a:p>
          <a:endParaRPr lang="en-US"/>
        </a:p>
      </dgm:t>
    </dgm:pt>
    <dgm:pt modelId="{F666F631-8E7D-4F2E-AC26-22CCC09731A2}" type="sibTrans" cxnId="{44E6B606-CE98-4653-8A25-E430095CBCF9}">
      <dgm:prSet/>
      <dgm:spPr/>
      <dgm:t>
        <a:bodyPr/>
        <a:lstStyle/>
        <a:p>
          <a:endParaRPr lang="en-US"/>
        </a:p>
      </dgm:t>
    </dgm:pt>
    <dgm:pt modelId="{B36C9AFD-5622-484A-A9A1-C8DE6DDDCF7D}">
      <dgm:prSet/>
      <dgm:spPr/>
      <dgm:t>
        <a:bodyPr/>
        <a:lstStyle/>
        <a:p>
          <a:r>
            <a:rPr lang="en-US"/>
            <a:t>cannot prohibit employees from sharing salary/bonus information</a:t>
          </a:r>
          <a:endParaRPr lang="en-US" dirty="0"/>
        </a:p>
      </dgm:t>
    </dgm:pt>
    <dgm:pt modelId="{786B0EE6-DFD9-41F6-B38C-6045AE1AC766}" type="parTrans" cxnId="{BC8074C5-9C9A-4A5D-B4D7-FD4273038979}">
      <dgm:prSet/>
      <dgm:spPr/>
      <dgm:t>
        <a:bodyPr/>
        <a:lstStyle/>
        <a:p>
          <a:endParaRPr lang="en-US"/>
        </a:p>
      </dgm:t>
    </dgm:pt>
    <dgm:pt modelId="{5DC04D91-58F0-4DAE-9478-43C7C749C4D7}" type="sibTrans" cxnId="{BC8074C5-9C9A-4A5D-B4D7-FD4273038979}">
      <dgm:prSet/>
      <dgm:spPr/>
      <dgm:t>
        <a:bodyPr/>
        <a:lstStyle/>
        <a:p>
          <a:endParaRPr lang="en-US"/>
        </a:p>
      </dgm:t>
    </dgm:pt>
    <dgm:pt modelId="{54299822-086A-40EF-B51F-22B03FC4BDE1}">
      <dgm:prSet/>
      <dgm:spPr/>
      <dgm:t>
        <a:bodyPr/>
        <a:lstStyle/>
        <a:p>
          <a:r>
            <a:rPr lang="en-US"/>
            <a:t>cannot ask applicant prior salary</a:t>
          </a:r>
          <a:endParaRPr lang="en-US" dirty="0"/>
        </a:p>
      </dgm:t>
    </dgm:pt>
    <dgm:pt modelId="{A54DB658-943A-49FB-B3F4-BDC28693CE9E}" type="parTrans" cxnId="{71DB170C-A27B-4EA9-8E1F-18693C706FFE}">
      <dgm:prSet/>
      <dgm:spPr/>
      <dgm:t>
        <a:bodyPr/>
        <a:lstStyle/>
        <a:p>
          <a:endParaRPr lang="en-US"/>
        </a:p>
      </dgm:t>
    </dgm:pt>
    <dgm:pt modelId="{E510D31E-C75A-4EDF-9E2C-1C9FAAC9FC7D}" type="sibTrans" cxnId="{71DB170C-A27B-4EA9-8E1F-18693C706FFE}">
      <dgm:prSet/>
      <dgm:spPr/>
      <dgm:t>
        <a:bodyPr/>
        <a:lstStyle/>
        <a:p>
          <a:endParaRPr lang="en-US"/>
        </a:p>
      </dgm:t>
    </dgm:pt>
    <dgm:pt modelId="{E74FFAC0-BBAF-4491-B2FD-BB666BFC9218}">
      <dgm:prSet/>
      <dgm:spPr/>
      <dgm:t>
        <a:bodyPr/>
        <a:lstStyle/>
        <a:p>
          <a:r>
            <a:rPr lang="en-US"/>
            <a:t>must include pay ranges in job postings (as of November 1, 2023); see guidance website and fact sheet </a:t>
          </a:r>
          <a:endParaRPr lang="en-US" dirty="0"/>
        </a:p>
      </dgm:t>
    </dgm:pt>
    <dgm:pt modelId="{0C820217-0E73-4DB9-9EB8-072A4E94804F}" type="parTrans" cxnId="{FD1337F1-7EB3-42A6-8B37-00D06C37FE3D}">
      <dgm:prSet/>
      <dgm:spPr/>
      <dgm:t>
        <a:bodyPr/>
        <a:lstStyle/>
        <a:p>
          <a:endParaRPr lang="en-US"/>
        </a:p>
      </dgm:t>
    </dgm:pt>
    <dgm:pt modelId="{D11ED813-4B5B-4F85-9B9F-47F1FE2CABD4}" type="sibTrans" cxnId="{FD1337F1-7EB3-42A6-8B37-00D06C37FE3D}">
      <dgm:prSet/>
      <dgm:spPr/>
      <dgm:t>
        <a:bodyPr/>
        <a:lstStyle/>
        <a:p>
          <a:endParaRPr lang="en-US"/>
        </a:p>
      </dgm:t>
    </dgm:pt>
    <dgm:pt modelId="{E2EA0913-A54D-4096-B0BA-76FF99D51A0E}">
      <dgm:prSet/>
      <dgm:spPr/>
      <dgm:t>
        <a:bodyPr/>
        <a:lstStyle/>
        <a:p>
          <a:r>
            <a:rPr lang="en-US"/>
            <a:t>Minister’s first annual report must be published by June 1, 2024 </a:t>
          </a:r>
          <a:endParaRPr lang="en-US" dirty="0"/>
        </a:p>
      </dgm:t>
    </dgm:pt>
    <dgm:pt modelId="{0B616FC9-5A71-49C8-B01A-8BD97BFBCF11}" type="parTrans" cxnId="{755F8F75-2C21-4FF0-BAA6-2BA04B284AE7}">
      <dgm:prSet/>
      <dgm:spPr/>
      <dgm:t>
        <a:bodyPr/>
        <a:lstStyle/>
        <a:p>
          <a:endParaRPr lang="en-US"/>
        </a:p>
      </dgm:t>
    </dgm:pt>
    <dgm:pt modelId="{C13098EC-A53A-4580-AA5A-BF7FA3891047}" type="sibTrans" cxnId="{755F8F75-2C21-4FF0-BAA6-2BA04B284AE7}">
      <dgm:prSet/>
      <dgm:spPr/>
      <dgm:t>
        <a:bodyPr/>
        <a:lstStyle/>
        <a:p>
          <a:endParaRPr lang="en-US"/>
        </a:p>
      </dgm:t>
    </dgm:pt>
    <dgm:pt modelId="{77966629-8AF8-4F00-AB29-527DFB73D5DD}" type="pres">
      <dgm:prSet presAssocID="{B2175682-82F1-4CAA-9905-7F9F97A92D44}" presName="Name0" presStyleCnt="0">
        <dgm:presLayoutVars>
          <dgm:dir/>
          <dgm:resizeHandles val="exact"/>
        </dgm:presLayoutVars>
      </dgm:prSet>
      <dgm:spPr/>
    </dgm:pt>
    <dgm:pt modelId="{3A4CC879-B52C-4745-AD07-59383B3A9ABC}" type="pres">
      <dgm:prSet presAssocID="{FE521BAD-5F10-4885-83BA-D1E6FD884357}" presName="composite" presStyleCnt="0"/>
      <dgm:spPr/>
    </dgm:pt>
    <dgm:pt modelId="{A32864A3-3DD4-4004-85CD-BCB99C2E29A2}" type="pres">
      <dgm:prSet presAssocID="{FE521BAD-5F10-4885-83BA-D1E6FD884357}" presName="rect1" presStyleLbl="trAlignAcc1" presStyleIdx="0" presStyleCnt="4">
        <dgm:presLayoutVars>
          <dgm:bulletEnabled val="1"/>
        </dgm:presLayoutVars>
      </dgm:prSet>
      <dgm:spPr/>
    </dgm:pt>
    <dgm:pt modelId="{8B6437A6-BF03-4992-8DE5-94C2219CD119}" type="pres">
      <dgm:prSet presAssocID="{FE521BAD-5F10-4885-83BA-D1E6FD884357}" presName="rect2" presStyleLbl="fgImgPlace1" presStyleIdx="0" presStyleCnt="4" custScaleX="90750" custScaleY="81621">
        <dgm:style>
          <a:lnRef idx="2">
            <a:schemeClr val="accent5"/>
          </a:lnRef>
          <a:fillRef idx="1">
            <a:schemeClr val="lt1"/>
          </a:fillRef>
          <a:effectRef idx="0">
            <a:schemeClr val="accent5"/>
          </a:effectRef>
          <a:fontRef idx="minor">
            <a:schemeClr val="dk1"/>
          </a:fontRef>
        </dgm:style>
      </dgm:prSet>
      <dgm:spPr/>
    </dgm:pt>
    <dgm:pt modelId="{2F5A2F88-FA6F-4C6B-9D9E-7CF63729A039}" type="pres">
      <dgm:prSet presAssocID="{844B7E80-F29E-415E-AE1F-75E7F7C71BD6}" presName="sibTrans" presStyleCnt="0"/>
      <dgm:spPr/>
    </dgm:pt>
    <dgm:pt modelId="{E116764E-DB54-4C08-87E5-ABB9C82961BA}" type="pres">
      <dgm:prSet presAssocID="{D2A86346-FE88-4732-806A-49C58D40C526}" presName="composite" presStyleCnt="0"/>
      <dgm:spPr/>
    </dgm:pt>
    <dgm:pt modelId="{E6739F26-5609-4FAC-B2B8-DC793182EFEA}" type="pres">
      <dgm:prSet presAssocID="{D2A86346-FE88-4732-806A-49C58D40C526}" presName="rect1" presStyleLbl="trAlignAcc1" presStyleIdx="1" presStyleCnt="4">
        <dgm:presLayoutVars>
          <dgm:bulletEnabled val="1"/>
        </dgm:presLayoutVars>
      </dgm:prSet>
      <dgm:spPr/>
    </dgm:pt>
    <dgm:pt modelId="{53D97829-E5FD-46D5-9DEE-90A4052917EC}" type="pres">
      <dgm:prSet presAssocID="{D2A86346-FE88-4732-806A-49C58D40C526}" presName="rect2" presStyleLbl="fgImgPlace1" presStyleIdx="1" presStyleCnt="4">
        <dgm:style>
          <a:lnRef idx="2">
            <a:schemeClr val="accent5"/>
          </a:lnRef>
          <a:fillRef idx="1">
            <a:schemeClr val="lt1"/>
          </a:fillRef>
          <a:effectRef idx="0">
            <a:schemeClr val="accent5"/>
          </a:effectRef>
          <a:fontRef idx="minor">
            <a:schemeClr val="dk1"/>
          </a:fontRef>
        </dgm:style>
      </dgm:prSet>
      <dgm:spPr>
        <a:prstGeom prst="rect">
          <a:avLst/>
        </a:prstGeom>
      </dgm:spPr>
    </dgm:pt>
    <dgm:pt modelId="{2E44BCF8-8C2D-4B0D-ABBB-B6AB274FB15A}" type="pres">
      <dgm:prSet presAssocID="{D2A618A8-06EC-4D07-B4C5-FBB87420008C}" presName="sibTrans" presStyleCnt="0"/>
      <dgm:spPr/>
    </dgm:pt>
    <dgm:pt modelId="{D59257B0-0BD1-4D0C-92B4-A6699524C41A}" type="pres">
      <dgm:prSet presAssocID="{89365F3A-73F8-47E1-B922-B57656285BE4}" presName="composite" presStyleCnt="0"/>
      <dgm:spPr/>
    </dgm:pt>
    <dgm:pt modelId="{EC0C6ADD-4073-4F63-9518-1206FD4B5A3F}" type="pres">
      <dgm:prSet presAssocID="{89365F3A-73F8-47E1-B922-B57656285BE4}" presName="rect1" presStyleLbl="trAlignAcc1" presStyleIdx="2" presStyleCnt="4">
        <dgm:presLayoutVars>
          <dgm:bulletEnabled val="1"/>
        </dgm:presLayoutVars>
      </dgm:prSet>
      <dgm:spPr/>
    </dgm:pt>
    <dgm:pt modelId="{B3B4F9DC-7A23-4A55-A333-03D35815FEC2}" type="pres">
      <dgm:prSet presAssocID="{89365F3A-73F8-47E1-B922-B57656285BE4}" presName="rect2" presStyleLbl="fgImgPlace1" presStyleIdx="2" presStyleCnt="4">
        <dgm:style>
          <a:lnRef idx="2">
            <a:schemeClr val="accent5"/>
          </a:lnRef>
          <a:fillRef idx="1">
            <a:schemeClr val="lt1"/>
          </a:fillRef>
          <a:effectRef idx="0">
            <a:schemeClr val="accent5"/>
          </a:effectRef>
          <a:fontRef idx="minor">
            <a:schemeClr val="dk1"/>
          </a:fontRef>
        </dgm:style>
      </dgm:prSet>
      <dgm:spPr/>
    </dgm:pt>
    <dgm:pt modelId="{823E4391-9504-4562-97CF-504A0BCA8CF5}" type="pres">
      <dgm:prSet presAssocID="{F666F631-8E7D-4F2E-AC26-22CCC09731A2}" presName="sibTrans" presStyleCnt="0"/>
      <dgm:spPr/>
    </dgm:pt>
    <dgm:pt modelId="{BBCEDA3B-B7B6-478D-A9CB-FC7C11080578}" type="pres">
      <dgm:prSet presAssocID="{E2EA0913-A54D-4096-B0BA-76FF99D51A0E}" presName="composite" presStyleCnt="0"/>
      <dgm:spPr/>
    </dgm:pt>
    <dgm:pt modelId="{A6F3F3BD-B91D-4BF3-99C2-ECD2F0C3E680}" type="pres">
      <dgm:prSet presAssocID="{E2EA0913-A54D-4096-B0BA-76FF99D51A0E}" presName="rect1" presStyleLbl="trAlignAcc1" presStyleIdx="3" presStyleCnt="4">
        <dgm:presLayoutVars>
          <dgm:bulletEnabled val="1"/>
        </dgm:presLayoutVars>
      </dgm:prSet>
      <dgm:spPr/>
    </dgm:pt>
    <dgm:pt modelId="{18F8E16D-205F-4C43-9312-72067A216A05}" type="pres">
      <dgm:prSet presAssocID="{E2EA0913-A54D-4096-B0BA-76FF99D51A0E}" presName="rect2" presStyleLbl="fgImgPlace1" presStyleIdx="3" presStyleCnt="4">
        <dgm:style>
          <a:lnRef idx="2">
            <a:schemeClr val="accent5"/>
          </a:lnRef>
          <a:fillRef idx="1">
            <a:schemeClr val="lt1"/>
          </a:fillRef>
          <a:effectRef idx="0">
            <a:schemeClr val="accent5"/>
          </a:effectRef>
          <a:fontRef idx="minor">
            <a:schemeClr val="dk1"/>
          </a:fontRef>
        </dgm:style>
      </dgm:prSet>
      <dgm:spPr/>
    </dgm:pt>
  </dgm:ptLst>
  <dgm:cxnLst>
    <dgm:cxn modelId="{44E6B606-CE98-4653-8A25-E430095CBCF9}" srcId="{B2175682-82F1-4CAA-9905-7F9F97A92D44}" destId="{89365F3A-73F8-47E1-B922-B57656285BE4}" srcOrd="2" destOrd="0" parTransId="{05526BA7-525F-4CD6-9590-9049B9EBE8F3}" sibTransId="{F666F631-8E7D-4F2E-AC26-22CCC09731A2}"/>
    <dgm:cxn modelId="{71DB170C-A27B-4EA9-8E1F-18693C706FFE}" srcId="{89365F3A-73F8-47E1-B922-B57656285BE4}" destId="{54299822-086A-40EF-B51F-22B03FC4BDE1}" srcOrd="1" destOrd="0" parTransId="{A54DB658-943A-49FB-B3F4-BDC28693CE9E}" sibTransId="{E510D31E-C75A-4EDF-9E2C-1C9FAAC9FC7D}"/>
    <dgm:cxn modelId="{17E3A70D-4DCF-4ADA-A35B-9C1109193148}" type="presOf" srcId="{E74FFAC0-BBAF-4491-B2FD-BB666BFC9218}" destId="{EC0C6ADD-4073-4F63-9518-1206FD4B5A3F}" srcOrd="0" destOrd="3" presId="urn:microsoft.com/office/officeart/2008/layout/PictureStrips"/>
    <dgm:cxn modelId="{EAC06D2A-CFB7-4F09-B876-F2DC9A9BCDA7}" type="presOf" srcId="{D2A86346-FE88-4732-806A-49C58D40C526}" destId="{E6739F26-5609-4FAC-B2B8-DC793182EFEA}" srcOrd="0" destOrd="0" presId="urn:microsoft.com/office/officeart/2008/layout/PictureStrips"/>
    <dgm:cxn modelId="{B9A95545-0F7C-4ED0-83F8-5208B13B9A64}" type="presOf" srcId="{E2EA0913-A54D-4096-B0BA-76FF99D51A0E}" destId="{A6F3F3BD-B91D-4BF3-99C2-ECD2F0C3E680}" srcOrd="0" destOrd="0" presId="urn:microsoft.com/office/officeart/2008/layout/PictureStrips"/>
    <dgm:cxn modelId="{8FFF7F4A-88CC-435A-B1E1-5C1FB496B04A}" type="presOf" srcId="{54299822-086A-40EF-B51F-22B03FC4BDE1}" destId="{EC0C6ADD-4073-4F63-9518-1206FD4B5A3F}" srcOrd="0" destOrd="2" presId="urn:microsoft.com/office/officeart/2008/layout/PictureStrips"/>
    <dgm:cxn modelId="{D8275A4D-5C1D-472E-B4FB-C4D070A47E31}" type="presOf" srcId="{FE521BAD-5F10-4885-83BA-D1E6FD884357}" destId="{A32864A3-3DD4-4004-85CD-BCB99C2E29A2}" srcOrd="0" destOrd="0" presId="urn:microsoft.com/office/officeart/2008/layout/PictureStrips"/>
    <dgm:cxn modelId="{F6888D73-B01F-4226-8B80-F47C431FE354}" type="presOf" srcId="{89365F3A-73F8-47E1-B922-B57656285BE4}" destId="{EC0C6ADD-4073-4F63-9518-1206FD4B5A3F}" srcOrd="0" destOrd="0" presId="urn:microsoft.com/office/officeart/2008/layout/PictureStrips"/>
    <dgm:cxn modelId="{755F8F75-2C21-4FF0-BAA6-2BA04B284AE7}" srcId="{B2175682-82F1-4CAA-9905-7F9F97A92D44}" destId="{E2EA0913-A54D-4096-B0BA-76FF99D51A0E}" srcOrd="3" destOrd="0" parTransId="{0B616FC9-5A71-49C8-B01A-8BD97BFBCF11}" sibTransId="{C13098EC-A53A-4580-AA5A-BF7FA3891047}"/>
    <dgm:cxn modelId="{9B3FB979-F1D7-4ECC-A11A-E8264D13A8D2}" srcId="{B2175682-82F1-4CAA-9905-7F9F97A92D44}" destId="{FE521BAD-5F10-4885-83BA-D1E6FD884357}" srcOrd="0" destOrd="0" parTransId="{CDE1A8BC-9016-46C8-87AB-EDC561F43B57}" sibTransId="{844B7E80-F29E-415E-AE1F-75E7F7C71BD6}"/>
    <dgm:cxn modelId="{53C371B0-0597-41B2-920D-0774EF4F751E}" type="presOf" srcId="{B36C9AFD-5622-484A-A9A1-C8DE6DDDCF7D}" destId="{EC0C6ADD-4073-4F63-9518-1206FD4B5A3F}" srcOrd="0" destOrd="1" presId="urn:microsoft.com/office/officeart/2008/layout/PictureStrips"/>
    <dgm:cxn modelId="{991CEFBD-6F9B-4955-B6CB-FF7F242B4197}" srcId="{B2175682-82F1-4CAA-9905-7F9F97A92D44}" destId="{D2A86346-FE88-4732-806A-49C58D40C526}" srcOrd="1" destOrd="0" parTransId="{4ECF22C3-4125-4D03-B0D2-A52FA18D890F}" sibTransId="{D2A618A8-06EC-4D07-B4C5-FBB87420008C}"/>
    <dgm:cxn modelId="{BC8074C5-9C9A-4A5D-B4D7-FD4273038979}" srcId="{89365F3A-73F8-47E1-B922-B57656285BE4}" destId="{B36C9AFD-5622-484A-A9A1-C8DE6DDDCF7D}" srcOrd="0" destOrd="0" parTransId="{786B0EE6-DFD9-41F6-B38C-6045AE1AC766}" sibTransId="{5DC04D91-58F0-4DAE-9478-43C7C749C4D7}"/>
    <dgm:cxn modelId="{1BE071E0-7A09-4B60-9523-FC47CD21A364}" type="presOf" srcId="{B2175682-82F1-4CAA-9905-7F9F97A92D44}" destId="{77966629-8AF8-4F00-AB29-527DFB73D5DD}" srcOrd="0" destOrd="0" presId="urn:microsoft.com/office/officeart/2008/layout/PictureStrips"/>
    <dgm:cxn modelId="{FD1337F1-7EB3-42A6-8B37-00D06C37FE3D}" srcId="{89365F3A-73F8-47E1-B922-B57656285BE4}" destId="{E74FFAC0-BBAF-4491-B2FD-BB666BFC9218}" srcOrd="2" destOrd="0" parTransId="{0C820217-0E73-4DB9-9EB8-072A4E94804F}" sibTransId="{D11ED813-4B5B-4F85-9B9F-47F1FE2CABD4}"/>
    <dgm:cxn modelId="{E3FFD1F5-7B3D-42C7-9E11-FA08813E7590}" type="presParOf" srcId="{77966629-8AF8-4F00-AB29-527DFB73D5DD}" destId="{3A4CC879-B52C-4745-AD07-59383B3A9ABC}" srcOrd="0" destOrd="0" presId="urn:microsoft.com/office/officeart/2008/layout/PictureStrips"/>
    <dgm:cxn modelId="{850ECE79-5398-4F26-AF91-9544DE7E837F}" type="presParOf" srcId="{3A4CC879-B52C-4745-AD07-59383B3A9ABC}" destId="{A32864A3-3DD4-4004-85CD-BCB99C2E29A2}" srcOrd="0" destOrd="0" presId="urn:microsoft.com/office/officeart/2008/layout/PictureStrips"/>
    <dgm:cxn modelId="{661C257C-C69D-473A-B2F9-A94B4F579989}" type="presParOf" srcId="{3A4CC879-B52C-4745-AD07-59383B3A9ABC}" destId="{8B6437A6-BF03-4992-8DE5-94C2219CD119}" srcOrd="1" destOrd="0" presId="urn:microsoft.com/office/officeart/2008/layout/PictureStrips"/>
    <dgm:cxn modelId="{A8D91BDE-D833-4DC2-B1C0-E1EE4840FE8F}" type="presParOf" srcId="{77966629-8AF8-4F00-AB29-527DFB73D5DD}" destId="{2F5A2F88-FA6F-4C6B-9D9E-7CF63729A039}" srcOrd="1" destOrd="0" presId="urn:microsoft.com/office/officeart/2008/layout/PictureStrips"/>
    <dgm:cxn modelId="{D42D8B10-38CE-4F12-A9CB-9D72B0AAFC10}" type="presParOf" srcId="{77966629-8AF8-4F00-AB29-527DFB73D5DD}" destId="{E116764E-DB54-4C08-87E5-ABB9C82961BA}" srcOrd="2" destOrd="0" presId="urn:microsoft.com/office/officeart/2008/layout/PictureStrips"/>
    <dgm:cxn modelId="{9A940F20-8867-4149-8ED9-2AE7557FA0B2}" type="presParOf" srcId="{E116764E-DB54-4C08-87E5-ABB9C82961BA}" destId="{E6739F26-5609-4FAC-B2B8-DC793182EFEA}" srcOrd="0" destOrd="0" presId="urn:microsoft.com/office/officeart/2008/layout/PictureStrips"/>
    <dgm:cxn modelId="{ACDC87C3-F0EE-4D38-A425-AE3BEB8A94CD}" type="presParOf" srcId="{E116764E-DB54-4C08-87E5-ABB9C82961BA}" destId="{53D97829-E5FD-46D5-9DEE-90A4052917EC}" srcOrd="1" destOrd="0" presId="urn:microsoft.com/office/officeart/2008/layout/PictureStrips"/>
    <dgm:cxn modelId="{FDCD3C07-5BD2-4B8C-B8F4-632703CD21B3}" type="presParOf" srcId="{77966629-8AF8-4F00-AB29-527DFB73D5DD}" destId="{2E44BCF8-8C2D-4B0D-ABBB-B6AB274FB15A}" srcOrd="3" destOrd="0" presId="urn:microsoft.com/office/officeart/2008/layout/PictureStrips"/>
    <dgm:cxn modelId="{2A57DEB3-3258-4A51-851B-F2BF85D38966}" type="presParOf" srcId="{77966629-8AF8-4F00-AB29-527DFB73D5DD}" destId="{D59257B0-0BD1-4D0C-92B4-A6699524C41A}" srcOrd="4" destOrd="0" presId="urn:microsoft.com/office/officeart/2008/layout/PictureStrips"/>
    <dgm:cxn modelId="{63124876-A126-4B73-8B11-E595F6307492}" type="presParOf" srcId="{D59257B0-0BD1-4D0C-92B4-A6699524C41A}" destId="{EC0C6ADD-4073-4F63-9518-1206FD4B5A3F}" srcOrd="0" destOrd="0" presId="urn:microsoft.com/office/officeart/2008/layout/PictureStrips"/>
    <dgm:cxn modelId="{523C6FAB-BEC1-4231-ADB4-FB055A13C909}" type="presParOf" srcId="{D59257B0-0BD1-4D0C-92B4-A6699524C41A}" destId="{B3B4F9DC-7A23-4A55-A333-03D35815FEC2}" srcOrd="1" destOrd="0" presId="urn:microsoft.com/office/officeart/2008/layout/PictureStrips"/>
    <dgm:cxn modelId="{7C32595D-AAC8-4FAE-AE16-19876E1DF5EC}" type="presParOf" srcId="{77966629-8AF8-4F00-AB29-527DFB73D5DD}" destId="{823E4391-9504-4562-97CF-504A0BCA8CF5}" srcOrd="5" destOrd="0" presId="urn:microsoft.com/office/officeart/2008/layout/PictureStrips"/>
    <dgm:cxn modelId="{D3DF4ABE-ED0F-4071-AFC8-99D1A761823E}" type="presParOf" srcId="{77966629-8AF8-4F00-AB29-527DFB73D5DD}" destId="{BBCEDA3B-B7B6-478D-A9CB-FC7C11080578}" srcOrd="6" destOrd="0" presId="urn:microsoft.com/office/officeart/2008/layout/PictureStrips"/>
    <dgm:cxn modelId="{0E77A278-0ACF-48EA-9868-9A450ABC252F}" type="presParOf" srcId="{BBCEDA3B-B7B6-478D-A9CB-FC7C11080578}" destId="{A6F3F3BD-B91D-4BF3-99C2-ECD2F0C3E680}" srcOrd="0" destOrd="0" presId="urn:microsoft.com/office/officeart/2008/layout/PictureStrips"/>
    <dgm:cxn modelId="{51DC8E60-3DDB-499F-B96D-476972C4BEB1}" type="presParOf" srcId="{BBCEDA3B-B7B6-478D-A9CB-FC7C11080578}" destId="{18F8E16D-205F-4C43-9312-72067A216A05}"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E68920D-1A52-4CDB-925F-D68048022610}" type="doc">
      <dgm:prSet loTypeId="urn:microsoft.com/office/officeart/2008/layout/PictureStrips" loCatId="list" qsTypeId="urn:microsoft.com/office/officeart/2005/8/quickstyle/simple1" qsCatId="simple" csTypeId="urn:microsoft.com/office/officeart/2005/8/colors/accent2_2" csCatId="accent2" phldr="1"/>
      <dgm:spPr/>
      <dgm:t>
        <a:bodyPr/>
        <a:lstStyle/>
        <a:p>
          <a:endParaRPr lang="en-US"/>
        </a:p>
      </dgm:t>
    </dgm:pt>
    <dgm:pt modelId="{55041B6D-DF92-48E9-95D8-BB0813DCF7D5}">
      <dgm:prSet/>
      <dgm:spPr/>
      <dgm:t>
        <a:bodyPr/>
        <a:lstStyle/>
        <a:p>
          <a:r>
            <a:rPr lang="en-US" b="0" i="0" dirty="0">
              <a:effectLst/>
            </a:rPr>
            <a:t>The law also recognizes that, </a:t>
          </a:r>
          <a:r>
            <a:rPr lang="en-US" b="0" i="0" u="sng" dirty="0">
              <a:effectLst/>
            </a:rPr>
            <a:t>as long as statutory requirements</a:t>
          </a:r>
          <a:r>
            <a:rPr lang="en-US" b="0" i="1" u="sng" dirty="0">
              <a:effectLst/>
            </a:rPr>
            <a:t> </a:t>
          </a:r>
          <a:r>
            <a:rPr lang="en-US" b="0" i="0" u="sng" dirty="0">
              <a:effectLst/>
            </a:rPr>
            <a:t>are not infringed</a:t>
          </a:r>
          <a:r>
            <a:rPr lang="en-US" b="0" i="0" dirty="0">
              <a:effectLst/>
            </a:rPr>
            <a:t> parties to an employment arrangement may prescribe, by express contract, the entitlements of the employee on termination. </a:t>
          </a:r>
          <a:endParaRPr lang="en-US" dirty="0"/>
        </a:p>
      </dgm:t>
    </dgm:pt>
    <dgm:pt modelId="{FBDF0C71-80F3-4D52-81E4-CB5242DE2A80}" type="parTrans" cxnId="{C48F1ACC-AE46-4068-8056-5F61FA458B76}">
      <dgm:prSet/>
      <dgm:spPr/>
      <dgm:t>
        <a:bodyPr/>
        <a:lstStyle/>
        <a:p>
          <a:endParaRPr lang="en-US"/>
        </a:p>
      </dgm:t>
    </dgm:pt>
    <dgm:pt modelId="{E3487235-C77F-48A7-8489-9B1C52D23E08}" type="sibTrans" cxnId="{C48F1ACC-AE46-4068-8056-5F61FA458B76}">
      <dgm:prSet/>
      <dgm:spPr/>
      <dgm:t>
        <a:bodyPr/>
        <a:lstStyle/>
        <a:p>
          <a:endParaRPr lang="en-US"/>
        </a:p>
      </dgm:t>
    </dgm:pt>
    <dgm:pt modelId="{993A88F1-3C8B-4727-8E32-801C3660E5E6}" type="pres">
      <dgm:prSet presAssocID="{BE68920D-1A52-4CDB-925F-D68048022610}" presName="Name0" presStyleCnt="0">
        <dgm:presLayoutVars>
          <dgm:dir/>
          <dgm:resizeHandles val="exact"/>
        </dgm:presLayoutVars>
      </dgm:prSet>
      <dgm:spPr/>
    </dgm:pt>
    <dgm:pt modelId="{35606A21-0C5E-460A-808D-48F060387908}" type="pres">
      <dgm:prSet presAssocID="{55041B6D-DF92-48E9-95D8-BB0813DCF7D5}" presName="composite" presStyleCnt="0"/>
      <dgm:spPr/>
    </dgm:pt>
    <dgm:pt modelId="{F2DE582A-CCA8-4821-BC55-DA10EBE55BB1}" type="pres">
      <dgm:prSet presAssocID="{55041B6D-DF92-48E9-95D8-BB0813DCF7D5}" presName="rect1" presStyleLbl="trAlignAcc1" presStyleIdx="0" presStyleCnt="1" custScaleX="194713" custScaleY="119690">
        <dgm:presLayoutVars>
          <dgm:bulletEnabled val="1"/>
        </dgm:presLayoutVars>
      </dgm:prSet>
      <dgm:spPr/>
    </dgm:pt>
    <dgm:pt modelId="{A9EAB35A-07A9-40DB-AFD2-F669ECF5B236}" type="pres">
      <dgm:prSet presAssocID="{55041B6D-DF92-48E9-95D8-BB0813DCF7D5}" presName="rect2" presStyleLbl="fgImgPlace1" presStyleIdx="0" presStyleCnt="1" custScaleX="95789" custScaleY="63859" custLinFactX="-100000" custLinFactNeighborX="-102666" custLinFactNeighborY="925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avel with solid fill"/>
        </a:ext>
      </dgm:extLst>
    </dgm:pt>
  </dgm:ptLst>
  <dgm:cxnLst>
    <dgm:cxn modelId="{C48F1ACC-AE46-4068-8056-5F61FA458B76}" srcId="{BE68920D-1A52-4CDB-925F-D68048022610}" destId="{55041B6D-DF92-48E9-95D8-BB0813DCF7D5}" srcOrd="0" destOrd="0" parTransId="{FBDF0C71-80F3-4D52-81E4-CB5242DE2A80}" sibTransId="{E3487235-C77F-48A7-8489-9B1C52D23E08}"/>
    <dgm:cxn modelId="{0A8EC4CE-4C63-49CD-B7D8-E7041DB84841}" type="presOf" srcId="{55041B6D-DF92-48E9-95D8-BB0813DCF7D5}" destId="{F2DE582A-CCA8-4821-BC55-DA10EBE55BB1}" srcOrd="0" destOrd="0" presId="urn:microsoft.com/office/officeart/2008/layout/PictureStrips"/>
    <dgm:cxn modelId="{AAEFA4D9-ECA3-4348-9316-B259214524D9}" type="presOf" srcId="{BE68920D-1A52-4CDB-925F-D68048022610}" destId="{993A88F1-3C8B-4727-8E32-801C3660E5E6}" srcOrd="0" destOrd="0" presId="urn:microsoft.com/office/officeart/2008/layout/PictureStrips"/>
    <dgm:cxn modelId="{1B7EDDB9-F7E4-4465-B568-D15A8AEC5D8B}" type="presParOf" srcId="{993A88F1-3C8B-4727-8E32-801C3660E5E6}" destId="{35606A21-0C5E-460A-808D-48F060387908}" srcOrd="0" destOrd="0" presId="urn:microsoft.com/office/officeart/2008/layout/PictureStrips"/>
    <dgm:cxn modelId="{D1239E21-1B7D-4881-A73E-7F6CF3EA2E9B}" type="presParOf" srcId="{35606A21-0C5E-460A-808D-48F060387908}" destId="{F2DE582A-CCA8-4821-BC55-DA10EBE55BB1}" srcOrd="0" destOrd="0" presId="urn:microsoft.com/office/officeart/2008/layout/PictureStrips"/>
    <dgm:cxn modelId="{670C0DDF-7601-4A04-AD72-98B95718A215}" type="presParOf" srcId="{35606A21-0C5E-460A-808D-48F060387908}" destId="{A9EAB35A-07A9-40DB-AFD2-F669ECF5B236}"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316156C-238E-4F5D-BEF0-AC1A910417B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A11E57D-56D8-4B85-98BF-9916E111495B}">
      <dgm:prSet/>
      <dgm:spPr/>
      <dgm:t>
        <a:bodyPr anchor="ctr" anchorCtr="0"/>
        <a:lstStyle/>
        <a:p>
          <a:r>
            <a:rPr lang="en-US" dirty="0"/>
            <a:t>Youth Engagement Coordinator on 3-year, fixed-term contract terminated after just over one year of service. Provided two weeks notice. </a:t>
          </a:r>
        </a:p>
      </dgm:t>
    </dgm:pt>
    <dgm:pt modelId="{9D3F6B6B-AA1E-42E7-8C67-D54141CE3339}" type="parTrans" cxnId="{3B5A7585-D6F2-49DB-AB72-830BAA6CA6C7}">
      <dgm:prSet/>
      <dgm:spPr/>
      <dgm:t>
        <a:bodyPr/>
        <a:lstStyle/>
        <a:p>
          <a:endParaRPr lang="en-US"/>
        </a:p>
      </dgm:t>
    </dgm:pt>
    <dgm:pt modelId="{9172E04E-EFA7-4258-AEE8-D9E25332CEC7}" type="sibTrans" cxnId="{3B5A7585-D6F2-49DB-AB72-830BAA6CA6C7}">
      <dgm:prSet/>
      <dgm:spPr/>
      <dgm:t>
        <a:bodyPr/>
        <a:lstStyle/>
        <a:p>
          <a:endParaRPr lang="en-US"/>
        </a:p>
      </dgm:t>
    </dgm:pt>
    <dgm:pt modelId="{B67DC8CD-BED5-40D1-A38F-96D26F79B1C9}">
      <dgm:prSet/>
      <dgm:spPr/>
      <dgm:t>
        <a:bodyPr anchor="ctr" anchorCtr="0"/>
        <a:lstStyle/>
        <a:p>
          <a:r>
            <a:rPr lang="en-US" dirty="0"/>
            <a:t>Termination language purported to limit employee to two weeks of notice per year of service to a maximum of four months, or to her entitlements under the Ontario </a:t>
          </a:r>
          <a:r>
            <a:rPr lang="en-US" i="1" dirty="0"/>
            <a:t>Employment Standards Act. </a:t>
          </a:r>
          <a:endParaRPr lang="en-US" dirty="0"/>
        </a:p>
      </dgm:t>
    </dgm:pt>
    <dgm:pt modelId="{04768E84-4A33-46B2-98A4-7511F8D31A11}" type="parTrans" cxnId="{E2B1102B-4206-4F48-86F9-ECA698F8D870}">
      <dgm:prSet/>
      <dgm:spPr/>
      <dgm:t>
        <a:bodyPr/>
        <a:lstStyle/>
        <a:p>
          <a:endParaRPr lang="en-US"/>
        </a:p>
      </dgm:t>
    </dgm:pt>
    <dgm:pt modelId="{789DEC7A-8446-44BF-A1D7-E9BDACFCEE6F}" type="sibTrans" cxnId="{E2B1102B-4206-4F48-86F9-ECA698F8D870}">
      <dgm:prSet/>
      <dgm:spPr/>
      <dgm:t>
        <a:bodyPr/>
        <a:lstStyle/>
        <a:p>
          <a:endParaRPr lang="en-US"/>
        </a:p>
      </dgm:t>
    </dgm:pt>
    <dgm:pt modelId="{B3E1F7BA-0C03-4C62-95BE-B1BF827E1857}">
      <dgm:prSet/>
      <dgm:spPr/>
      <dgm:t>
        <a:bodyPr anchor="ctr" anchorCtr="0"/>
        <a:lstStyle/>
        <a:p>
          <a:r>
            <a:rPr lang="en-US" dirty="0"/>
            <a:t>Employee commenced claim for wrongful dismissal and sought approximately two years of salary and benefits, reflecting the balance of the fixed term agreement.</a:t>
          </a:r>
        </a:p>
      </dgm:t>
    </dgm:pt>
    <dgm:pt modelId="{4C548273-89AB-4928-9452-DE983A339210}" type="parTrans" cxnId="{1286CBDE-34CC-442F-8416-9FA6E065E34F}">
      <dgm:prSet/>
      <dgm:spPr/>
      <dgm:t>
        <a:bodyPr/>
        <a:lstStyle/>
        <a:p>
          <a:endParaRPr lang="en-US"/>
        </a:p>
      </dgm:t>
    </dgm:pt>
    <dgm:pt modelId="{3D024C4C-1FF0-48EA-8B92-A7CAFCE8A3F3}" type="sibTrans" cxnId="{1286CBDE-34CC-442F-8416-9FA6E065E34F}">
      <dgm:prSet/>
      <dgm:spPr/>
      <dgm:t>
        <a:bodyPr/>
        <a:lstStyle/>
        <a:p>
          <a:endParaRPr lang="en-US"/>
        </a:p>
      </dgm:t>
    </dgm:pt>
    <dgm:pt modelId="{A4A40E10-F3EB-4915-BE22-E6D013CE898A}" type="pres">
      <dgm:prSet presAssocID="{7316156C-238E-4F5D-BEF0-AC1A910417BA}" presName="vert0" presStyleCnt="0">
        <dgm:presLayoutVars>
          <dgm:dir/>
          <dgm:animOne val="branch"/>
          <dgm:animLvl val="lvl"/>
        </dgm:presLayoutVars>
      </dgm:prSet>
      <dgm:spPr/>
    </dgm:pt>
    <dgm:pt modelId="{7DEE1F06-BFA8-4E8C-8FA7-F1F17DA98DC8}" type="pres">
      <dgm:prSet presAssocID="{CA11E57D-56D8-4B85-98BF-9916E111495B}" presName="thickLine" presStyleLbl="alignNode1" presStyleIdx="0" presStyleCnt="3"/>
      <dgm:spPr/>
    </dgm:pt>
    <dgm:pt modelId="{033ABD45-A9F3-49DA-92D0-8BFC6385C39C}" type="pres">
      <dgm:prSet presAssocID="{CA11E57D-56D8-4B85-98BF-9916E111495B}" presName="horz1" presStyleCnt="0"/>
      <dgm:spPr/>
    </dgm:pt>
    <dgm:pt modelId="{BB8E2441-CC18-458B-93E6-A6FD0C4AD7AE}" type="pres">
      <dgm:prSet presAssocID="{CA11E57D-56D8-4B85-98BF-9916E111495B}" presName="tx1" presStyleLbl="revTx" presStyleIdx="0" presStyleCnt="3"/>
      <dgm:spPr/>
    </dgm:pt>
    <dgm:pt modelId="{98C6730B-F775-41E3-8412-33D5948752D1}" type="pres">
      <dgm:prSet presAssocID="{CA11E57D-56D8-4B85-98BF-9916E111495B}" presName="vert1" presStyleCnt="0"/>
      <dgm:spPr/>
    </dgm:pt>
    <dgm:pt modelId="{A871038B-CED3-4BF5-B97A-1E719EA5DA56}" type="pres">
      <dgm:prSet presAssocID="{B67DC8CD-BED5-40D1-A38F-96D26F79B1C9}" presName="thickLine" presStyleLbl="alignNode1" presStyleIdx="1" presStyleCnt="3"/>
      <dgm:spPr/>
    </dgm:pt>
    <dgm:pt modelId="{037D1A87-4CFC-418D-A236-F0863ED1CCF0}" type="pres">
      <dgm:prSet presAssocID="{B67DC8CD-BED5-40D1-A38F-96D26F79B1C9}" presName="horz1" presStyleCnt="0"/>
      <dgm:spPr/>
    </dgm:pt>
    <dgm:pt modelId="{8C60D189-501D-40E2-A569-09133BF507FD}" type="pres">
      <dgm:prSet presAssocID="{B67DC8CD-BED5-40D1-A38F-96D26F79B1C9}" presName="tx1" presStyleLbl="revTx" presStyleIdx="1" presStyleCnt="3"/>
      <dgm:spPr/>
    </dgm:pt>
    <dgm:pt modelId="{EADBA047-E595-4A48-9C6F-0980585E48BA}" type="pres">
      <dgm:prSet presAssocID="{B67DC8CD-BED5-40D1-A38F-96D26F79B1C9}" presName="vert1" presStyleCnt="0"/>
      <dgm:spPr/>
    </dgm:pt>
    <dgm:pt modelId="{456CFA35-2FD8-4779-8341-3813A99E2083}" type="pres">
      <dgm:prSet presAssocID="{B3E1F7BA-0C03-4C62-95BE-B1BF827E1857}" presName="thickLine" presStyleLbl="alignNode1" presStyleIdx="2" presStyleCnt="3"/>
      <dgm:spPr/>
    </dgm:pt>
    <dgm:pt modelId="{86863511-0D87-484C-9F82-4E48BF734DC8}" type="pres">
      <dgm:prSet presAssocID="{B3E1F7BA-0C03-4C62-95BE-B1BF827E1857}" presName="horz1" presStyleCnt="0"/>
      <dgm:spPr/>
    </dgm:pt>
    <dgm:pt modelId="{AE26FB5A-5B3C-4533-8C32-AAA1349C21F2}" type="pres">
      <dgm:prSet presAssocID="{B3E1F7BA-0C03-4C62-95BE-B1BF827E1857}" presName="tx1" presStyleLbl="revTx" presStyleIdx="2" presStyleCnt="3"/>
      <dgm:spPr/>
    </dgm:pt>
    <dgm:pt modelId="{D4A27398-D5C3-413B-83FF-0049E13CD344}" type="pres">
      <dgm:prSet presAssocID="{B3E1F7BA-0C03-4C62-95BE-B1BF827E1857}" presName="vert1" presStyleCnt="0"/>
      <dgm:spPr/>
    </dgm:pt>
  </dgm:ptLst>
  <dgm:cxnLst>
    <dgm:cxn modelId="{E2B1102B-4206-4F48-86F9-ECA698F8D870}" srcId="{7316156C-238E-4F5D-BEF0-AC1A910417BA}" destId="{B67DC8CD-BED5-40D1-A38F-96D26F79B1C9}" srcOrd="1" destOrd="0" parTransId="{04768E84-4A33-46B2-98A4-7511F8D31A11}" sibTransId="{789DEC7A-8446-44BF-A1D7-E9BDACFCEE6F}"/>
    <dgm:cxn modelId="{DDA41037-45AA-4F19-8630-A5C78254800E}" type="presOf" srcId="{B3E1F7BA-0C03-4C62-95BE-B1BF827E1857}" destId="{AE26FB5A-5B3C-4533-8C32-AAA1349C21F2}" srcOrd="0" destOrd="0" presId="urn:microsoft.com/office/officeart/2008/layout/LinedList"/>
    <dgm:cxn modelId="{AC71FC42-03EF-4790-9D2A-E4ABF6F223AD}" type="presOf" srcId="{CA11E57D-56D8-4B85-98BF-9916E111495B}" destId="{BB8E2441-CC18-458B-93E6-A6FD0C4AD7AE}" srcOrd="0" destOrd="0" presId="urn:microsoft.com/office/officeart/2008/layout/LinedList"/>
    <dgm:cxn modelId="{8A58F269-539F-4E5A-83AC-270B3E56B11F}" type="presOf" srcId="{7316156C-238E-4F5D-BEF0-AC1A910417BA}" destId="{A4A40E10-F3EB-4915-BE22-E6D013CE898A}" srcOrd="0" destOrd="0" presId="urn:microsoft.com/office/officeart/2008/layout/LinedList"/>
    <dgm:cxn modelId="{3B5A7585-D6F2-49DB-AB72-830BAA6CA6C7}" srcId="{7316156C-238E-4F5D-BEF0-AC1A910417BA}" destId="{CA11E57D-56D8-4B85-98BF-9916E111495B}" srcOrd="0" destOrd="0" parTransId="{9D3F6B6B-AA1E-42E7-8C67-D54141CE3339}" sibTransId="{9172E04E-EFA7-4258-AEE8-D9E25332CEC7}"/>
    <dgm:cxn modelId="{1286CBDE-34CC-442F-8416-9FA6E065E34F}" srcId="{7316156C-238E-4F5D-BEF0-AC1A910417BA}" destId="{B3E1F7BA-0C03-4C62-95BE-B1BF827E1857}" srcOrd="2" destOrd="0" parTransId="{4C548273-89AB-4928-9452-DE983A339210}" sibTransId="{3D024C4C-1FF0-48EA-8B92-A7CAFCE8A3F3}"/>
    <dgm:cxn modelId="{7062B8E3-40AF-42BA-9361-B1B711A6D8D2}" type="presOf" srcId="{B67DC8CD-BED5-40D1-A38F-96D26F79B1C9}" destId="{8C60D189-501D-40E2-A569-09133BF507FD}" srcOrd="0" destOrd="0" presId="urn:microsoft.com/office/officeart/2008/layout/LinedList"/>
    <dgm:cxn modelId="{839AAF92-7D1B-41B6-B338-A2C001B8A7D4}" type="presParOf" srcId="{A4A40E10-F3EB-4915-BE22-E6D013CE898A}" destId="{7DEE1F06-BFA8-4E8C-8FA7-F1F17DA98DC8}" srcOrd="0" destOrd="0" presId="urn:microsoft.com/office/officeart/2008/layout/LinedList"/>
    <dgm:cxn modelId="{9B528567-CE1E-424B-8B7A-7E21F4F9D119}" type="presParOf" srcId="{A4A40E10-F3EB-4915-BE22-E6D013CE898A}" destId="{033ABD45-A9F3-49DA-92D0-8BFC6385C39C}" srcOrd="1" destOrd="0" presId="urn:microsoft.com/office/officeart/2008/layout/LinedList"/>
    <dgm:cxn modelId="{A32908BA-E8E4-42B9-9333-1EF8034D8DD5}" type="presParOf" srcId="{033ABD45-A9F3-49DA-92D0-8BFC6385C39C}" destId="{BB8E2441-CC18-458B-93E6-A6FD0C4AD7AE}" srcOrd="0" destOrd="0" presId="urn:microsoft.com/office/officeart/2008/layout/LinedList"/>
    <dgm:cxn modelId="{ACE00219-33F4-4034-9538-FC3C6BC7BDEC}" type="presParOf" srcId="{033ABD45-A9F3-49DA-92D0-8BFC6385C39C}" destId="{98C6730B-F775-41E3-8412-33D5948752D1}" srcOrd="1" destOrd="0" presId="urn:microsoft.com/office/officeart/2008/layout/LinedList"/>
    <dgm:cxn modelId="{54A2B7AB-F971-45A6-A9E0-60ADF61DBEF3}" type="presParOf" srcId="{A4A40E10-F3EB-4915-BE22-E6D013CE898A}" destId="{A871038B-CED3-4BF5-B97A-1E719EA5DA56}" srcOrd="2" destOrd="0" presId="urn:microsoft.com/office/officeart/2008/layout/LinedList"/>
    <dgm:cxn modelId="{DAABD368-0214-45D1-8549-F0B86661FDCD}" type="presParOf" srcId="{A4A40E10-F3EB-4915-BE22-E6D013CE898A}" destId="{037D1A87-4CFC-418D-A236-F0863ED1CCF0}" srcOrd="3" destOrd="0" presId="urn:microsoft.com/office/officeart/2008/layout/LinedList"/>
    <dgm:cxn modelId="{745602C6-D020-46E9-9809-D361DB7A8F5F}" type="presParOf" srcId="{037D1A87-4CFC-418D-A236-F0863ED1CCF0}" destId="{8C60D189-501D-40E2-A569-09133BF507FD}" srcOrd="0" destOrd="0" presId="urn:microsoft.com/office/officeart/2008/layout/LinedList"/>
    <dgm:cxn modelId="{8951C7EE-39D1-44C2-87BB-451E7E153528}" type="presParOf" srcId="{037D1A87-4CFC-418D-A236-F0863ED1CCF0}" destId="{EADBA047-E595-4A48-9C6F-0980585E48BA}" srcOrd="1" destOrd="0" presId="urn:microsoft.com/office/officeart/2008/layout/LinedList"/>
    <dgm:cxn modelId="{59D8A512-1BF7-4376-A147-6EC8EE46A21A}" type="presParOf" srcId="{A4A40E10-F3EB-4915-BE22-E6D013CE898A}" destId="{456CFA35-2FD8-4779-8341-3813A99E2083}" srcOrd="4" destOrd="0" presId="urn:microsoft.com/office/officeart/2008/layout/LinedList"/>
    <dgm:cxn modelId="{5DF7371F-87C3-48D9-A279-81FD261AB58D}" type="presParOf" srcId="{A4A40E10-F3EB-4915-BE22-E6D013CE898A}" destId="{86863511-0D87-484C-9F82-4E48BF734DC8}" srcOrd="5" destOrd="0" presId="urn:microsoft.com/office/officeart/2008/layout/LinedList"/>
    <dgm:cxn modelId="{CB7CA9FF-835E-4986-966D-A797B16C6BCB}" type="presParOf" srcId="{86863511-0D87-484C-9F82-4E48BF734DC8}" destId="{AE26FB5A-5B3C-4533-8C32-AAA1349C21F2}" srcOrd="0" destOrd="0" presId="urn:microsoft.com/office/officeart/2008/layout/LinedList"/>
    <dgm:cxn modelId="{7AAE1A7F-207B-4932-AFBD-178607D5D6D3}" type="presParOf" srcId="{86863511-0D87-484C-9F82-4E48BF734DC8}" destId="{D4A27398-D5C3-413B-83FF-0049E13CD34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A431F11-A612-4C0B-B9D0-23D53569F7B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49A67E6-8B5A-415C-AA9B-B052C4CD3400}">
      <dgm:prSet/>
      <dgm:spPr/>
      <dgm:t>
        <a:bodyPr anchor="ctr" anchorCtr="0"/>
        <a:lstStyle/>
        <a:p>
          <a:r>
            <a:rPr lang="en-US" dirty="0"/>
            <a:t>The right of the employer to dismiss is not absolute. Termination language that reflects that an employer has an absolute right to dismiss could be in contravention of the ESA and therefore unenforceable.</a:t>
          </a:r>
        </a:p>
      </dgm:t>
    </dgm:pt>
    <dgm:pt modelId="{FE9941E5-FDF0-4D9C-8764-5C6870F5A281}" type="parTrans" cxnId="{F8391AAD-C1D4-4DED-B23E-6DF24C6EFCEB}">
      <dgm:prSet/>
      <dgm:spPr/>
      <dgm:t>
        <a:bodyPr/>
        <a:lstStyle/>
        <a:p>
          <a:endParaRPr lang="en-US"/>
        </a:p>
      </dgm:t>
    </dgm:pt>
    <dgm:pt modelId="{3DF486D8-3777-418C-8065-4E1F58BC018C}" type="sibTrans" cxnId="{F8391AAD-C1D4-4DED-B23E-6DF24C6EFCEB}">
      <dgm:prSet/>
      <dgm:spPr/>
      <dgm:t>
        <a:bodyPr/>
        <a:lstStyle/>
        <a:p>
          <a:endParaRPr lang="en-US"/>
        </a:p>
      </dgm:t>
    </dgm:pt>
    <dgm:pt modelId="{5B28A8A9-5742-4F54-A5E5-ABD109358C98}">
      <dgm:prSet/>
      <dgm:spPr/>
      <dgm:t>
        <a:bodyPr anchor="ctr" anchorCtr="0"/>
        <a:lstStyle/>
        <a:p>
          <a:r>
            <a:rPr lang="en-US" dirty="0"/>
            <a:t>Fixed term contracts can be risky for employers, unless carefully drafted.</a:t>
          </a:r>
        </a:p>
      </dgm:t>
    </dgm:pt>
    <dgm:pt modelId="{51B5201C-142D-44C2-BD9A-CE1A7D96432E}" type="parTrans" cxnId="{6CB956CC-3446-46ED-9802-FFACF7A3908B}">
      <dgm:prSet/>
      <dgm:spPr/>
      <dgm:t>
        <a:bodyPr/>
        <a:lstStyle/>
        <a:p>
          <a:endParaRPr lang="en-US"/>
        </a:p>
      </dgm:t>
    </dgm:pt>
    <dgm:pt modelId="{8F90C00A-E267-43E7-8DBB-B349673DD616}" type="sibTrans" cxnId="{6CB956CC-3446-46ED-9802-FFACF7A3908B}">
      <dgm:prSet/>
      <dgm:spPr/>
      <dgm:t>
        <a:bodyPr/>
        <a:lstStyle/>
        <a:p>
          <a:endParaRPr lang="en-US"/>
        </a:p>
      </dgm:t>
    </dgm:pt>
    <dgm:pt modelId="{E738BDF1-325B-476C-B24F-653E6C8ABBDD}" type="pres">
      <dgm:prSet presAssocID="{9A431F11-A612-4C0B-B9D0-23D53569F7BD}" presName="vert0" presStyleCnt="0">
        <dgm:presLayoutVars>
          <dgm:dir/>
          <dgm:animOne val="branch"/>
          <dgm:animLvl val="lvl"/>
        </dgm:presLayoutVars>
      </dgm:prSet>
      <dgm:spPr/>
    </dgm:pt>
    <dgm:pt modelId="{589A39D4-B6A3-4EB1-B11C-52A933B15F21}" type="pres">
      <dgm:prSet presAssocID="{049A67E6-8B5A-415C-AA9B-B052C4CD3400}" presName="thickLine" presStyleLbl="alignNode1" presStyleIdx="0" presStyleCnt="2"/>
      <dgm:spPr/>
    </dgm:pt>
    <dgm:pt modelId="{AA3D3809-1182-4311-A9A9-030663105CF0}" type="pres">
      <dgm:prSet presAssocID="{049A67E6-8B5A-415C-AA9B-B052C4CD3400}" presName="horz1" presStyleCnt="0"/>
      <dgm:spPr/>
    </dgm:pt>
    <dgm:pt modelId="{73AF2491-80AD-42A1-9B27-E91470408FEF}" type="pres">
      <dgm:prSet presAssocID="{049A67E6-8B5A-415C-AA9B-B052C4CD3400}" presName="tx1" presStyleLbl="revTx" presStyleIdx="0" presStyleCnt="2" custLinFactNeighborX="960"/>
      <dgm:spPr/>
    </dgm:pt>
    <dgm:pt modelId="{7E66DA4B-E149-4AC3-A2A8-CB18E118CB98}" type="pres">
      <dgm:prSet presAssocID="{049A67E6-8B5A-415C-AA9B-B052C4CD3400}" presName="vert1" presStyleCnt="0"/>
      <dgm:spPr/>
    </dgm:pt>
    <dgm:pt modelId="{5FBCFAC9-CFFC-4405-8096-6E97881A977F}" type="pres">
      <dgm:prSet presAssocID="{5B28A8A9-5742-4F54-A5E5-ABD109358C98}" presName="thickLine" presStyleLbl="alignNode1" presStyleIdx="1" presStyleCnt="2"/>
      <dgm:spPr/>
    </dgm:pt>
    <dgm:pt modelId="{A2C7D3EA-41D0-4430-945F-31FEC7AACB6D}" type="pres">
      <dgm:prSet presAssocID="{5B28A8A9-5742-4F54-A5E5-ABD109358C98}" presName="horz1" presStyleCnt="0"/>
      <dgm:spPr/>
    </dgm:pt>
    <dgm:pt modelId="{F6D039DA-A4DC-49FD-89A9-1BDE31DA69D1}" type="pres">
      <dgm:prSet presAssocID="{5B28A8A9-5742-4F54-A5E5-ABD109358C98}" presName="tx1" presStyleLbl="revTx" presStyleIdx="1" presStyleCnt="2"/>
      <dgm:spPr/>
    </dgm:pt>
    <dgm:pt modelId="{2776AA9C-FA2C-4323-B6ED-E628A1F38448}" type="pres">
      <dgm:prSet presAssocID="{5B28A8A9-5742-4F54-A5E5-ABD109358C98}" presName="vert1" presStyleCnt="0"/>
      <dgm:spPr/>
    </dgm:pt>
  </dgm:ptLst>
  <dgm:cxnLst>
    <dgm:cxn modelId="{F8391AAD-C1D4-4DED-B23E-6DF24C6EFCEB}" srcId="{9A431F11-A612-4C0B-B9D0-23D53569F7BD}" destId="{049A67E6-8B5A-415C-AA9B-B052C4CD3400}" srcOrd="0" destOrd="0" parTransId="{FE9941E5-FDF0-4D9C-8764-5C6870F5A281}" sibTransId="{3DF486D8-3777-418C-8065-4E1F58BC018C}"/>
    <dgm:cxn modelId="{6CB956CC-3446-46ED-9802-FFACF7A3908B}" srcId="{9A431F11-A612-4C0B-B9D0-23D53569F7BD}" destId="{5B28A8A9-5742-4F54-A5E5-ABD109358C98}" srcOrd="1" destOrd="0" parTransId="{51B5201C-142D-44C2-BD9A-CE1A7D96432E}" sibTransId="{8F90C00A-E267-43E7-8DBB-B349673DD616}"/>
    <dgm:cxn modelId="{32F5D7DB-3554-4634-BAB8-97EC92212D8E}" type="presOf" srcId="{049A67E6-8B5A-415C-AA9B-B052C4CD3400}" destId="{73AF2491-80AD-42A1-9B27-E91470408FEF}" srcOrd="0" destOrd="0" presId="urn:microsoft.com/office/officeart/2008/layout/LinedList"/>
    <dgm:cxn modelId="{E9EDACF0-5702-4D16-9C50-E6B9D8551674}" type="presOf" srcId="{9A431F11-A612-4C0B-B9D0-23D53569F7BD}" destId="{E738BDF1-325B-476C-B24F-653E6C8ABBDD}" srcOrd="0" destOrd="0" presId="urn:microsoft.com/office/officeart/2008/layout/LinedList"/>
    <dgm:cxn modelId="{449CE2F3-FBFE-4A18-B3B8-431E9BBC6915}" type="presOf" srcId="{5B28A8A9-5742-4F54-A5E5-ABD109358C98}" destId="{F6D039DA-A4DC-49FD-89A9-1BDE31DA69D1}" srcOrd="0" destOrd="0" presId="urn:microsoft.com/office/officeart/2008/layout/LinedList"/>
    <dgm:cxn modelId="{843876B6-A144-4514-89AD-3AF079119ADD}" type="presParOf" srcId="{E738BDF1-325B-476C-B24F-653E6C8ABBDD}" destId="{589A39D4-B6A3-4EB1-B11C-52A933B15F21}" srcOrd="0" destOrd="0" presId="urn:microsoft.com/office/officeart/2008/layout/LinedList"/>
    <dgm:cxn modelId="{A83B8415-AE1E-473D-BF9A-A14E3C446392}" type="presParOf" srcId="{E738BDF1-325B-476C-B24F-653E6C8ABBDD}" destId="{AA3D3809-1182-4311-A9A9-030663105CF0}" srcOrd="1" destOrd="0" presId="urn:microsoft.com/office/officeart/2008/layout/LinedList"/>
    <dgm:cxn modelId="{EE062F85-C092-4A9B-B70E-C2DB49BEFE12}" type="presParOf" srcId="{AA3D3809-1182-4311-A9A9-030663105CF0}" destId="{73AF2491-80AD-42A1-9B27-E91470408FEF}" srcOrd="0" destOrd="0" presId="urn:microsoft.com/office/officeart/2008/layout/LinedList"/>
    <dgm:cxn modelId="{8D2DFEA3-DB2F-4383-ADD7-2AF09477360F}" type="presParOf" srcId="{AA3D3809-1182-4311-A9A9-030663105CF0}" destId="{7E66DA4B-E149-4AC3-A2A8-CB18E118CB98}" srcOrd="1" destOrd="0" presId="urn:microsoft.com/office/officeart/2008/layout/LinedList"/>
    <dgm:cxn modelId="{F0695919-DC23-4C7D-BE0D-CFD09063CAE4}" type="presParOf" srcId="{E738BDF1-325B-476C-B24F-653E6C8ABBDD}" destId="{5FBCFAC9-CFFC-4405-8096-6E97881A977F}" srcOrd="2" destOrd="0" presId="urn:microsoft.com/office/officeart/2008/layout/LinedList"/>
    <dgm:cxn modelId="{485FEEA5-3249-466F-A90E-6203496F86F9}" type="presParOf" srcId="{E738BDF1-325B-476C-B24F-653E6C8ABBDD}" destId="{A2C7D3EA-41D0-4430-945F-31FEC7AACB6D}" srcOrd="3" destOrd="0" presId="urn:microsoft.com/office/officeart/2008/layout/LinedList"/>
    <dgm:cxn modelId="{13FC10C1-2C00-472C-874C-9202DBBCCE2E}" type="presParOf" srcId="{A2C7D3EA-41D0-4430-945F-31FEC7AACB6D}" destId="{F6D039DA-A4DC-49FD-89A9-1BDE31DA69D1}" srcOrd="0" destOrd="0" presId="urn:microsoft.com/office/officeart/2008/layout/LinedList"/>
    <dgm:cxn modelId="{BABE0F21-79B5-4A88-961E-E98712E256D0}" type="presParOf" srcId="{A2C7D3EA-41D0-4430-945F-31FEC7AACB6D}" destId="{2776AA9C-FA2C-4323-B6ED-E628A1F3844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DD7F977-697A-4395-970B-08BECB810DB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FDBF756-0C80-4F42-882B-E7934CE4C7D1}">
      <dgm:prSet/>
      <dgm:spPr/>
      <dgm:t>
        <a:bodyPr/>
        <a:lstStyle/>
        <a:p>
          <a:pPr>
            <a:lnSpc>
              <a:spcPct val="100000"/>
            </a:lnSpc>
          </a:pPr>
          <a:r>
            <a:rPr lang="en-US" dirty="0"/>
            <a:t>An employer cannot unilaterally change the employee’s terms of employment without providing fresh (i.e., new) consideration (i.e., something of value). Unilateral changes are unenforceable/may constitute constructive dismissal. </a:t>
          </a:r>
        </a:p>
      </dgm:t>
    </dgm:pt>
    <dgm:pt modelId="{E790FF03-5C3F-48BF-BF48-616F4AF85719}" type="parTrans" cxnId="{EA40C946-2CDC-4094-87D6-0222619B4FA6}">
      <dgm:prSet/>
      <dgm:spPr/>
      <dgm:t>
        <a:bodyPr/>
        <a:lstStyle/>
        <a:p>
          <a:endParaRPr lang="en-US"/>
        </a:p>
      </dgm:t>
    </dgm:pt>
    <dgm:pt modelId="{26069A47-AC53-4287-A9A6-1043B243E77F}" type="sibTrans" cxnId="{EA40C946-2CDC-4094-87D6-0222619B4FA6}">
      <dgm:prSet/>
      <dgm:spPr/>
      <dgm:t>
        <a:bodyPr/>
        <a:lstStyle/>
        <a:p>
          <a:endParaRPr lang="en-US"/>
        </a:p>
      </dgm:t>
    </dgm:pt>
    <dgm:pt modelId="{E0FB9501-B0FC-46C6-9DE0-EADBF185159A}">
      <dgm:prSet/>
      <dgm:spPr/>
      <dgm:t>
        <a:bodyPr/>
        <a:lstStyle/>
        <a:p>
          <a:pPr>
            <a:lnSpc>
              <a:spcPct val="100000"/>
            </a:lnSpc>
          </a:pPr>
          <a:r>
            <a:rPr lang="en-US" dirty="0"/>
            <a:t>Examples of fresh consideration: promotion, raise, increase in other forms of compensation, one-time payment (e.g., signing bonus)</a:t>
          </a:r>
        </a:p>
      </dgm:t>
    </dgm:pt>
    <dgm:pt modelId="{68D45477-1591-434C-8343-AA7B1648433B}" type="parTrans" cxnId="{10E5D4A3-84C9-4EC2-96CD-3FEE0983D306}">
      <dgm:prSet/>
      <dgm:spPr/>
      <dgm:t>
        <a:bodyPr/>
        <a:lstStyle/>
        <a:p>
          <a:endParaRPr lang="en-US"/>
        </a:p>
      </dgm:t>
    </dgm:pt>
    <dgm:pt modelId="{97C318F3-D6F5-41D2-ACD0-28F82696EB09}" type="sibTrans" cxnId="{10E5D4A3-84C9-4EC2-96CD-3FEE0983D306}">
      <dgm:prSet/>
      <dgm:spPr/>
      <dgm:t>
        <a:bodyPr/>
        <a:lstStyle/>
        <a:p>
          <a:endParaRPr lang="en-US"/>
        </a:p>
      </dgm:t>
    </dgm:pt>
    <dgm:pt modelId="{1ECCD7FE-D987-4457-8CD4-91C5A6B03B6D}" type="pres">
      <dgm:prSet presAssocID="{EDD7F977-697A-4395-970B-08BECB810DB3}" presName="root" presStyleCnt="0">
        <dgm:presLayoutVars>
          <dgm:dir/>
          <dgm:resizeHandles val="exact"/>
        </dgm:presLayoutVars>
      </dgm:prSet>
      <dgm:spPr/>
    </dgm:pt>
    <dgm:pt modelId="{1529D588-5B24-46AF-9691-68CDCB848BD9}" type="pres">
      <dgm:prSet presAssocID="{AFDBF756-0C80-4F42-882B-E7934CE4C7D1}" presName="compNode" presStyleCnt="0"/>
      <dgm:spPr/>
    </dgm:pt>
    <dgm:pt modelId="{2F97936F-E2F8-4D36-9A51-4D8CF6B02B46}" type="pres">
      <dgm:prSet presAssocID="{AFDBF756-0C80-4F42-882B-E7934CE4C7D1}" presName="bgRect" presStyleLbl="bgShp" presStyleIdx="0" presStyleCnt="2"/>
      <dgm:spPr>
        <a:noFill/>
        <a:ln>
          <a:solidFill>
            <a:srgbClr val="64C9D6"/>
          </a:solidFill>
        </a:ln>
      </dgm:spPr>
    </dgm:pt>
    <dgm:pt modelId="{3D465818-B653-4353-AD78-40F288FC4A83}" type="pres">
      <dgm:prSet presAssocID="{AFDBF756-0C80-4F42-882B-E7934CE4C7D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F68B605E-96A4-41B6-8CC4-BEBF493BC1D4}" type="pres">
      <dgm:prSet presAssocID="{AFDBF756-0C80-4F42-882B-E7934CE4C7D1}" presName="spaceRect" presStyleCnt="0"/>
      <dgm:spPr/>
    </dgm:pt>
    <dgm:pt modelId="{00B5832C-0063-41B4-89F8-AD7CBD2271F7}" type="pres">
      <dgm:prSet presAssocID="{AFDBF756-0C80-4F42-882B-E7934CE4C7D1}" presName="parTx" presStyleLbl="revTx" presStyleIdx="0" presStyleCnt="2">
        <dgm:presLayoutVars>
          <dgm:chMax val="0"/>
          <dgm:chPref val="0"/>
        </dgm:presLayoutVars>
      </dgm:prSet>
      <dgm:spPr/>
    </dgm:pt>
    <dgm:pt modelId="{39C0F0C3-53FC-4BB8-9BCD-18806FA1D50E}" type="pres">
      <dgm:prSet presAssocID="{26069A47-AC53-4287-A9A6-1043B243E77F}" presName="sibTrans" presStyleCnt="0"/>
      <dgm:spPr/>
    </dgm:pt>
    <dgm:pt modelId="{9D4FD4F0-1467-447D-8BF4-0D703907A199}" type="pres">
      <dgm:prSet presAssocID="{E0FB9501-B0FC-46C6-9DE0-EADBF185159A}" presName="compNode" presStyleCnt="0"/>
      <dgm:spPr/>
    </dgm:pt>
    <dgm:pt modelId="{F037BB24-102F-4322-B6A9-49901430DC15}" type="pres">
      <dgm:prSet presAssocID="{E0FB9501-B0FC-46C6-9DE0-EADBF185159A}" presName="bgRect" presStyleLbl="bgShp" presStyleIdx="1" presStyleCnt="2"/>
      <dgm:spPr>
        <a:noFill/>
        <a:ln>
          <a:solidFill>
            <a:srgbClr val="64C9D6"/>
          </a:solidFill>
        </a:ln>
      </dgm:spPr>
    </dgm:pt>
    <dgm:pt modelId="{B0496555-682C-4C5F-A75A-B5F291E471F3}" type="pres">
      <dgm:prSet presAssocID="{E0FB9501-B0FC-46C6-9DE0-EADBF185159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B557883D-D57A-4DFB-B15C-14F605AACC6F}" type="pres">
      <dgm:prSet presAssocID="{E0FB9501-B0FC-46C6-9DE0-EADBF185159A}" presName="spaceRect" presStyleCnt="0"/>
      <dgm:spPr/>
    </dgm:pt>
    <dgm:pt modelId="{E2CDAE6B-34CE-483C-8536-EDBACC45626E}" type="pres">
      <dgm:prSet presAssocID="{E0FB9501-B0FC-46C6-9DE0-EADBF185159A}" presName="parTx" presStyleLbl="revTx" presStyleIdx="1" presStyleCnt="2">
        <dgm:presLayoutVars>
          <dgm:chMax val="0"/>
          <dgm:chPref val="0"/>
        </dgm:presLayoutVars>
      </dgm:prSet>
      <dgm:spPr/>
    </dgm:pt>
  </dgm:ptLst>
  <dgm:cxnLst>
    <dgm:cxn modelId="{9DBF4040-A30B-4146-858D-86A17D773B45}" type="presOf" srcId="{AFDBF756-0C80-4F42-882B-E7934CE4C7D1}" destId="{00B5832C-0063-41B4-89F8-AD7CBD2271F7}" srcOrd="0" destOrd="0" presId="urn:microsoft.com/office/officeart/2018/2/layout/IconVerticalSolidList"/>
    <dgm:cxn modelId="{EA40C946-2CDC-4094-87D6-0222619B4FA6}" srcId="{EDD7F977-697A-4395-970B-08BECB810DB3}" destId="{AFDBF756-0C80-4F42-882B-E7934CE4C7D1}" srcOrd="0" destOrd="0" parTransId="{E790FF03-5C3F-48BF-BF48-616F4AF85719}" sibTransId="{26069A47-AC53-4287-A9A6-1043B243E77F}"/>
    <dgm:cxn modelId="{451FD06D-5C60-4A62-80B7-2160A07D48A5}" type="presOf" srcId="{EDD7F977-697A-4395-970B-08BECB810DB3}" destId="{1ECCD7FE-D987-4457-8CD4-91C5A6B03B6D}" srcOrd="0" destOrd="0" presId="urn:microsoft.com/office/officeart/2018/2/layout/IconVerticalSolidList"/>
    <dgm:cxn modelId="{10E5D4A3-84C9-4EC2-96CD-3FEE0983D306}" srcId="{EDD7F977-697A-4395-970B-08BECB810DB3}" destId="{E0FB9501-B0FC-46C6-9DE0-EADBF185159A}" srcOrd="1" destOrd="0" parTransId="{68D45477-1591-434C-8343-AA7B1648433B}" sibTransId="{97C318F3-D6F5-41D2-ACD0-28F82696EB09}"/>
    <dgm:cxn modelId="{2B6A7FAF-11C3-4757-A50A-506DEE4CBE3A}" type="presOf" srcId="{E0FB9501-B0FC-46C6-9DE0-EADBF185159A}" destId="{E2CDAE6B-34CE-483C-8536-EDBACC45626E}" srcOrd="0" destOrd="0" presId="urn:microsoft.com/office/officeart/2018/2/layout/IconVerticalSolidList"/>
    <dgm:cxn modelId="{DB464518-729C-4D84-B9B0-00FF4DAFA992}" type="presParOf" srcId="{1ECCD7FE-D987-4457-8CD4-91C5A6B03B6D}" destId="{1529D588-5B24-46AF-9691-68CDCB848BD9}" srcOrd="0" destOrd="0" presId="urn:microsoft.com/office/officeart/2018/2/layout/IconVerticalSolidList"/>
    <dgm:cxn modelId="{5C9C7496-830F-449D-9926-FA23F53B9C25}" type="presParOf" srcId="{1529D588-5B24-46AF-9691-68CDCB848BD9}" destId="{2F97936F-E2F8-4D36-9A51-4D8CF6B02B46}" srcOrd="0" destOrd="0" presId="urn:microsoft.com/office/officeart/2018/2/layout/IconVerticalSolidList"/>
    <dgm:cxn modelId="{D7756969-3CF4-40CD-B5F7-D81D1BF27ABC}" type="presParOf" srcId="{1529D588-5B24-46AF-9691-68CDCB848BD9}" destId="{3D465818-B653-4353-AD78-40F288FC4A83}" srcOrd="1" destOrd="0" presId="urn:microsoft.com/office/officeart/2018/2/layout/IconVerticalSolidList"/>
    <dgm:cxn modelId="{28E3A0CA-A0CE-4BF5-9B63-A474E1DB2536}" type="presParOf" srcId="{1529D588-5B24-46AF-9691-68CDCB848BD9}" destId="{F68B605E-96A4-41B6-8CC4-BEBF493BC1D4}" srcOrd="2" destOrd="0" presId="urn:microsoft.com/office/officeart/2018/2/layout/IconVerticalSolidList"/>
    <dgm:cxn modelId="{586D9960-DD49-4074-B156-7FE166BEBFF8}" type="presParOf" srcId="{1529D588-5B24-46AF-9691-68CDCB848BD9}" destId="{00B5832C-0063-41B4-89F8-AD7CBD2271F7}" srcOrd="3" destOrd="0" presId="urn:microsoft.com/office/officeart/2018/2/layout/IconVerticalSolidList"/>
    <dgm:cxn modelId="{E56D7DE4-3D4F-4D4C-B289-1FB2423DA246}" type="presParOf" srcId="{1ECCD7FE-D987-4457-8CD4-91C5A6B03B6D}" destId="{39C0F0C3-53FC-4BB8-9BCD-18806FA1D50E}" srcOrd="1" destOrd="0" presId="urn:microsoft.com/office/officeart/2018/2/layout/IconVerticalSolidList"/>
    <dgm:cxn modelId="{CCD8B7C1-C4F3-495C-9B41-60E9AA11B8CC}" type="presParOf" srcId="{1ECCD7FE-D987-4457-8CD4-91C5A6B03B6D}" destId="{9D4FD4F0-1467-447D-8BF4-0D703907A199}" srcOrd="2" destOrd="0" presId="urn:microsoft.com/office/officeart/2018/2/layout/IconVerticalSolidList"/>
    <dgm:cxn modelId="{EFC3D5EE-506A-4CCF-B231-8F052AA93051}" type="presParOf" srcId="{9D4FD4F0-1467-447D-8BF4-0D703907A199}" destId="{F037BB24-102F-4322-B6A9-49901430DC15}" srcOrd="0" destOrd="0" presId="urn:microsoft.com/office/officeart/2018/2/layout/IconVerticalSolidList"/>
    <dgm:cxn modelId="{B990F2D0-9368-47D5-BAE8-3031EA982C64}" type="presParOf" srcId="{9D4FD4F0-1467-447D-8BF4-0D703907A199}" destId="{B0496555-682C-4C5F-A75A-B5F291E471F3}" srcOrd="1" destOrd="0" presId="urn:microsoft.com/office/officeart/2018/2/layout/IconVerticalSolidList"/>
    <dgm:cxn modelId="{858E8C30-4660-43D8-B792-554291E8C94B}" type="presParOf" srcId="{9D4FD4F0-1467-447D-8BF4-0D703907A199}" destId="{B557883D-D57A-4DFB-B15C-14F605AACC6F}" srcOrd="2" destOrd="0" presId="urn:microsoft.com/office/officeart/2018/2/layout/IconVerticalSolidList"/>
    <dgm:cxn modelId="{E8DFC3CF-83FC-46F9-AB19-F4CC5E728FF6}" type="presParOf" srcId="{9D4FD4F0-1467-447D-8BF4-0D703907A199}" destId="{E2CDAE6B-34CE-483C-8536-EDBACC45626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DD7F977-697A-4395-970B-08BECB810DB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7ED3C47-4AB0-436E-817B-CE23FB24AE66}">
      <dgm:prSet/>
      <dgm:spPr/>
      <dgm:t>
        <a:bodyPr/>
        <a:lstStyle/>
        <a:p>
          <a:r>
            <a:rPr lang="en-US" dirty="0"/>
            <a:t>Not fresh consideration: continued employment. Per </a:t>
          </a:r>
          <a:r>
            <a:rPr lang="en-US" i="1" dirty="0"/>
            <a:t>Hobbs v. TDI Canada Ltd.: </a:t>
          </a:r>
        </a:p>
        <a:p>
          <a:endParaRPr lang="en-US" b="0" i="1" dirty="0"/>
        </a:p>
        <a:p>
          <a:r>
            <a:rPr lang="en-US" b="0" i="1" dirty="0"/>
            <a:t>[T]he law does not permit employers to present employees with changed terms of employment, threaten to fire them if they do not agree to them, and then rely on the continued employment relationship as the consideration for the new terms.</a:t>
          </a:r>
          <a:endParaRPr lang="en-US" dirty="0"/>
        </a:p>
      </dgm:t>
    </dgm:pt>
    <dgm:pt modelId="{375EC1C8-261E-4D4D-A4C6-2AB95C4FF76F}" type="parTrans" cxnId="{D6F1895B-B215-4FD4-BA8F-2B2BF0616715}">
      <dgm:prSet/>
      <dgm:spPr/>
      <dgm:t>
        <a:bodyPr/>
        <a:lstStyle/>
        <a:p>
          <a:endParaRPr lang="en-US"/>
        </a:p>
      </dgm:t>
    </dgm:pt>
    <dgm:pt modelId="{1691035F-E9C5-4DE6-BB57-806FE51C5CBD}" type="sibTrans" cxnId="{D6F1895B-B215-4FD4-BA8F-2B2BF0616715}">
      <dgm:prSet/>
      <dgm:spPr/>
      <dgm:t>
        <a:bodyPr/>
        <a:lstStyle/>
        <a:p>
          <a:endParaRPr lang="en-US"/>
        </a:p>
      </dgm:t>
    </dgm:pt>
    <dgm:pt modelId="{1ECCD7FE-D987-4457-8CD4-91C5A6B03B6D}" type="pres">
      <dgm:prSet presAssocID="{EDD7F977-697A-4395-970B-08BECB810DB3}" presName="root" presStyleCnt="0">
        <dgm:presLayoutVars>
          <dgm:dir/>
          <dgm:resizeHandles val="exact"/>
        </dgm:presLayoutVars>
      </dgm:prSet>
      <dgm:spPr/>
    </dgm:pt>
    <dgm:pt modelId="{5D10FBB7-4054-4CCC-B6B6-FF85081D4085}" type="pres">
      <dgm:prSet presAssocID="{67ED3C47-4AB0-436E-817B-CE23FB24AE66}" presName="compNode" presStyleCnt="0"/>
      <dgm:spPr/>
    </dgm:pt>
    <dgm:pt modelId="{ABC4CE8D-00E5-4559-B858-B8EEDB07DB2A}" type="pres">
      <dgm:prSet presAssocID="{67ED3C47-4AB0-436E-817B-CE23FB24AE66}" presName="bgRect" presStyleLbl="bgShp" presStyleIdx="0" presStyleCnt="1" custScaleY="167150" custLinFactNeighborX="0" custLinFactNeighborY="-77284"/>
      <dgm:spPr>
        <a:noFill/>
        <a:ln>
          <a:solidFill>
            <a:srgbClr val="64C9D6"/>
          </a:solidFill>
        </a:ln>
      </dgm:spPr>
    </dgm:pt>
    <dgm:pt modelId="{7BEA0B62-3201-4A9D-9169-4CB870BBDB90}" type="pres">
      <dgm:prSet presAssocID="{67ED3C47-4AB0-436E-817B-CE23FB24AE66}" presName="iconRect" presStyleLbl="node1" presStyleIdx="0" presStyleCnt="1" custScaleX="148621" custScaleY="153423" custLinFactY="-47437" custLinFactNeighborX="21119"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ctory"/>
        </a:ext>
      </dgm:extLst>
    </dgm:pt>
    <dgm:pt modelId="{0C7E8537-8EF5-4627-ABA2-39433DC83A1F}" type="pres">
      <dgm:prSet presAssocID="{67ED3C47-4AB0-436E-817B-CE23FB24AE66}" presName="spaceRect" presStyleCnt="0"/>
      <dgm:spPr/>
    </dgm:pt>
    <dgm:pt modelId="{4E86DBD0-1BEC-49AD-B46E-8180D388143F}" type="pres">
      <dgm:prSet presAssocID="{67ED3C47-4AB0-436E-817B-CE23FB24AE66}" presName="parTx" presStyleLbl="revTx" presStyleIdx="0" presStyleCnt="1" custScaleX="93397" custScaleY="163338" custLinFactNeighborX="-2" custLinFactNeighborY="-79915">
        <dgm:presLayoutVars>
          <dgm:chMax val="0"/>
          <dgm:chPref val="0"/>
        </dgm:presLayoutVars>
      </dgm:prSet>
      <dgm:spPr/>
    </dgm:pt>
  </dgm:ptLst>
  <dgm:cxnLst>
    <dgm:cxn modelId="{D6F1895B-B215-4FD4-BA8F-2B2BF0616715}" srcId="{EDD7F977-697A-4395-970B-08BECB810DB3}" destId="{67ED3C47-4AB0-436E-817B-CE23FB24AE66}" srcOrd="0" destOrd="0" parTransId="{375EC1C8-261E-4D4D-A4C6-2AB95C4FF76F}" sibTransId="{1691035F-E9C5-4DE6-BB57-806FE51C5CBD}"/>
    <dgm:cxn modelId="{4B36B749-F435-4E81-BFD9-53B7D50F7C6A}" type="presOf" srcId="{EDD7F977-697A-4395-970B-08BECB810DB3}" destId="{1ECCD7FE-D987-4457-8CD4-91C5A6B03B6D}" srcOrd="0" destOrd="0" presId="urn:microsoft.com/office/officeart/2018/2/layout/IconVerticalSolidList"/>
    <dgm:cxn modelId="{F97E9FF0-F8DD-49E9-8863-9272786CD082}" type="presOf" srcId="{67ED3C47-4AB0-436E-817B-CE23FB24AE66}" destId="{4E86DBD0-1BEC-49AD-B46E-8180D388143F}" srcOrd="0" destOrd="0" presId="urn:microsoft.com/office/officeart/2018/2/layout/IconVerticalSolidList"/>
    <dgm:cxn modelId="{672AD2AE-D9D8-4242-B08F-746884406234}" type="presParOf" srcId="{1ECCD7FE-D987-4457-8CD4-91C5A6B03B6D}" destId="{5D10FBB7-4054-4CCC-B6B6-FF85081D4085}" srcOrd="0" destOrd="0" presId="urn:microsoft.com/office/officeart/2018/2/layout/IconVerticalSolidList"/>
    <dgm:cxn modelId="{F3FB766C-09F5-497F-AEA6-696AEF7F80C2}" type="presParOf" srcId="{5D10FBB7-4054-4CCC-B6B6-FF85081D4085}" destId="{ABC4CE8D-00E5-4559-B858-B8EEDB07DB2A}" srcOrd="0" destOrd="0" presId="urn:microsoft.com/office/officeart/2018/2/layout/IconVerticalSolidList"/>
    <dgm:cxn modelId="{7030F490-28F2-4DC8-A740-0FF405C0669B}" type="presParOf" srcId="{5D10FBB7-4054-4CCC-B6B6-FF85081D4085}" destId="{7BEA0B62-3201-4A9D-9169-4CB870BBDB90}" srcOrd="1" destOrd="0" presId="urn:microsoft.com/office/officeart/2018/2/layout/IconVerticalSolidList"/>
    <dgm:cxn modelId="{670C6A02-8685-40D6-8E18-E0C633F41B89}" type="presParOf" srcId="{5D10FBB7-4054-4CCC-B6B6-FF85081D4085}" destId="{0C7E8537-8EF5-4627-ABA2-39433DC83A1F}" srcOrd="2" destOrd="0" presId="urn:microsoft.com/office/officeart/2018/2/layout/IconVerticalSolidList"/>
    <dgm:cxn modelId="{8236C43C-50A5-4E72-B7AB-594C8DFDBB07}" type="presParOf" srcId="{5D10FBB7-4054-4CCC-B6B6-FF85081D4085}" destId="{4E86DBD0-1BEC-49AD-B46E-8180D388143F}" srcOrd="3" destOrd="0" presId="urn:microsoft.com/office/officeart/2018/2/layout/IconVerticalSoli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F10DCE4-4E2D-4094-B7A6-FA5178C983AF}" type="doc">
      <dgm:prSet loTypeId="urn:microsoft.com/office/officeart/2018/2/layout/IconVerticalSolidList" loCatId="icon" qsTypeId="urn:microsoft.com/office/officeart/2005/8/quickstyle/simple1" qsCatId="simple" csTypeId="urn:microsoft.com/office/officeart/2005/8/colors/accent2_1" csCatId="accent2" phldr="1"/>
      <dgm:spPr/>
      <dgm:t>
        <a:bodyPr/>
        <a:lstStyle/>
        <a:p>
          <a:endParaRPr lang="en-US"/>
        </a:p>
      </dgm:t>
    </dgm:pt>
    <dgm:pt modelId="{5FF144DA-BAD9-4CF1-8E44-8CDE4F64EC09}">
      <dgm:prSet/>
      <dgm:spPr/>
      <dgm:t>
        <a:bodyPr/>
        <a:lstStyle/>
        <a:p>
          <a:pPr>
            <a:lnSpc>
              <a:spcPct val="100000"/>
            </a:lnSpc>
          </a:pPr>
          <a:r>
            <a:rPr lang="en-US" dirty="0"/>
            <a:t>What is the reason for the change to the employment relationship – Why are the parties changing the terms to the employment relationship? What is changing? Who is it changing for, and is it worthwhile to make the change?</a:t>
          </a:r>
        </a:p>
      </dgm:t>
    </dgm:pt>
    <dgm:pt modelId="{7D899E13-683F-4E59-85E4-5A7115965B5F}" type="parTrans" cxnId="{7F79A678-7EF9-40A8-B85B-8E955A48AE26}">
      <dgm:prSet/>
      <dgm:spPr/>
      <dgm:t>
        <a:bodyPr/>
        <a:lstStyle/>
        <a:p>
          <a:endParaRPr lang="en-US"/>
        </a:p>
      </dgm:t>
    </dgm:pt>
    <dgm:pt modelId="{21ACE66F-2F0E-4317-BB62-1E9D1799CCF7}" type="sibTrans" cxnId="{7F79A678-7EF9-40A8-B85B-8E955A48AE26}">
      <dgm:prSet/>
      <dgm:spPr/>
      <dgm:t>
        <a:bodyPr/>
        <a:lstStyle/>
        <a:p>
          <a:endParaRPr lang="en-US"/>
        </a:p>
      </dgm:t>
    </dgm:pt>
    <dgm:pt modelId="{29B75739-3DDB-451E-A4AA-1973C1853E7A}">
      <dgm:prSet/>
      <dgm:spPr/>
      <dgm:t>
        <a:bodyPr/>
        <a:lstStyle/>
        <a:p>
          <a:pPr>
            <a:lnSpc>
              <a:spcPct val="100000"/>
            </a:lnSpc>
          </a:pPr>
          <a:r>
            <a:rPr lang="en-US"/>
            <a:t>Ensure something new of value is being provided to the Employee.</a:t>
          </a:r>
        </a:p>
      </dgm:t>
    </dgm:pt>
    <dgm:pt modelId="{B2013A4F-95B2-4ACF-A6F6-F543B14D0E18}" type="parTrans" cxnId="{104F18FA-A89D-495F-A954-C9AA97A95825}">
      <dgm:prSet/>
      <dgm:spPr/>
      <dgm:t>
        <a:bodyPr/>
        <a:lstStyle/>
        <a:p>
          <a:endParaRPr lang="en-US"/>
        </a:p>
      </dgm:t>
    </dgm:pt>
    <dgm:pt modelId="{0F8C6515-BBCB-472F-897C-29A922AF4BBE}" type="sibTrans" cxnId="{104F18FA-A89D-495F-A954-C9AA97A95825}">
      <dgm:prSet/>
      <dgm:spPr/>
      <dgm:t>
        <a:bodyPr/>
        <a:lstStyle/>
        <a:p>
          <a:endParaRPr lang="en-US"/>
        </a:p>
      </dgm:t>
    </dgm:pt>
    <dgm:pt modelId="{72589A19-78D8-493B-B3A5-E6A102A3722A}">
      <dgm:prSet/>
      <dgm:spPr/>
      <dgm:t>
        <a:bodyPr/>
        <a:lstStyle/>
        <a:p>
          <a:pPr>
            <a:lnSpc>
              <a:spcPct val="100000"/>
            </a:lnSpc>
          </a:pPr>
          <a:r>
            <a:rPr lang="en-US" dirty="0"/>
            <a:t>Expressly reference the fact that fresh consideration is being provided in exchange for the changes to the contract.</a:t>
          </a:r>
        </a:p>
      </dgm:t>
    </dgm:pt>
    <dgm:pt modelId="{01C8DF61-92EE-4A4A-8B50-07ABC074BE1B}" type="parTrans" cxnId="{E02D65FB-C780-4AF0-A239-B846B305BB92}">
      <dgm:prSet/>
      <dgm:spPr/>
      <dgm:t>
        <a:bodyPr/>
        <a:lstStyle/>
        <a:p>
          <a:endParaRPr lang="en-US"/>
        </a:p>
      </dgm:t>
    </dgm:pt>
    <dgm:pt modelId="{6C3898AA-14BC-4075-BBC5-57B74A23C5FB}" type="sibTrans" cxnId="{E02D65FB-C780-4AF0-A239-B846B305BB92}">
      <dgm:prSet/>
      <dgm:spPr/>
      <dgm:t>
        <a:bodyPr/>
        <a:lstStyle/>
        <a:p>
          <a:endParaRPr lang="en-US"/>
        </a:p>
      </dgm:t>
    </dgm:pt>
    <dgm:pt modelId="{7878E78A-1800-4DB8-B57E-AEE03E748617}">
      <dgm:prSet/>
      <dgm:spPr/>
      <dgm:t>
        <a:bodyPr/>
        <a:lstStyle/>
        <a:p>
          <a:pPr>
            <a:lnSpc>
              <a:spcPct val="100000"/>
            </a:lnSpc>
          </a:pPr>
          <a:r>
            <a:rPr lang="en-US" dirty="0"/>
            <a:t>Ensure changes are identified and understood by the Employee.</a:t>
          </a:r>
        </a:p>
      </dgm:t>
    </dgm:pt>
    <dgm:pt modelId="{385FD2A6-2F31-405E-8435-CD19CFDE4B4A}" type="parTrans" cxnId="{FC925E37-D5EE-47A5-AAF7-93F076E266B2}">
      <dgm:prSet/>
      <dgm:spPr/>
      <dgm:t>
        <a:bodyPr/>
        <a:lstStyle/>
        <a:p>
          <a:endParaRPr lang="en-US"/>
        </a:p>
      </dgm:t>
    </dgm:pt>
    <dgm:pt modelId="{0B03A912-4595-48F6-8A55-C66F582AFE2A}" type="sibTrans" cxnId="{FC925E37-D5EE-47A5-AAF7-93F076E266B2}">
      <dgm:prSet/>
      <dgm:spPr/>
      <dgm:t>
        <a:bodyPr/>
        <a:lstStyle/>
        <a:p>
          <a:endParaRPr lang="en-US"/>
        </a:p>
      </dgm:t>
    </dgm:pt>
    <dgm:pt modelId="{6C15A2F4-AB71-4482-A72B-71C5F4F86555}" type="pres">
      <dgm:prSet presAssocID="{5F10DCE4-4E2D-4094-B7A6-FA5178C983AF}" presName="root" presStyleCnt="0">
        <dgm:presLayoutVars>
          <dgm:dir/>
          <dgm:resizeHandles val="exact"/>
        </dgm:presLayoutVars>
      </dgm:prSet>
      <dgm:spPr/>
    </dgm:pt>
    <dgm:pt modelId="{2971AB6D-1431-4D65-A6D2-32BDEBC4B93B}" type="pres">
      <dgm:prSet presAssocID="{5FF144DA-BAD9-4CF1-8E44-8CDE4F64EC09}" presName="compNode" presStyleCnt="0"/>
      <dgm:spPr/>
    </dgm:pt>
    <dgm:pt modelId="{7692F9F9-83AF-45FB-A102-F8A683212853}" type="pres">
      <dgm:prSet presAssocID="{5FF144DA-BAD9-4CF1-8E44-8CDE4F64EC09}" presName="bgRect" presStyleLbl="bgShp" presStyleIdx="0" presStyleCnt="4" custScaleY="146524"/>
      <dgm:spPr>
        <a:noFill/>
        <a:ln>
          <a:solidFill>
            <a:schemeClr val="tx2"/>
          </a:solidFill>
        </a:ln>
      </dgm:spPr>
    </dgm:pt>
    <dgm:pt modelId="{C0F3A5C0-D1CD-4F0E-A539-20F3C965CB2E}" type="pres">
      <dgm:prSet presAssocID="{5FF144DA-BAD9-4CF1-8E44-8CDE4F64EC0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ycle with People"/>
        </a:ext>
      </dgm:extLst>
    </dgm:pt>
    <dgm:pt modelId="{6EF2ABB4-4612-436B-B4FC-BE1313D13BF3}" type="pres">
      <dgm:prSet presAssocID="{5FF144DA-BAD9-4CF1-8E44-8CDE4F64EC09}" presName="spaceRect" presStyleCnt="0"/>
      <dgm:spPr/>
    </dgm:pt>
    <dgm:pt modelId="{D46F2A65-47F0-4CB0-A38A-D4F535E303A4}" type="pres">
      <dgm:prSet presAssocID="{5FF144DA-BAD9-4CF1-8E44-8CDE4F64EC09}" presName="parTx" presStyleLbl="revTx" presStyleIdx="0" presStyleCnt="4" custScaleY="119621">
        <dgm:presLayoutVars>
          <dgm:chMax val="0"/>
          <dgm:chPref val="0"/>
        </dgm:presLayoutVars>
      </dgm:prSet>
      <dgm:spPr/>
    </dgm:pt>
    <dgm:pt modelId="{C446186D-D2D1-4976-B7E2-EB0BD68D081F}" type="pres">
      <dgm:prSet presAssocID="{21ACE66F-2F0E-4317-BB62-1E9D1799CCF7}" presName="sibTrans" presStyleCnt="0"/>
      <dgm:spPr/>
    </dgm:pt>
    <dgm:pt modelId="{D870E887-162A-459F-830D-A7BCA53B2DAD}" type="pres">
      <dgm:prSet presAssocID="{29B75739-3DDB-451E-A4AA-1973C1853E7A}" presName="compNode" presStyleCnt="0"/>
      <dgm:spPr/>
    </dgm:pt>
    <dgm:pt modelId="{B2E1F043-DF30-4B12-AEBD-F8509C0C27C5}" type="pres">
      <dgm:prSet presAssocID="{29B75739-3DDB-451E-A4AA-1973C1853E7A}" presName="bgRect" presStyleLbl="bgShp" presStyleIdx="1" presStyleCnt="4"/>
      <dgm:spPr>
        <a:noFill/>
        <a:ln>
          <a:solidFill>
            <a:schemeClr val="tx2"/>
          </a:solidFill>
        </a:ln>
      </dgm:spPr>
    </dgm:pt>
    <dgm:pt modelId="{FED27F18-B87F-4FA5-A496-C75EAD54356F}" type="pres">
      <dgm:prSet presAssocID="{29B75739-3DDB-451E-A4AA-1973C1853E7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A7CB8CDD-4A3B-40D0-8AC9-96BC000A6B6F}" type="pres">
      <dgm:prSet presAssocID="{29B75739-3DDB-451E-A4AA-1973C1853E7A}" presName="spaceRect" presStyleCnt="0"/>
      <dgm:spPr/>
    </dgm:pt>
    <dgm:pt modelId="{7D2E84EB-987E-4DD6-8D1A-104B73094225}" type="pres">
      <dgm:prSet presAssocID="{29B75739-3DDB-451E-A4AA-1973C1853E7A}" presName="parTx" presStyleLbl="revTx" presStyleIdx="1" presStyleCnt="4">
        <dgm:presLayoutVars>
          <dgm:chMax val="0"/>
          <dgm:chPref val="0"/>
        </dgm:presLayoutVars>
      </dgm:prSet>
      <dgm:spPr/>
    </dgm:pt>
    <dgm:pt modelId="{9E7266B2-17B6-44AA-B229-8631AE407BBF}" type="pres">
      <dgm:prSet presAssocID="{0F8C6515-BBCB-472F-897C-29A922AF4BBE}" presName="sibTrans" presStyleCnt="0"/>
      <dgm:spPr/>
    </dgm:pt>
    <dgm:pt modelId="{E624F2F9-41BE-4A5E-9CA0-E5D2CDCF7544}" type="pres">
      <dgm:prSet presAssocID="{72589A19-78D8-493B-B3A5-E6A102A3722A}" presName="compNode" presStyleCnt="0"/>
      <dgm:spPr/>
    </dgm:pt>
    <dgm:pt modelId="{6B481217-CB0B-4FAC-974D-3606A5BE8824}" type="pres">
      <dgm:prSet presAssocID="{72589A19-78D8-493B-B3A5-E6A102A3722A}" presName="bgRect" presStyleLbl="bgShp" presStyleIdx="2" presStyleCnt="4"/>
      <dgm:spPr>
        <a:noFill/>
        <a:ln>
          <a:solidFill>
            <a:schemeClr val="tx2"/>
          </a:solidFill>
        </a:ln>
      </dgm:spPr>
    </dgm:pt>
    <dgm:pt modelId="{054BD143-BD0F-4491-B360-BA6A3000AEBF}" type="pres">
      <dgm:prSet presAssocID="{72589A19-78D8-493B-B3A5-E6A102A3722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79C9CDD8-F961-4EFA-AEED-AADD0F5600EB}" type="pres">
      <dgm:prSet presAssocID="{72589A19-78D8-493B-B3A5-E6A102A3722A}" presName="spaceRect" presStyleCnt="0"/>
      <dgm:spPr/>
    </dgm:pt>
    <dgm:pt modelId="{FD0E0DBF-D82C-49FD-9335-264456891435}" type="pres">
      <dgm:prSet presAssocID="{72589A19-78D8-493B-B3A5-E6A102A3722A}" presName="parTx" presStyleLbl="revTx" presStyleIdx="2" presStyleCnt="4">
        <dgm:presLayoutVars>
          <dgm:chMax val="0"/>
          <dgm:chPref val="0"/>
        </dgm:presLayoutVars>
      </dgm:prSet>
      <dgm:spPr/>
    </dgm:pt>
    <dgm:pt modelId="{9AB2D844-A10E-4C61-8AB1-E12F5F3A1CEB}" type="pres">
      <dgm:prSet presAssocID="{6C3898AA-14BC-4075-BBC5-57B74A23C5FB}" presName="sibTrans" presStyleCnt="0"/>
      <dgm:spPr/>
    </dgm:pt>
    <dgm:pt modelId="{11C641CF-49D7-47C4-99DB-11A3DFC23A24}" type="pres">
      <dgm:prSet presAssocID="{7878E78A-1800-4DB8-B57E-AEE03E748617}" presName="compNode" presStyleCnt="0"/>
      <dgm:spPr/>
    </dgm:pt>
    <dgm:pt modelId="{7DC9AF42-75D1-4544-835B-16F40F503DE9}" type="pres">
      <dgm:prSet presAssocID="{7878E78A-1800-4DB8-B57E-AEE03E748617}" presName="bgRect" presStyleLbl="bgShp" presStyleIdx="3" presStyleCnt="4"/>
      <dgm:spPr>
        <a:noFill/>
        <a:ln>
          <a:solidFill>
            <a:srgbClr val="64C9D6"/>
          </a:solidFill>
        </a:ln>
      </dgm:spPr>
    </dgm:pt>
    <dgm:pt modelId="{7711F46F-EFD6-4B94-9085-8645F81AE7B9}" type="pres">
      <dgm:prSet presAssocID="{7878E78A-1800-4DB8-B57E-AEE03E74861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nching Diagram"/>
        </a:ext>
      </dgm:extLst>
    </dgm:pt>
    <dgm:pt modelId="{0CF2343E-A670-4055-B255-DCA71A4B3F2C}" type="pres">
      <dgm:prSet presAssocID="{7878E78A-1800-4DB8-B57E-AEE03E748617}" presName="spaceRect" presStyleCnt="0"/>
      <dgm:spPr/>
    </dgm:pt>
    <dgm:pt modelId="{E8E69CBA-07E5-4FA5-AC57-329DDC431201}" type="pres">
      <dgm:prSet presAssocID="{7878E78A-1800-4DB8-B57E-AEE03E748617}" presName="parTx" presStyleLbl="revTx" presStyleIdx="3" presStyleCnt="4">
        <dgm:presLayoutVars>
          <dgm:chMax val="0"/>
          <dgm:chPref val="0"/>
        </dgm:presLayoutVars>
      </dgm:prSet>
      <dgm:spPr/>
    </dgm:pt>
  </dgm:ptLst>
  <dgm:cxnLst>
    <dgm:cxn modelId="{446F4726-A391-4EE3-95BD-CD0AE8CCE120}" type="presOf" srcId="{29B75739-3DDB-451E-A4AA-1973C1853E7A}" destId="{7D2E84EB-987E-4DD6-8D1A-104B73094225}" srcOrd="0" destOrd="0" presId="urn:microsoft.com/office/officeart/2018/2/layout/IconVerticalSolidList"/>
    <dgm:cxn modelId="{8263DB36-8308-40C4-AFD4-C4FA38992C97}" type="presOf" srcId="{5F10DCE4-4E2D-4094-B7A6-FA5178C983AF}" destId="{6C15A2F4-AB71-4482-A72B-71C5F4F86555}" srcOrd="0" destOrd="0" presId="urn:microsoft.com/office/officeart/2018/2/layout/IconVerticalSolidList"/>
    <dgm:cxn modelId="{FC925E37-D5EE-47A5-AAF7-93F076E266B2}" srcId="{5F10DCE4-4E2D-4094-B7A6-FA5178C983AF}" destId="{7878E78A-1800-4DB8-B57E-AEE03E748617}" srcOrd="3" destOrd="0" parTransId="{385FD2A6-2F31-405E-8435-CD19CFDE4B4A}" sibTransId="{0B03A912-4595-48F6-8A55-C66F582AFE2A}"/>
    <dgm:cxn modelId="{B8944A68-830C-4342-A264-4C6DE92FDB0F}" type="presOf" srcId="{7878E78A-1800-4DB8-B57E-AEE03E748617}" destId="{E8E69CBA-07E5-4FA5-AC57-329DDC431201}" srcOrd="0" destOrd="0" presId="urn:microsoft.com/office/officeart/2018/2/layout/IconVerticalSolidList"/>
    <dgm:cxn modelId="{7F79A678-7EF9-40A8-B85B-8E955A48AE26}" srcId="{5F10DCE4-4E2D-4094-B7A6-FA5178C983AF}" destId="{5FF144DA-BAD9-4CF1-8E44-8CDE4F64EC09}" srcOrd="0" destOrd="0" parTransId="{7D899E13-683F-4E59-85E4-5A7115965B5F}" sibTransId="{21ACE66F-2F0E-4317-BB62-1E9D1799CCF7}"/>
    <dgm:cxn modelId="{21FD9AEC-890C-4DA7-8E99-40B2582272B7}" type="presOf" srcId="{72589A19-78D8-493B-B3A5-E6A102A3722A}" destId="{FD0E0DBF-D82C-49FD-9335-264456891435}" srcOrd="0" destOrd="0" presId="urn:microsoft.com/office/officeart/2018/2/layout/IconVerticalSolidList"/>
    <dgm:cxn modelId="{67E2A6F2-7B18-4476-881F-7102E12FB0DB}" type="presOf" srcId="{5FF144DA-BAD9-4CF1-8E44-8CDE4F64EC09}" destId="{D46F2A65-47F0-4CB0-A38A-D4F535E303A4}" srcOrd="0" destOrd="0" presId="urn:microsoft.com/office/officeart/2018/2/layout/IconVerticalSolidList"/>
    <dgm:cxn modelId="{104F18FA-A89D-495F-A954-C9AA97A95825}" srcId="{5F10DCE4-4E2D-4094-B7A6-FA5178C983AF}" destId="{29B75739-3DDB-451E-A4AA-1973C1853E7A}" srcOrd="1" destOrd="0" parTransId="{B2013A4F-95B2-4ACF-A6F6-F543B14D0E18}" sibTransId="{0F8C6515-BBCB-472F-897C-29A922AF4BBE}"/>
    <dgm:cxn modelId="{E02D65FB-C780-4AF0-A239-B846B305BB92}" srcId="{5F10DCE4-4E2D-4094-B7A6-FA5178C983AF}" destId="{72589A19-78D8-493B-B3A5-E6A102A3722A}" srcOrd="2" destOrd="0" parTransId="{01C8DF61-92EE-4A4A-8B50-07ABC074BE1B}" sibTransId="{6C3898AA-14BC-4075-BBC5-57B74A23C5FB}"/>
    <dgm:cxn modelId="{E61F9F01-4DBB-45C2-93CC-E75DFF36A87E}" type="presParOf" srcId="{6C15A2F4-AB71-4482-A72B-71C5F4F86555}" destId="{2971AB6D-1431-4D65-A6D2-32BDEBC4B93B}" srcOrd="0" destOrd="0" presId="urn:microsoft.com/office/officeart/2018/2/layout/IconVerticalSolidList"/>
    <dgm:cxn modelId="{5FD92486-8956-4F00-B288-96D5DEC14BFF}" type="presParOf" srcId="{2971AB6D-1431-4D65-A6D2-32BDEBC4B93B}" destId="{7692F9F9-83AF-45FB-A102-F8A683212853}" srcOrd="0" destOrd="0" presId="urn:microsoft.com/office/officeart/2018/2/layout/IconVerticalSolidList"/>
    <dgm:cxn modelId="{1D432810-0EFF-4448-9595-7DC592799FF5}" type="presParOf" srcId="{2971AB6D-1431-4D65-A6D2-32BDEBC4B93B}" destId="{C0F3A5C0-D1CD-4F0E-A539-20F3C965CB2E}" srcOrd="1" destOrd="0" presId="urn:microsoft.com/office/officeart/2018/2/layout/IconVerticalSolidList"/>
    <dgm:cxn modelId="{2F349AEE-40A3-4C2F-964F-631C02BA629C}" type="presParOf" srcId="{2971AB6D-1431-4D65-A6D2-32BDEBC4B93B}" destId="{6EF2ABB4-4612-436B-B4FC-BE1313D13BF3}" srcOrd="2" destOrd="0" presId="urn:microsoft.com/office/officeart/2018/2/layout/IconVerticalSolidList"/>
    <dgm:cxn modelId="{E4FF7A19-AC4B-49AA-A1E1-94C1FC2BC6CE}" type="presParOf" srcId="{2971AB6D-1431-4D65-A6D2-32BDEBC4B93B}" destId="{D46F2A65-47F0-4CB0-A38A-D4F535E303A4}" srcOrd="3" destOrd="0" presId="urn:microsoft.com/office/officeart/2018/2/layout/IconVerticalSolidList"/>
    <dgm:cxn modelId="{5F3CA3B0-E414-4406-9D4D-1EB3ACB17698}" type="presParOf" srcId="{6C15A2F4-AB71-4482-A72B-71C5F4F86555}" destId="{C446186D-D2D1-4976-B7E2-EB0BD68D081F}" srcOrd="1" destOrd="0" presId="urn:microsoft.com/office/officeart/2018/2/layout/IconVerticalSolidList"/>
    <dgm:cxn modelId="{06ED062C-E7A8-4440-A6A7-423FBE86C263}" type="presParOf" srcId="{6C15A2F4-AB71-4482-A72B-71C5F4F86555}" destId="{D870E887-162A-459F-830D-A7BCA53B2DAD}" srcOrd="2" destOrd="0" presId="urn:microsoft.com/office/officeart/2018/2/layout/IconVerticalSolidList"/>
    <dgm:cxn modelId="{85B98F1B-B2AC-4901-A0BD-4A3C11951280}" type="presParOf" srcId="{D870E887-162A-459F-830D-A7BCA53B2DAD}" destId="{B2E1F043-DF30-4B12-AEBD-F8509C0C27C5}" srcOrd="0" destOrd="0" presId="urn:microsoft.com/office/officeart/2018/2/layout/IconVerticalSolidList"/>
    <dgm:cxn modelId="{7DB65831-2D92-4800-8414-3926EE97DFCE}" type="presParOf" srcId="{D870E887-162A-459F-830D-A7BCA53B2DAD}" destId="{FED27F18-B87F-4FA5-A496-C75EAD54356F}" srcOrd="1" destOrd="0" presId="urn:microsoft.com/office/officeart/2018/2/layout/IconVerticalSolidList"/>
    <dgm:cxn modelId="{5D5EC0F5-C7F0-438E-B05B-88ED2CCD5B86}" type="presParOf" srcId="{D870E887-162A-459F-830D-A7BCA53B2DAD}" destId="{A7CB8CDD-4A3B-40D0-8AC9-96BC000A6B6F}" srcOrd="2" destOrd="0" presId="urn:microsoft.com/office/officeart/2018/2/layout/IconVerticalSolidList"/>
    <dgm:cxn modelId="{11FD8401-6700-4960-BF9B-3E3FE43E572A}" type="presParOf" srcId="{D870E887-162A-459F-830D-A7BCA53B2DAD}" destId="{7D2E84EB-987E-4DD6-8D1A-104B73094225}" srcOrd="3" destOrd="0" presId="urn:microsoft.com/office/officeart/2018/2/layout/IconVerticalSolidList"/>
    <dgm:cxn modelId="{9BD7E32F-DA6B-47D7-9503-5B954E85996A}" type="presParOf" srcId="{6C15A2F4-AB71-4482-A72B-71C5F4F86555}" destId="{9E7266B2-17B6-44AA-B229-8631AE407BBF}" srcOrd="3" destOrd="0" presId="urn:microsoft.com/office/officeart/2018/2/layout/IconVerticalSolidList"/>
    <dgm:cxn modelId="{48CA3A1E-9523-471A-880B-A77C5DB428D1}" type="presParOf" srcId="{6C15A2F4-AB71-4482-A72B-71C5F4F86555}" destId="{E624F2F9-41BE-4A5E-9CA0-E5D2CDCF7544}" srcOrd="4" destOrd="0" presId="urn:microsoft.com/office/officeart/2018/2/layout/IconVerticalSolidList"/>
    <dgm:cxn modelId="{66DE9858-6596-4DA3-8B09-F5764CA7FF3F}" type="presParOf" srcId="{E624F2F9-41BE-4A5E-9CA0-E5D2CDCF7544}" destId="{6B481217-CB0B-4FAC-974D-3606A5BE8824}" srcOrd="0" destOrd="0" presId="urn:microsoft.com/office/officeart/2018/2/layout/IconVerticalSolidList"/>
    <dgm:cxn modelId="{177AA507-9A7A-4A75-9AD8-0C7305EB0C08}" type="presParOf" srcId="{E624F2F9-41BE-4A5E-9CA0-E5D2CDCF7544}" destId="{054BD143-BD0F-4491-B360-BA6A3000AEBF}" srcOrd="1" destOrd="0" presId="urn:microsoft.com/office/officeart/2018/2/layout/IconVerticalSolidList"/>
    <dgm:cxn modelId="{92D0D5CE-72FE-47F3-9B01-5FFB5EE72BA1}" type="presParOf" srcId="{E624F2F9-41BE-4A5E-9CA0-E5D2CDCF7544}" destId="{79C9CDD8-F961-4EFA-AEED-AADD0F5600EB}" srcOrd="2" destOrd="0" presId="urn:microsoft.com/office/officeart/2018/2/layout/IconVerticalSolidList"/>
    <dgm:cxn modelId="{7EF52597-3A29-460A-873E-198F636B5E54}" type="presParOf" srcId="{E624F2F9-41BE-4A5E-9CA0-E5D2CDCF7544}" destId="{FD0E0DBF-D82C-49FD-9335-264456891435}" srcOrd="3" destOrd="0" presId="urn:microsoft.com/office/officeart/2018/2/layout/IconVerticalSolidList"/>
    <dgm:cxn modelId="{9DFEEC28-B3C5-4EF8-BAAC-8BEA06B4A118}" type="presParOf" srcId="{6C15A2F4-AB71-4482-A72B-71C5F4F86555}" destId="{9AB2D844-A10E-4C61-8AB1-E12F5F3A1CEB}" srcOrd="5" destOrd="0" presId="urn:microsoft.com/office/officeart/2018/2/layout/IconVerticalSolidList"/>
    <dgm:cxn modelId="{7B96D6CA-9089-4576-A7A4-BF051B57ACC1}" type="presParOf" srcId="{6C15A2F4-AB71-4482-A72B-71C5F4F86555}" destId="{11C641CF-49D7-47C4-99DB-11A3DFC23A24}" srcOrd="6" destOrd="0" presId="urn:microsoft.com/office/officeart/2018/2/layout/IconVerticalSolidList"/>
    <dgm:cxn modelId="{35FA784A-3F6C-462B-A4A0-C551000CBF1A}" type="presParOf" srcId="{11C641CF-49D7-47C4-99DB-11A3DFC23A24}" destId="{7DC9AF42-75D1-4544-835B-16F40F503DE9}" srcOrd="0" destOrd="0" presId="urn:microsoft.com/office/officeart/2018/2/layout/IconVerticalSolidList"/>
    <dgm:cxn modelId="{7DFDC0CC-94C5-40C2-84D2-4BB09A7C44C7}" type="presParOf" srcId="{11C641CF-49D7-47C4-99DB-11A3DFC23A24}" destId="{7711F46F-EFD6-4B94-9085-8645F81AE7B9}" srcOrd="1" destOrd="0" presId="urn:microsoft.com/office/officeart/2018/2/layout/IconVerticalSolidList"/>
    <dgm:cxn modelId="{440F0C4B-49C7-48D7-9C64-BED0A4DC431D}" type="presParOf" srcId="{11C641CF-49D7-47C4-99DB-11A3DFC23A24}" destId="{0CF2343E-A670-4055-B255-DCA71A4B3F2C}" srcOrd="2" destOrd="0" presId="urn:microsoft.com/office/officeart/2018/2/layout/IconVerticalSolidList"/>
    <dgm:cxn modelId="{07E9F289-FCB3-42F7-9870-5FA4F78D2B03}" type="presParOf" srcId="{11C641CF-49D7-47C4-99DB-11A3DFC23A24}" destId="{E8E69CBA-07E5-4FA5-AC57-329DDC431201}" srcOrd="3" destOrd="0" presId="urn:microsoft.com/office/officeart/2018/2/layout/IconVerticalSolidList"/>
  </dgm:cxnLst>
  <dgm:bg>
    <a:no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6.xml><?xml version="1.0" encoding="utf-8"?>
<dgm:dataModel xmlns:dgm="http://schemas.openxmlformats.org/drawingml/2006/diagram" xmlns:a="http://schemas.openxmlformats.org/drawingml/2006/main">
  <dgm:ptLst>
    <dgm:pt modelId="{079303B0-A164-4E11-A496-A226803E4D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8D7F19C-7632-46CB-B400-12910838178A}">
      <dgm:prSet/>
      <dgm:spPr>
        <a:solidFill>
          <a:schemeClr val="bg1"/>
        </a:solidFill>
        <a:ln>
          <a:solidFill>
            <a:schemeClr val="accent6">
              <a:lumMod val="50000"/>
            </a:schemeClr>
          </a:solidFill>
        </a:ln>
      </dgm:spPr>
      <dgm:t>
        <a:bodyPr/>
        <a:lstStyle/>
        <a:p>
          <a:pPr>
            <a:defRPr b="1"/>
          </a:pPr>
          <a:r>
            <a:rPr lang="en-US" dirty="0">
              <a:solidFill>
                <a:schemeClr val="tx1"/>
              </a:solidFill>
            </a:rPr>
            <a:t>Liability for remainder of term</a:t>
          </a:r>
        </a:p>
      </dgm:t>
    </dgm:pt>
    <dgm:pt modelId="{E1C8C376-E3C6-4830-ACB0-BDC38ACB89C2}" type="parTrans" cxnId="{9DA09F54-7705-4D1F-ABD8-68B17E93C51E}">
      <dgm:prSet/>
      <dgm:spPr/>
      <dgm:t>
        <a:bodyPr/>
        <a:lstStyle/>
        <a:p>
          <a:endParaRPr lang="en-US"/>
        </a:p>
      </dgm:t>
    </dgm:pt>
    <dgm:pt modelId="{12764BE5-AD93-4E78-9F81-85983A1ED733}" type="sibTrans" cxnId="{9DA09F54-7705-4D1F-ABD8-68B17E93C51E}">
      <dgm:prSet/>
      <dgm:spPr/>
      <dgm:t>
        <a:bodyPr/>
        <a:lstStyle/>
        <a:p>
          <a:endParaRPr lang="en-US"/>
        </a:p>
      </dgm:t>
    </dgm:pt>
    <dgm:pt modelId="{1EE070ED-6C48-4D9D-8B29-3AE7E08420C4}">
      <dgm:prSet/>
      <dgm:spPr/>
      <dgm:t>
        <a:bodyPr/>
        <a:lstStyle/>
        <a:p>
          <a:r>
            <a:rPr lang="en-US" dirty="0"/>
            <a:t>Uncertainty regarding duty to mitigate</a:t>
          </a:r>
        </a:p>
      </dgm:t>
    </dgm:pt>
    <dgm:pt modelId="{52306E5E-9416-46F0-ADCC-3BB9A6DD174F}" type="parTrans" cxnId="{6ADA93D7-70B3-4659-A8FE-3A4FBC9A32CB}">
      <dgm:prSet/>
      <dgm:spPr/>
      <dgm:t>
        <a:bodyPr/>
        <a:lstStyle/>
        <a:p>
          <a:endParaRPr lang="en-US"/>
        </a:p>
      </dgm:t>
    </dgm:pt>
    <dgm:pt modelId="{2807325B-02BE-475B-AA81-1F71F08B036C}" type="sibTrans" cxnId="{6ADA93D7-70B3-4659-A8FE-3A4FBC9A32CB}">
      <dgm:prSet/>
      <dgm:spPr/>
      <dgm:t>
        <a:bodyPr/>
        <a:lstStyle/>
        <a:p>
          <a:endParaRPr lang="en-US"/>
        </a:p>
      </dgm:t>
    </dgm:pt>
    <dgm:pt modelId="{B0B05CDF-E8FA-438C-90A2-F4B64EC6FD52}">
      <dgm:prSet/>
      <dgm:spPr>
        <a:solidFill>
          <a:schemeClr val="bg1"/>
        </a:solidFill>
        <a:ln>
          <a:solidFill>
            <a:schemeClr val="accent6">
              <a:lumMod val="50000"/>
            </a:schemeClr>
          </a:solidFill>
        </a:ln>
      </dgm:spPr>
      <dgm:t>
        <a:bodyPr/>
        <a:lstStyle/>
        <a:p>
          <a:pPr>
            <a:defRPr b="1"/>
          </a:pPr>
          <a:r>
            <a:rPr lang="en-US" dirty="0">
              <a:solidFill>
                <a:schemeClr val="tx1"/>
              </a:solidFill>
            </a:rPr>
            <a:t>Working past end date</a:t>
          </a:r>
        </a:p>
      </dgm:t>
    </dgm:pt>
    <dgm:pt modelId="{95FAA1A0-0920-4EBC-A13F-F0A2004C2B25}" type="parTrans" cxnId="{EC9CACBB-39B3-4115-8AB9-928A47F986E0}">
      <dgm:prSet/>
      <dgm:spPr/>
      <dgm:t>
        <a:bodyPr/>
        <a:lstStyle/>
        <a:p>
          <a:endParaRPr lang="en-US"/>
        </a:p>
      </dgm:t>
    </dgm:pt>
    <dgm:pt modelId="{0F8364C3-676E-4F0E-A7A2-A3E643A58132}" type="sibTrans" cxnId="{EC9CACBB-39B3-4115-8AB9-928A47F986E0}">
      <dgm:prSet/>
      <dgm:spPr/>
      <dgm:t>
        <a:bodyPr/>
        <a:lstStyle/>
        <a:p>
          <a:endParaRPr lang="en-US"/>
        </a:p>
      </dgm:t>
    </dgm:pt>
    <dgm:pt modelId="{9A235584-4A70-4314-92FC-CAD2AE323155}">
      <dgm:prSet/>
      <dgm:spPr/>
      <dgm:t>
        <a:bodyPr/>
        <a:lstStyle/>
        <a:p>
          <a:pPr>
            <a:buFont typeface="Arial" panose="020B0604020202020204" pitchFamily="34" charset="0"/>
            <a:buChar char="•"/>
          </a:pPr>
          <a:r>
            <a:rPr lang="en-US" dirty="0"/>
            <a:t>Common law reasonable notice entitlements</a:t>
          </a:r>
        </a:p>
      </dgm:t>
    </dgm:pt>
    <dgm:pt modelId="{5EF58094-519A-4A74-A99F-368F07ABA5E8}" type="parTrans" cxnId="{6486FC91-FA0E-4D77-A67D-0727CC49DA00}">
      <dgm:prSet/>
      <dgm:spPr/>
      <dgm:t>
        <a:bodyPr/>
        <a:lstStyle/>
        <a:p>
          <a:endParaRPr lang="en-US"/>
        </a:p>
      </dgm:t>
    </dgm:pt>
    <dgm:pt modelId="{5AEBF943-2779-4BE0-AC52-A7B217B6B4F2}" type="sibTrans" cxnId="{6486FC91-FA0E-4D77-A67D-0727CC49DA00}">
      <dgm:prSet/>
      <dgm:spPr/>
      <dgm:t>
        <a:bodyPr/>
        <a:lstStyle/>
        <a:p>
          <a:endParaRPr lang="en-US"/>
        </a:p>
      </dgm:t>
    </dgm:pt>
    <dgm:pt modelId="{843A4B3F-8292-4DFD-A35D-6738DE646F0B}">
      <dgm:prSet/>
      <dgm:spPr/>
      <dgm:t>
        <a:bodyPr/>
        <a:lstStyle/>
        <a:p>
          <a:pPr>
            <a:buFont typeface="Arial" panose="020B0604020202020204" pitchFamily="34" charset="0"/>
            <a:buChar char="•"/>
          </a:pPr>
          <a:r>
            <a:rPr lang="en-US" dirty="0"/>
            <a:t>Statutory notice (if employment continues 3 months after expiry of fixed term in BC and Ontario)</a:t>
          </a:r>
        </a:p>
      </dgm:t>
    </dgm:pt>
    <dgm:pt modelId="{D2C2A626-0680-4291-A64A-DA9B99CEB222}" type="parTrans" cxnId="{35EFFF14-A182-46C4-9532-6D2EF10F37E7}">
      <dgm:prSet/>
      <dgm:spPr/>
      <dgm:t>
        <a:bodyPr/>
        <a:lstStyle/>
        <a:p>
          <a:endParaRPr lang="en-US"/>
        </a:p>
      </dgm:t>
    </dgm:pt>
    <dgm:pt modelId="{56495253-AF5C-4AC0-A411-F9816D52844B}" type="sibTrans" cxnId="{35EFFF14-A182-46C4-9532-6D2EF10F37E7}">
      <dgm:prSet/>
      <dgm:spPr/>
      <dgm:t>
        <a:bodyPr/>
        <a:lstStyle/>
        <a:p>
          <a:endParaRPr lang="en-US"/>
        </a:p>
      </dgm:t>
    </dgm:pt>
    <dgm:pt modelId="{B0935B47-4B6D-4162-984A-6F460F85AB50}">
      <dgm:prSet/>
      <dgm:spPr/>
      <dgm:t>
        <a:bodyPr/>
        <a:lstStyle/>
        <a:p>
          <a:endParaRPr lang="en-US" dirty="0"/>
        </a:p>
      </dgm:t>
    </dgm:pt>
    <dgm:pt modelId="{F3E606DD-7920-4DFC-B27A-740E49CC726A}" type="parTrans" cxnId="{D117EA62-D059-45C7-AF22-AEE788D0C18C}">
      <dgm:prSet/>
      <dgm:spPr/>
      <dgm:t>
        <a:bodyPr/>
        <a:lstStyle/>
        <a:p>
          <a:endParaRPr lang="en-US"/>
        </a:p>
      </dgm:t>
    </dgm:pt>
    <dgm:pt modelId="{055CAE33-D5E0-4094-8FF5-0FB4E96F9D74}" type="sibTrans" cxnId="{D117EA62-D059-45C7-AF22-AEE788D0C18C}">
      <dgm:prSet/>
      <dgm:spPr/>
      <dgm:t>
        <a:bodyPr/>
        <a:lstStyle/>
        <a:p>
          <a:endParaRPr lang="en-US"/>
        </a:p>
      </dgm:t>
    </dgm:pt>
    <dgm:pt modelId="{82206625-DE4D-4566-A951-4DEEB5493F94}">
      <dgm:prSet/>
      <dgm:spPr/>
      <dgm:t>
        <a:bodyPr/>
        <a:lstStyle/>
        <a:p>
          <a:pPr>
            <a:buFont typeface="Arial" panose="020B0604020202020204" pitchFamily="34" charset="0"/>
            <a:buChar char="•"/>
          </a:pPr>
          <a:endParaRPr lang="en-US" dirty="0"/>
        </a:p>
      </dgm:t>
    </dgm:pt>
    <dgm:pt modelId="{AA739012-05AF-4132-ADFB-295E3F2481A6}" type="parTrans" cxnId="{5F704019-4A37-4924-B9CD-21691AABCD84}">
      <dgm:prSet/>
      <dgm:spPr/>
    </dgm:pt>
    <dgm:pt modelId="{713AA0F4-4C08-47F2-88F9-27AA87D18DC5}" type="sibTrans" cxnId="{5F704019-4A37-4924-B9CD-21691AABCD84}">
      <dgm:prSet/>
      <dgm:spPr/>
    </dgm:pt>
    <dgm:pt modelId="{03ECDD0F-EDFC-42B1-BA7C-FD5BBF429862}" type="pres">
      <dgm:prSet presAssocID="{079303B0-A164-4E11-A496-A226803E4D8D}" presName="linear" presStyleCnt="0">
        <dgm:presLayoutVars>
          <dgm:animLvl val="lvl"/>
          <dgm:resizeHandles val="exact"/>
        </dgm:presLayoutVars>
      </dgm:prSet>
      <dgm:spPr/>
    </dgm:pt>
    <dgm:pt modelId="{F81F038D-8564-45E6-8980-6DE3D0440234}" type="pres">
      <dgm:prSet presAssocID="{F8D7F19C-7632-46CB-B400-12910838178A}" presName="parentText" presStyleLbl="node1" presStyleIdx="0" presStyleCnt="2">
        <dgm:presLayoutVars>
          <dgm:chMax val="0"/>
          <dgm:bulletEnabled val="1"/>
        </dgm:presLayoutVars>
      </dgm:prSet>
      <dgm:spPr/>
    </dgm:pt>
    <dgm:pt modelId="{3E62AAB5-52AD-43CA-BBCE-BE5155F45E32}" type="pres">
      <dgm:prSet presAssocID="{F8D7F19C-7632-46CB-B400-12910838178A}" presName="childText" presStyleLbl="revTx" presStyleIdx="0" presStyleCnt="2">
        <dgm:presLayoutVars>
          <dgm:bulletEnabled val="1"/>
        </dgm:presLayoutVars>
      </dgm:prSet>
      <dgm:spPr/>
    </dgm:pt>
    <dgm:pt modelId="{7A489D16-1C53-479B-92BC-9F8EA39E276A}" type="pres">
      <dgm:prSet presAssocID="{B0B05CDF-E8FA-438C-90A2-F4B64EC6FD52}" presName="parentText" presStyleLbl="node1" presStyleIdx="1" presStyleCnt="2">
        <dgm:presLayoutVars>
          <dgm:chMax val="0"/>
          <dgm:bulletEnabled val="1"/>
        </dgm:presLayoutVars>
      </dgm:prSet>
      <dgm:spPr/>
    </dgm:pt>
    <dgm:pt modelId="{30FB79CA-B7EA-400C-96CD-D5ABE03EFE6B}" type="pres">
      <dgm:prSet presAssocID="{B0B05CDF-E8FA-438C-90A2-F4B64EC6FD52}" presName="childText" presStyleLbl="revTx" presStyleIdx="1" presStyleCnt="2">
        <dgm:presLayoutVars>
          <dgm:bulletEnabled val="1"/>
        </dgm:presLayoutVars>
      </dgm:prSet>
      <dgm:spPr/>
    </dgm:pt>
  </dgm:ptLst>
  <dgm:cxnLst>
    <dgm:cxn modelId="{5C881B05-9941-4038-B7C9-C1CB8C1AC2D5}" type="presOf" srcId="{843A4B3F-8292-4DFD-A35D-6738DE646F0B}" destId="{30FB79CA-B7EA-400C-96CD-D5ABE03EFE6B}" srcOrd="0" destOrd="1" presId="urn:microsoft.com/office/officeart/2005/8/layout/vList2"/>
    <dgm:cxn modelId="{35EFFF14-A182-46C4-9532-6D2EF10F37E7}" srcId="{B0B05CDF-E8FA-438C-90A2-F4B64EC6FD52}" destId="{843A4B3F-8292-4DFD-A35D-6738DE646F0B}" srcOrd="1" destOrd="0" parTransId="{D2C2A626-0680-4291-A64A-DA9B99CEB222}" sibTransId="{56495253-AF5C-4AC0-A411-F9816D52844B}"/>
    <dgm:cxn modelId="{5F704019-4A37-4924-B9CD-21691AABCD84}" srcId="{B0B05CDF-E8FA-438C-90A2-F4B64EC6FD52}" destId="{82206625-DE4D-4566-A951-4DEEB5493F94}" srcOrd="2" destOrd="0" parTransId="{AA739012-05AF-4132-ADFB-295E3F2481A6}" sibTransId="{713AA0F4-4C08-47F2-88F9-27AA87D18DC5}"/>
    <dgm:cxn modelId="{D7DED219-A928-4FB2-9937-48938311D836}" type="presOf" srcId="{B0B05CDF-E8FA-438C-90A2-F4B64EC6FD52}" destId="{7A489D16-1C53-479B-92BC-9F8EA39E276A}" srcOrd="0" destOrd="0" presId="urn:microsoft.com/office/officeart/2005/8/layout/vList2"/>
    <dgm:cxn modelId="{D117EA62-D059-45C7-AF22-AEE788D0C18C}" srcId="{F8D7F19C-7632-46CB-B400-12910838178A}" destId="{B0935B47-4B6D-4162-984A-6F460F85AB50}" srcOrd="1" destOrd="0" parTransId="{F3E606DD-7920-4DFC-B27A-740E49CC726A}" sibTransId="{055CAE33-D5E0-4094-8FF5-0FB4E96F9D74}"/>
    <dgm:cxn modelId="{A1569266-25BA-4544-A6DE-482A11961148}" type="presOf" srcId="{F8D7F19C-7632-46CB-B400-12910838178A}" destId="{F81F038D-8564-45E6-8980-6DE3D0440234}" srcOrd="0" destOrd="0" presId="urn:microsoft.com/office/officeart/2005/8/layout/vList2"/>
    <dgm:cxn modelId="{9DA09F54-7705-4D1F-ABD8-68B17E93C51E}" srcId="{079303B0-A164-4E11-A496-A226803E4D8D}" destId="{F8D7F19C-7632-46CB-B400-12910838178A}" srcOrd="0" destOrd="0" parTransId="{E1C8C376-E3C6-4830-ACB0-BDC38ACB89C2}" sibTransId="{12764BE5-AD93-4E78-9F81-85983A1ED733}"/>
    <dgm:cxn modelId="{F5A7BF85-5603-46E0-9A11-3EDF7C00990F}" type="presOf" srcId="{079303B0-A164-4E11-A496-A226803E4D8D}" destId="{03ECDD0F-EDFC-42B1-BA7C-FD5BBF429862}" srcOrd="0" destOrd="0" presId="urn:microsoft.com/office/officeart/2005/8/layout/vList2"/>
    <dgm:cxn modelId="{6486FC91-FA0E-4D77-A67D-0727CC49DA00}" srcId="{B0B05CDF-E8FA-438C-90A2-F4B64EC6FD52}" destId="{9A235584-4A70-4314-92FC-CAD2AE323155}" srcOrd="0" destOrd="0" parTransId="{5EF58094-519A-4A74-A99F-368F07ABA5E8}" sibTransId="{5AEBF943-2779-4BE0-AC52-A7B217B6B4F2}"/>
    <dgm:cxn modelId="{EE132F97-7454-4919-A8D4-59E5ED4C8D39}" type="presOf" srcId="{9A235584-4A70-4314-92FC-CAD2AE323155}" destId="{30FB79CA-B7EA-400C-96CD-D5ABE03EFE6B}" srcOrd="0" destOrd="0" presId="urn:microsoft.com/office/officeart/2005/8/layout/vList2"/>
    <dgm:cxn modelId="{6537F79C-8806-4E0B-BAEF-8A839ACF3DC3}" type="presOf" srcId="{82206625-DE4D-4566-A951-4DEEB5493F94}" destId="{30FB79CA-B7EA-400C-96CD-D5ABE03EFE6B}" srcOrd="0" destOrd="2" presId="urn:microsoft.com/office/officeart/2005/8/layout/vList2"/>
    <dgm:cxn modelId="{EC9CACBB-39B3-4115-8AB9-928A47F986E0}" srcId="{079303B0-A164-4E11-A496-A226803E4D8D}" destId="{B0B05CDF-E8FA-438C-90A2-F4B64EC6FD52}" srcOrd="1" destOrd="0" parTransId="{95FAA1A0-0920-4EBC-A13F-F0A2004C2B25}" sibTransId="{0F8364C3-676E-4F0E-A7A2-A3E643A58132}"/>
    <dgm:cxn modelId="{BDFEF6CC-96D6-4EC6-AFF4-5B28616EB762}" type="presOf" srcId="{1EE070ED-6C48-4D9D-8B29-3AE7E08420C4}" destId="{3E62AAB5-52AD-43CA-BBCE-BE5155F45E32}" srcOrd="0" destOrd="0" presId="urn:microsoft.com/office/officeart/2005/8/layout/vList2"/>
    <dgm:cxn modelId="{6ADA93D7-70B3-4659-A8FE-3A4FBC9A32CB}" srcId="{F8D7F19C-7632-46CB-B400-12910838178A}" destId="{1EE070ED-6C48-4D9D-8B29-3AE7E08420C4}" srcOrd="0" destOrd="0" parTransId="{52306E5E-9416-46F0-ADCC-3BB9A6DD174F}" sibTransId="{2807325B-02BE-475B-AA81-1F71F08B036C}"/>
    <dgm:cxn modelId="{5D0674F8-977E-4BF8-BD03-252D93805C7D}" type="presOf" srcId="{B0935B47-4B6D-4162-984A-6F460F85AB50}" destId="{3E62AAB5-52AD-43CA-BBCE-BE5155F45E32}" srcOrd="0" destOrd="1" presId="urn:microsoft.com/office/officeart/2005/8/layout/vList2"/>
    <dgm:cxn modelId="{2AD07029-9843-4965-B319-B98277B6BE78}" type="presParOf" srcId="{03ECDD0F-EDFC-42B1-BA7C-FD5BBF429862}" destId="{F81F038D-8564-45E6-8980-6DE3D0440234}" srcOrd="0" destOrd="0" presId="urn:microsoft.com/office/officeart/2005/8/layout/vList2"/>
    <dgm:cxn modelId="{ECA04568-4248-4A8F-A46B-BC2BF369FC8E}" type="presParOf" srcId="{03ECDD0F-EDFC-42B1-BA7C-FD5BBF429862}" destId="{3E62AAB5-52AD-43CA-BBCE-BE5155F45E32}" srcOrd="1" destOrd="0" presId="urn:microsoft.com/office/officeart/2005/8/layout/vList2"/>
    <dgm:cxn modelId="{35572039-B905-4BE3-A306-1BEB4066CD2B}" type="presParOf" srcId="{03ECDD0F-EDFC-42B1-BA7C-FD5BBF429862}" destId="{7A489D16-1C53-479B-92BC-9F8EA39E276A}" srcOrd="2" destOrd="0" presId="urn:microsoft.com/office/officeart/2005/8/layout/vList2"/>
    <dgm:cxn modelId="{BD3A3628-3DFB-4C63-B79D-E33BAFDA3EE9}" type="presParOf" srcId="{03ECDD0F-EDFC-42B1-BA7C-FD5BBF429862}" destId="{30FB79CA-B7EA-400C-96CD-D5ABE03EFE6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79303B0-A164-4E11-A496-A226803E4D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8D7F19C-7632-46CB-B400-12910838178A}">
      <dgm:prSet/>
      <dgm:spPr>
        <a:solidFill>
          <a:schemeClr val="bg1"/>
        </a:solidFill>
        <a:ln>
          <a:solidFill>
            <a:schemeClr val="accent6">
              <a:lumMod val="50000"/>
            </a:schemeClr>
          </a:solidFill>
        </a:ln>
      </dgm:spPr>
      <dgm:t>
        <a:bodyPr/>
        <a:lstStyle/>
        <a:p>
          <a:pPr>
            <a:defRPr b="1"/>
          </a:pPr>
          <a:r>
            <a:rPr lang="en-US" dirty="0">
              <a:solidFill>
                <a:schemeClr val="tx1"/>
              </a:solidFill>
            </a:rPr>
            <a:t>Renewal / back-to-back fixed term contracts</a:t>
          </a:r>
        </a:p>
      </dgm:t>
    </dgm:pt>
    <dgm:pt modelId="{E1C8C376-E3C6-4830-ACB0-BDC38ACB89C2}" type="parTrans" cxnId="{9DA09F54-7705-4D1F-ABD8-68B17E93C51E}">
      <dgm:prSet/>
      <dgm:spPr/>
      <dgm:t>
        <a:bodyPr/>
        <a:lstStyle/>
        <a:p>
          <a:endParaRPr lang="en-US"/>
        </a:p>
      </dgm:t>
    </dgm:pt>
    <dgm:pt modelId="{12764BE5-AD93-4E78-9F81-85983A1ED733}" type="sibTrans" cxnId="{9DA09F54-7705-4D1F-ABD8-68B17E93C51E}">
      <dgm:prSet/>
      <dgm:spPr/>
      <dgm:t>
        <a:bodyPr/>
        <a:lstStyle/>
        <a:p>
          <a:endParaRPr lang="en-US"/>
        </a:p>
      </dgm:t>
    </dgm:pt>
    <dgm:pt modelId="{1EE070ED-6C48-4D9D-8B29-3AE7E08420C4}">
      <dgm:prSet/>
      <dgm:spPr/>
      <dgm:t>
        <a:bodyPr/>
        <a:lstStyle/>
        <a:p>
          <a:r>
            <a:rPr lang="en-US" dirty="0"/>
            <a:t>Courts vigilant of attempts to evade protections of ESA and common law when reality is continuous service</a:t>
          </a:r>
        </a:p>
      </dgm:t>
    </dgm:pt>
    <dgm:pt modelId="{52306E5E-9416-46F0-ADCC-3BB9A6DD174F}" type="parTrans" cxnId="{6ADA93D7-70B3-4659-A8FE-3A4FBC9A32CB}">
      <dgm:prSet/>
      <dgm:spPr/>
      <dgm:t>
        <a:bodyPr/>
        <a:lstStyle/>
        <a:p>
          <a:endParaRPr lang="en-US"/>
        </a:p>
      </dgm:t>
    </dgm:pt>
    <dgm:pt modelId="{2807325B-02BE-475B-AA81-1F71F08B036C}" type="sibTrans" cxnId="{6ADA93D7-70B3-4659-A8FE-3A4FBC9A32CB}">
      <dgm:prSet/>
      <dgm:spPr/>
      <dgm:t>
        <a:bodyPr/>
        <a:lstStyle/>
        <a:p>
          <a:endParaRPr lang="en-US"/>
        </a:p>
      </dgm:t>
    </dgm:pt>
    <dgm:pt modelId="{B0B05CDF-E8FA-438C-90A2-F4B64EC6FD52}">
      <dgm:prSet/>
      <dgm:spPr>
        <a:solidFill>
          <a:schemeClr val="bg1"/>
        </a:solidFill>
        <a:ln>
          <a:solidFill>
            <a:schemeClr val="accent6">
              <a:lumMod val="50000"/>
            </a:schemeClr>
          </a:solidFill>
        </a:ln>
      </dgm:spPr>
      <dgm:t>
        <a:bodyPr/>
        <a:lstStyle/>
        <a:p>
          <a:pPr>
            <a:defRPr b="1"/>
          </a:pPr>
          <a:r>
            <a:rPr lang="en-US" dirty="0">
              <a:solidFill>
                <a:schemeClr val="tx1"/>
              </a:solidFill>
            </a:rPr>
            <a:t>Unenforceable fixed term (duration) clause</a:t>
          </a:r>
        </a:p>
      </dgm:t>
    </dgm:pt>
    <dgm:pt modelId="{95FAA1A0-0920-4EBC-A13F-F0A2004C2B25}" type="parTrans" cxnId="{EC9CACBB-39B3-4115-8AB9-928A47F986E0}">
      <dgm:prSet/>
      <dgm:spPr/>
      <dgm:t>
        <a:bodyPr/>
        <a:lstStyle/>
        <a:p>
          <a:endParaRPr lang="en-US"/>
        </a:p>
      </dgm:t>
    </dgm:pt>
    <dgm:pt modelId="{0F8364C3-676E-4F0E-A7A2-A3E643A58132}" type="sibTrans" cxnId="{EC9CACBB-39B3-4115-8AB9-928A47F986E0}">
      <dgm:prSet/>
      <dgm:spPr/>
      <dgm:t>
        <a:bodyPr/>
        <a:lstStyle/>
        <a:p>
          <a:endParaRPr lang="en-US"/>
        </a:p>
      </dgm:t>
    </dgm:pt>
    <dgm:pt modelId="{9A235584-4A70-4314-92FC-CAD2AE323155}">
      <dgm:prSet/>
      <dgm:spPr/>
      <dgm:t>
        <a:bodyPr/>
        <a:lstStyle/>
        <a:p>
          <a:pPr>
            <a:buFont typeface="Arial" panose="020B0604020202020204" pitchFamily="34" charset="0"/>
            <a:buChar char="•"/>
          </a:pPr>
          <a:r>
            <a:rPr lang="en-CA" dirty="0"/>
            <a:t>Unequivocal and explicit language required to create a fixed-term employment relationship</a:t>
          </a:r>
          <a:endParaRPr lang="en-US" dirty="0"/>
        </a:p>
      </dgm:t>
    </dgm:pt>
    <dgm:pt modelId="{5EF58094-519A-4A74-A99F-368F07ABA5E8}" type="parTrans" cxnId="{6486FC91-FA0E-4D77-A67D-0727CC49DA00}">
      <dgm:prSet/>
      <dgm:spPr/>
      <dgm:t>
        <a:bodyPr/>
        <a:lstStyle/>
        <a:p>
          <a:endParaRPr lang="en-US"/>
        </a:p>
      </dgm:t>
    </dgm:pt>
    <dgm:pt modelId="{5AEBF943-2779-4BE0-AC52-A7B217B6B4F2}" type="sibTrans" cxnId="{6486FC91-FA0E-4D77-A67D-0727CC49DA00}">
      <dgm:prSet/>
      <dgm:spPr/>
      <dgm:t>
        <a:bodyPr/>
        <a:lstStyle/>
        <a:p>
          <a:endParaRPr lang="en-US"/>
        </a:p>
      </dgm:t>
    </dgm:pt>
    <dgm:pt modelId="{9BED2619-34D3-4017-BAA4-11782100E4A5}">
      <dgm:prSet/>
      <dgm:spPr/>
      <dgm:t>
        <a:bodyPr/>
        <a:lstStyle/>
        <a:p>
          <a:endParaRPr lang="en-US" dirty="0"/>
        </a:p>
      </dgm:t>
    </dgm:pt>
    <dgm:pt modelId="{7EC62F98-C906-4F90-9C36-64A4F3DB4CB2}" type="parTrans" cxnId="{AC33F869-20C4-42D6-815A-E9B5D7EC3C9E}">
      <dgm:prSet/>
      <dgm:spPr/>
    </dgm:pt>
    <dgm:pt modelId="{80AE6748-B977-4334-A698-956607541C0F}" type="sibTrans" cxnId="{AC33F869-20C4-42D6-815A-E9B5D7EC3C9E}">
      <dgm:prSet/>
      <dgm:spPr/>
    </dgm:pt>
    <dgm:pt modelId="{4010A489-1638-4620-9E0C-85BFE61992FA}">
      <dgm:prSet/>
      <dgm:spPr/>
      <dgm:t>
        <a:bodyPr/>
        <a:lstStyle/>
        <a:p>
          <a:pPr>
            <a:buFont typeface="Arial" panose="020B0604020202020204" pitchFamily="34" charset="0"/>
            <a:buNone/>
          </a:pPr>
          <a:endParaRPr lang="en-US" dirty="0"/>
        </a:p>
      </dgm:t>
    </dgm:pt>
    <dgm:pt modelId="{FBEEF87B-B37C-44CC-93AB-85B9C36A2831}" type="parTrans" cxnId="{66008635-5B58-4E44-BC1D-3114CBB10466}">
      <dgm:prSet/>
      <dgm:spPr/>
    </dgm:pt>
    <dgm:pt modelId="{0B45B799-2960-49D1-A4E2-631F965A0F6F}" type="sibTrans" cxnId="{66008635-5B58-4E44-BC1D-3114CBB10466}">
      <dgm:prSet/>
      <dgm:spPr/>
    </dgm:pt>
    <dgm:pt modelId="{03ECDD0F-EDFC-42B1-BA7C-FD5BBF429862}" type="pres">
      <dgm:prSet presAssocID="{079303B0-A164-4E11-A496-A226803E4D8D}" presName="linear" presStyleCnt="0">
        <dgm:presLayoutVars>
          <dgm:animLvl val="lvl"/>
          <dgm:resizeHandles val="exact"/>
        </dgm:presLayoutVars>
      </dgm:prSet>
      <dgm:spPr/>
    </dgm:pt>
    <dgm:pt modelId="{F81F038D-8564-45E6-8980-6DE3D0440234}" type="pres">
      <dgm:prSet presAssocID="{F8D7F19C-7632-46CB-B400-12910838178A}" presName="parentText" presStyleLbl="node1" presStyleIdx="0" presStyleCnt="2">
        <dgm:presLayoutVars>
          <dgm:chMax val="0"/>
          <dgm:bulletEnabled val="1"/>
        </dgm:presLayoutVars>
      </dgm:prSet>
      <dgm:spPr/>
    </dgm:pt>
    <dgm:pt modelId="{3E62AAB5-52AD-43CA-BBCE-BE5155F45E32}" type="pres">
      <dgm:prSet presAssocID="{F8D7F19C-7632-46CB-B400-12910838178A}" presName="childText" presStyleLbl="revTx" presStyleIdx="0" presStyleCnt="2">
        <dgm:presLayoutVars>
          <dgm:bulletEnabled val="1"/>
        </dgm:presLayoutVars>
      </dgm:prSet>
      <dgm:spPr/>
    </dgm:pt>
    <dgm:pt modelId="{7A489D16-1C53-479B-92BC-9F8EA39E276A}" type="pres">
      <dgm:prSet presAssocID="{B0B05CDF-E8FA-438C-90A2-F4B64EC6FD52}" presName="parentText" presStyleLbl="node1" presStyleIdx="1" presStyleCnt="2">
        <dgm:presLayoutVars>
          <dgm:chMax val="0"/>
          <dgm:bulletEnabled val="1"/>
        </dgm:presLayoutVars>
      </dgm:prSet>
      <dgm:spPr/>
    </dgm:pt>
    <dgm:pt modelId="{30FB79CA-B7EA-400C-96CD-D5ABE03EFE6B}" type="pres">
      <dgm:prSet presAssocID="{B0B05CDF-E8FA-438C-90A2-F4B64EC6FD52}" presName="childText" presStyleLbl="revTx" presStyleIdx="1" presStyleCnt="2">
        <dgm:presLayoutVars>
          <dgm:bulletEnabled val="1"/>
        </dgm:presLayoutVars>
      </dgm:prSet>
      <dgm:spPr/>
    </dgm:pt>
  </dgm:ptLst>
  <dgm:cxnLst>
    <dgm:cxn modelId="{D7DED219-A928-4FB2-9937-48938311D836}" type="presOf" srcId="{B0B05CDF-E8FA-438C-90A2-F4B64EC6FD52}" destId="{7A489D16-1C53-479B-92BC-9F8EA39E276A}" srcOrd="0" destOrd="0" presId="urn:microsoft.com/office/officeart/2005/8/layout/vList2"/>
    <dgm:cxn modelId="{66008635-5B58-4E44-BC1D-3114CBB10466}" srcId="{B0B05CDF-E8FA-438C-90A2-F4B64EC6FD52}" destId="{4010A489-1638-4620-9E0C-85BFE61992FA}" srcOrd="1" destOrd="0" parTransId="{FBEEF87B-B37C-44CC-93AB-85B9C36A2831}" sibTransId="{0B45B799-2960-49D1-A4E2-631F965A0F6F}"/>
    <dgm:cxn modelId="{A1569266-25BA-4544-A6DE-482A11961148}" type="presOf" srcId="{F8D7F19C-7632-46CB-B400-12910838178A}" destId="{F81F038D-8564-45E6-8980-6DE3D0440234}" srcOrd="0" destOrd="0" presId="urn:microsoft.com/office/officeart/2005/8/layout/vList2"/>
    <dgm:cxn modelId="{AC33F869-20C4-42D6-815A-E9B5D7EC3C9E}" srcId="{F8D7F19C-7632-46CB-B400-12910838178A}" destId="{9BED2619-34D3-4017-BAA4-11782100E4A5}" srcOrd="1" destOrd="0" parTransId="{7EC62F98-C906-4F90-9C36-64A4F3DB4CB2}" sibTransId="{80AE6748-B977-4334-A698-956607541C0F}"/>
    <dgm:cxn modelId="{9DA09F54-7705-4D1F-ABD8-68B17E93C51E}" srcId="{079303B0-A164-4E11-A496-A226803E4D8D}" destId="{F8D7F19C-7632-46CB-B400-12910838178A}" srcOrd="0" destOrd="0" parTransId="{E1C8C376-E3C6-4830-ACB0-BDC38ACB89C2}" sibTransId="{12764BE5-AD93-4E78-9F81-85983A1ED733}"/>
    <dgm:cxn modelId="{16275783-44DC-4530-81B7-265AAD5977B8}" type="presOf" srcId="{9BED2619-34D3-4017-BAA4-11782100E4A5}" destId="{3E62AAB5-52AD-43CA-BBCE-BE5155F45E32}" srcOrd="0" destOrd="1" presId="urn:microsoft.com/office/officeart/2005/8/layout/vList2"/>
    <dgm:cxn modelId="{F5A7BF85-5603-46E0-9A11-3EDF7C00990F}" type="presOf" srcId="{079303B0-A164-4E11-A496-A226803E4D8D}" destId="{03ECDD0F-EDFC-42B1-BA7C-FD5BBF429862}" srcOrd="0" destOrd="0" presId="urn:microsoft.com/office/officeart/2005/8/layout/vList2"/>
    <dgm:cxn modelId="{6486FC91-FA0E-4D77-A67D-0727CC49DA00}" srcId="{B0B05CDF-E8FA-438C-90A2-F4B64EC6FD52}" destId="{9A235584-4A70-4314-92FC-CAD2AE323155}" srcOrd="0" destOrd="0" parTransId="{5EF58094-519A-4A74-A99F-368F07ABA5E8}" sibTransId="{5AEBF943-2779-4BE0-AC52-A7B217B6B4F2}"/>
    <dgm:cxn modelId="{EE132F97-7454-4919-A8D4-59E5ED4C8D39}" type="presOf" srcId="{9A235584-4A70-4314-92FC-CAD2AE323155}" destId="{30FB79CA-B7EA-400C-96CD-D5ABE03EFE6B}" srcOrd="0" destOrd="0" presId="urn:microsoft.com/office/officeart/2005/8/layout/vList2"/>
    <dgm:cxn modelId="{EC9CACBB-39B3-4115-8AB9-928A47F986E0}" srcId="{079303B0-A164-4E11-A496-A226803E4D8D}" destId="{B0B05CDF-E8FA-438C-90A2-F4B64EC6FD52}" srcOrd="1" destOrd="0" parTransId="{95FAA1A0-0920-4EBC-A13F-F0A2004C2B25}" sibTransId="{0F8364C3-676E-4F0E-A7A2-A3E643A58132}"/>
    <dgm:cxn modelId="{BDFEF6CC-96D6-4EC6-AFF4-5B28616EB762}" type="presOf" srcId="{1EE070ED-6C48-4D9D-8B29-3AE7E08420C4}" destId="{3E62AAB5-52AD-43CA-BBCE-BE5155F45E32}" srcOrd="0" destOrd="0" presId="urn:microsoft.com/office/officeart/2005/8/layout/vList2"/>
    <dgm:cxn modelId="{6ADA93D7-70B3-4659-A8FE-3A4FBC9A32CB}" srcId="{F8D7F19C-7632-46CB-B400-12910838178A}" destId="{1EE070ED-6C48-4D9D-8B29-3AE7E08420C4}" srcOrd="0" destOrd="0" parTransId="{52306E5E-9416-46F0-ADCC-3BB9A6DD174F}" sibTransId="{2807325B-02BE-475B-AA81-1F71F08B036C}"/>
    <dgm:cxn modelId="{A7048AF0-B260-45BF-8ABD-E1D29EA923AA}" type="presOf" srcId="{4010A489-1638-4620-9E0C-85BFE61992FA}" destId="{30FB79CA-B7EA-400C-96CD-D5ABE03EFE6B}" srcOrd="0" destOrd="1" presId="urn:microsoft.com/office/officeart/2005/8/layout/vList2"/>
    <dgm:cxn modelId="{2AD07029-9843-4965-B319-B98277B6BE78}" type="presParOf" srcId="{03ECDD0F-EDFC-42B1-BA7C-FD5BBF429862}" destId="{F81F038D-8564-45E6-8980-6DE3D0440234}" srcOrd="0" destOrd="0" presId="urn:microsoft.com/office/officeart/2005/8/layout/vList2"/>
    <dgm:cxn modelId="{ECA04568-4248-4A8F-A46B-BC2BF369FC8E}" type="presParOf" srcId="{03ECDD0F-EDFC-42B1-BA7C-FD5BBF429862}" destId="{3E62AAB5-52AD-43CA-BBCE-BE5155F45E32}" srcOrd="1" destOrd="0" presId="urn:microsoft.com/office/officeart/2005/8/layout/vList2"/>
    <dgm:cxn modelId="{35572039-B905-4BE3-A306-1BEB4066CD2B}" type="presParOf" srcId="{03ECDD0F-EDFC-42B1-BA7C-FD5BBF429862}" destId="{7A489D16-1C53-479B-92BC-9F8EA39E276A}" srcOrd="2" destOrd="0" presId="urn:microsoft.com/office/officeart/2005/8/layout/vList2"/>
    <dgm:cxn modelId="{BD3A3628-3DFB-4C63-B79D-E33BAFDA3EE9}" type="presParOf" srcId="{03ECDD0F-EDFC-42B1-BA7C-FD5BBF429862}" destId="{30FB79CA-B7EA-400C-96CD-D5ABE03EFE6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D4958A5-C167-44B1-99A4-59E1884588A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AC44E6E-44CC-4B58-8286-7B4A9D287503}">
      <dgm:prSet/>
      <dgm:spPr>
        <a:solidFill>
          <a:schemeClr val="bg1"/>
        </a:solidFill>
        <a:ln>
          <a:solidFill>
            <a:schemeClr val="accent6">
              <a:lumMod val="50000"/>
            </a:schemeClr>
          </a:solidFill>
        </a:ln>
      </dgm:spPr>
      <dgm:t>
        <a:bodyPr/>
        <a:lstStyle/>
        <a:p>
          <a:r>
            <a:rPr lang="en-CA" b="1" dirty="0">
              <a:solidFill>
                <a:schemeClr val="tx1"/>
              </a:solidFill>
            </a:rPr>
            <a:t>Case Summary</a:t>
          </a:r>
          <a:endParaRPr lang="en-US" dirty="0">
            <a:solidFill>
              <a:schemeClr val="tx1"/>
            </a:solidFill>
          </a:endParaRPr>
        </a:p>
      </dgm:t>
    </dgm:pt>
    <dgm:pt modelId="{DD60CFE1-FBCB-4BE9-BCC4-1CEB946AF0FD}" type="parTrans" cxnId="{BA103647-C7D9-4314-88D2-71AEC8EFCE6A}">
      <dgm:prSet/>
      <dgm:spPr/>
      <dgm:t>
        <a:bodyPr/>
        <a:lstStyle/>
        <a:p>
          <a:endParaRPr lang="en-US"/>
        </a:p>
      </dgm:t>
    </dgm:pt>
    <dgm:pt modelId="{E0F41D18-185C-490A-AF64-77758E245CAD}" type="sibTrans" cxnId="{BA103647-C7D9-4314-88D2-71AEC8EFCE6A}">
      <dgm:prSet/>
      <dgm:spPr/>
      <dgm:t>
        <a:bodyPr/>
        <a:lstStyle/>
        <a:p>
          <a:endParaRPr lang="en-US"/>
        </a:p>
      </dgm:t>
    </dgm:pt>
    <dgm:pt modelId="{E32CE2AD-0857-45B9-8EFE-8AE127B276A3}">
      <dgm:prSet/>
      <dgm:spPr/>
      <dgm:t>
        <a:bodyPr/>
        <a:lstStyle/>
        <a:p>
          <a:r>
            <a:rPr lang="en-CA" dirty="0"/>
            <a:t>Fixed‐term contract with a five‐year term</a:t>
          </a:r>
          <a:endParaRPr lang="en-US" dirty="0"/>
        </a:p>
      </dgm:t>
    </dgm:pt>
    <dgm:pt modelId="{B9DEBAAC-9626-45B3-B250-66A704471DA1}" type="parTrans" cxnId="{9C358172-7521-490B-B19C-E7706659063A}">
      <dgm:prSet/>
      <dgm:spPr/>
      <dgm:t>
        <a:bodyPr/>
        <a:lstStyle/>
        <a:p>
          <a:endParaRPr lang="en-US"/>
        </a:p>
      </dgm:t>
    </dgm:pt>
    <dgm:pt modelId="{04CB12AB-F74E-421F-A357-65C8701BFFCC}" type="sibTrans" cxnId="{9C358172-7521-490B-B19C-E7706659063A}">
      <dgm:prSet/>
      <dgm:spPr/>
      <dgm:t>
        <a:bodyPr/>
        <a:lstStyle/>
        <a:p>
          <a:endParaRPr lang="en-US"/>
        </a:p>
      </dgm:t>
    </dgm:pt>
    <dgm:pt modelId="{F52E5900-7012-4B01-8064-70C9006BB904}">
      <dgm:prSet/>
      <dgm:spPr/>
      <dgm:t>
        <a:bodyPr/>
        <a:lstStyle/>
        <a:p>
          <a:r>
            <a:rPr lang="en-CA" dirty="0"/>
            <a:t>Dismissed without cause two years into employment</a:t>
          </a:r>
          <a:endParaRPr lang="en-US" dirty="0"/>
        </a:p>
      </dgm:t>
    </dgm:pt>
    <dgm:pt modelId="{45AF58F9-D52D-4ADD-82D7-854A85E11749}" type="parTrans" cxnId="{C015F906-4699-4C14-8838-505C714243A4}">
      <dgm:prSet/>
      <dgm:spPr/>
      <dgm:t>
        <a:bodyPr/>
        <a:lstStyle/>
        <a:p>
          <a:endParaRPr lang="en-US"/>
        </a:p>
      </dgm:t>
    </dgm:pt>
    <dgm:pt modelId="{090D57CC-0703-49C9-BE3C-BF67932DA1FF}" type="sibTrans" cxnId="{C015F906-4699-4C14-8838-505C714243A4}">
      <dgm:prSet/>
      <dgm:spPr/>
      <dgm:t>
        <a:bodyPr/>
        <a:lstStyle/>
        <a:p>
          <a:endParaRPr lang="en-US"/>
        </a:p>
      </dgm:t>
    </dgm:pt>
    <dgm:pt modelId="{FA8BE167-52E7-4C2E-8F0E-28DDBCE67C44}">
      <dgm:prSet/>
      <dgm:spPr/>
      <dgm:t>
        <a:bodyPr/>
        <a:lstStyle/>
        <a:p>
          <a:r>
            <a:rPr lang="en-CA" dirty="0"/>
            <a:t>Termination clause:</a:t>
          </a:r>
          <a:endParaRPr lang="en-US" dirty="0"/>
        </a:p>
      </dgm:t>
    </dgm:pt>
    <dgm:pt modelId="{880B46DA-2EA6-4711-B28E-630471F6E8EB}" type="parTrans" cxnId="{2B37CA80-EB3A-468C-A205-47E281528A31}">
      <dgm:prSet/>
      <dgm:spPr/>
      <dgm:t>
        <a:bodyPr/>
        <a:lstStyle/>
        <a:p>
          <a:endParaRPr lang="en-US"/>
        </a:p>
      </dgm:t>
    </dgm:pt>
    <dgm:pt modelId="{678525D8-F222-476D-819F-97DF7F493736}" type="sibTrans" cxnId="{2B37CA80-EB3A-468C-A205-47E281528A31}">
      <dgm:prSet/>
      <dgm:spPr/>
      <dgm:t>
        <a:bodyPr/>
        <a:lstStyle/>
        <a:p>
          <a:endParaRPr lang="en-US"/>
        </a:p>
      </dgm:t>
    </dgm:pt>
    <dgm:pt modelId="{9ED74298-901B-410D-8DCA-C25A6C2A41B4}">
      <dgm:prSet/>
      <dgm:spPr/>
      <dgm:t>
        <a:bodyPr/>
        <a:lstStyle/>
        <a:p>
          <a:r>
            <a:rPr lang="en-CA" dirty="0"/>
            <a:t>Wrongful dismissal action seeking damages for remainder of term (37 months)</a:t>
          </a:r>
          <a:endParaRPr lang="en-US" dirty="0"/>
        </a:p>
      </dgm:t>
    </dgm:pt>
    <dgm:pt modelId="{52FCF654-3D0B-49E4-B9BC-6CB9D6442526}" type="parTrans" cxnId="{4B1208C1-52C9-4486-9DCB-6018C391F250}">
      <dgm:prSet/>
      <dgm:spPr/>
      <dgm:t>
        <a:bodyPr/>
        <a:lstStyle/>
        <a:p>
          <a:endParaRPr lang="en-US"/>
        </a:p>
      </dgm:t>
    </dgm:pt>
    <dgm:pt modelId="{960F574B-DCB8-4AE1-9E4D-174699629A00}" type="sibTrans" cxnId="{4B1208C1-52C9-4486-9DCB-6018C391F250}">
      <dgm:prSet/>
      <dgm:spPr/>
      <dgm:t>
        <a:bodyPr/>
        <a:lstStyle/>
        <a:p>
          <a:endParaRPr lang="en-US"/>
        </a:p>
      </dgm:t>
    </dgm:pt>
    <dgm:pt modelId="{40010600-1E66-4B5B-8F47-8952A58B09B1}">
      <dgm:prSet/>
      <dgm:spPr/>
      <dgm:t>
        <a:bodyPr/>
        <a:lstStyle/>
        <a:p>
          <a:pPr>
            <a:buFontTx/>
            <a:buNone/>
          </a:pPr>
          <a:r>
            <a:rPr lang="en-CA" dirty="0"/>
            <a:t>	Employment may be terminated at any time by the Employer and any amounts paid to the Employee shall be in accordance with the </a:t>
          </a:r>
          <a:r>
            <a:rPr lang="en-CA" i="1" dirty="0"/>
            <a:t>Employment Standards Act</a:t>
          </a:r>
          <a:r>
            <a:rPr lang="en-CA" dirty="0"/>
            <a:t> of Ontario.</a:t>
          </a:r>
          <a:endParaRPr lang="en-US" dirty="0"/>
        </a:p>
      </dgm:t>
    </dgm:pt>
    <dgm:pt modelId="{4C32CFA6-5DFA-4D09-AC6B-7322DBB324EF}" type="sibTrans" cxnId="{93EF23A2-1189-4DC0-9BC2-2F7112C95D3C}">
      <dgm:prSet/>
      <dgm:spPr/>
      <dgm:t>
        <a:bodyPr/>
        <a:lstStyle/>
        <a:p>
          <a:endParaRPr lang="en-US"/>
        </a:p>
      </dgm:t>
    </dgm:pt>
    <dgm:pt modelId="{2CB874D6-49D2-4845-814A-E590B6D898C1}" type="parTrans" cxnId="{93EF23A2-1189-4DC0-9BC2-2F7112C95D3C}">
      <dgm:prSet/>
      <dgm:spPr/>
      <dgm:t>
        <a:bodyPr/>
        <a:lstStyle/>
        <a:p>
          <a:endParaRPr lang="en-US"/>
        </a:p>
      </dgm:t>
    </dgm:pt>
    <dgm:pt modelId="{7518D5CA-70CB-439D-8D7F-40CA1B32CB3B}">
      <dgm:prSet/>
      <dgm:spPr/>
      <dgm:t>
        <a:bodyPr/>
        <a:lstStyle/>
        <a:p>
          <a:endParaRPr lang="en-US" dirty="0"/>
        </a:p>
      </dgm:t>
    </dgm:pt>
    <dgm:pt modelId="{AE7BA961-F30D-4525-96A2-111F268FC841}" type="parTrans" cxnId="{97AFF761-0C00-4B89-A349-3686F25B4A67}">
      <dgm:prSet/>
      <dgm:spPr/>
      <dgm:t>
        <a:bodyPr/>
        <a:lstStyle/>
        <a:p>
          <a:endParaRPr lang="en-US"/>
        </a:p>
      </dgm:t>
    </dgm:pt>
    <dgm:pt modelId="{E8DBB4A6-5197-45B7-B41B-872DBFB6F541}" type="sibTrans" cxnId="{97AFF761-0C00-4B89-A349-3686F25B4A67}">
      <dgm:prSet/>
      <dgm:spPr/>
      <dgm:t>
        <a:bodyPr/>
        <a:lstStyle/>
        <a:p>
          <a:endParaRPr lang="en-US"/>
        </a:p>
      </dgm:t>
    </dgm:pt>
    <dgm:pt modelId="{1DB2C0A7-2A5A-401F-9940-E1D129DB0FD3}">
      <dgm:prSet/>
      <dgm:spPr/>
      <dgm:t>
        <a:bodyPr/>
        <a:lstStyle/>
        <a:p>
          <a:endParaRPr lang="en-US" dirty="0"/>
        </a:p>
      </dgm:t>
    </dgm:pt>
    <dgm:pt modelId="{14361296-823A-4AAC-8425-54430347DB76}" type="parTrans" cxnId="{9C7F22EA-BF50-4347-90BF-74A9320CD79D}">
      <dgm:prSet/>
      <dgm:spPr/>
      <dgm:t>
        <a:bodyPr/>
        <a:lstStyle/>
        <a:p>
          <a:endParaRPr lang="en-US"/>
        </a:p>
      </dgm:t>
    </dgm:pt>
    <dgm:pt modelId="{CCAF9937-4DCB-4D9D-8498-E81B4698909B}" type="sibTrans" cxnId="{9C7F22EA-BF50-4347-90BF-74A9320CD79D}">
      <dgm:prSet/>
      <dgm:spPr/>
      <dgm:t>
        <a:bodyPr/>
        <a:lstStyle/>
        <a:p>
          <a:endParaRPr lang="en-US"/>
        </a:p>
      </dgm:t>
    </dgm:pt>
    <dgm:pt modelId="{1F47E12A-4EBE-463E-9B52-232311A2B605}" type="pres">
      <dgm:prSet presAssocID="{DD4958A5-C167-44B1-99A4-59E1884588A3}" presName="Name0" presStyleCnt="0">
        <dgm:presLayoutVars>
          <dgm:dir/>
          <dgm:animLvl val="lvl"/>
          <dgm:resizeHandles val="exact"/>
        </dgm:presLayoutVars>
      </dgm:prSet>
      <dgm:spPr/>
    </dgm:pt>
    <dgm:pt modelId="{B3BD3BCB-2621-4215-B2C2-C778B1158458}" type="pres">
      <dgm:prSet presAssocID="{FAC44E6E-44CC-4B58-8286-7B4A9D287503}" presName="composite" presStyleCnt="0"/>
      <dgm:spPr/>
    </dgm:pt>
    <dgm:pt modelId="{8F89AC98-173D-4AB9-AA6B-A8D248BF64F5}" type="pres">
      <dgm:prSet presAssocID="{FAC44E6E-44CC-4B58-8286-7B4A9D287503}" presName="parTx" presStyleLbl="alignNode1" presStyleIdx="0" presStyleCnt="1" custLinFactNeighborX="158" custLinFactNeighborY="-4545">
        <dgm:presLayoutVars>
          <dgm:chMax val="0"/>
          <dgm:chPref val="0"/>
          <dgm:bulletEnabled val="1"/>
        </dgm:presLayoutVars>
      </dgm:prSet>
      <dgm:spPr/>
    </dgm:pt>
    <dgm:pt modelId="{DE2FCE45-5F63-4A8D-BF0D-E01C00A1B048}" type="pres">
      <dgm:prSet presAssocID="{FAC44E6E-44CC-4B58-8286-7B4A9D287503}" presName="desTx" presStyleLbl="alignAccFollowNode1" presStyleIdx="0" presStyleCnt="1">
        <dgm:presLayoutVars>
          <dgm:bulletEnabled val="1"/>
        </dgm:presLayoutVars>
      </dgm:prSet>
      <dgm:spPr/>
    </dgm:pt>
  </dgm:ptLst>
  <dgm:cxnLst>
    <dgm:cxn modelId="{C015F906-4699-4C14-8838-505C714243A4}" srcId="{FAC44E6E-44CC-4B58-8286-7B4A9D287503}" destId="{F52E5900-7012-4B01-8064-70C9006BB904}" srcOrd="1" destOrd="0" parTransId="{45AF58F9-D52D-4ADD-82D7-854A85E11749}" sibTransId="{090D57CC-0703-49C9-BE3C-BF67932DA1FF}"/>
    <dgm:cxn modelId="{24227527-C8D3-46D4-A07D-648061E02412}" type="presOf" srcId="{FA8BE167-52E7-4C2E-8F0E-28DDBCE67C44}" destId="{DE2FCE45-5F63-4A8D-BF0D-E01C00A1B048}" srcOrd="0" destOrd="2" presId="urn:microsoft.com/office/officeart/2005/8/layout/hList1"/>
    <dgm:cxn modelId="{76BB2D2B-B112-459B-A081-782DDADA12A5}" type="presOf" srcId="{DD4958A5-C167-44B1-99A4-59E1884588A3}" destId="{1F47E12A-4EBE-463E-9B52-232311A2B605}" srcOrd="0" destOrd="0" presId="urn:microsoft.com/office/officeart/2005/8/layout/hList1"/>
    <dgm:cxn modelId="{9EE89531-9A6F-4B51-B1EA-E8939314A0CB}" type="presOf" srcId="{F52E5900-7012-4B01-8064-70C9006BB904}" destId="{DE2FCE45-5F63-4A8D-BF0D-E01C00A1B048}" srcOrd="0" destOrd="1" presId="urn:microsoft.com/office/officeart/2005/8/layout/hList1"/>
    <dgm:cxn modelId="{97AFF761-0C00-4B89-A349-3686F25B4A67}" srcId="{FAC44E6E-44CC-4B58-8286-7B4A9D287503}" destId="{7518D5CA-70CB-439D-8D7F-40CA1B32CB3B}" srcOrd="3" destOrd="0" parTransId="{AE7BA961-F30D-4525-96A2-111F268FC841}" sibTransId="{E8DBB4A6-5197-45B7-B41B-872DBFB6F541}"/>
    <dgm:cxn modelId="{BA103647-C7D9-4314-88D2-71AEC8EFCE6A}" srcId="{DD4958A5-C167-44B1-99A4-59E1884588A3}" destId="{FAC44E6E-44CC-4B58-8286-7B4A9D287503}" srcOrd="0" destOrd="0" parTransId="{DD60CFE1-FBCB-4BE9-BCC4-1CEB946AF0FD}" sibTransId="{E0F41D18-185C-490A-AF64-77758E245CAD}"/>
    <dgm:cxn modelId="{49611D4F-655B-4DF3-A68B-9D2BF2B7CC25}" type="presOf" srcId="{9ED74298-901B-410D-8DCA-C25A6C2A41B4}" destId="{DE2FCE45-5F63-4A8D-BF0D-E01C00A1B048}" srcOrd="0" destOrd="6" presId="urn:microsoft.com/office/officeart/2005/8/layout/hList1"/>
    <dgm:cxn modelId="{D11D8A50-F177-4306-A4AA-A527BC26F4A0}" type="presOf" srcId="{1DB2C0A7-2A5A-401F-9940-E1D129DB0FD3}" destId="{DE2FCE45-5F63-4A8D-BF0D-E01C00A1B048}" srcOrd="0" destOrd="5" presId="urn:microsoft.com/office/officeart/2005/8/layout/hList1"/>
    <dgm:cxn modelId="{9C358172-7521-490B-B19C-E7706659063A}" srcId="{FAC44E6E-44CC-4B58-8286-7B4A9D287503}" destId="{E32CE2AD-0857-45B9-8EFE-8AE127B276A3}" srcOrd="0" destOrd="0" parTransId="{B9DEBAAC-9626-45B3-B250-66A704471DA1}" sibTransId="{04CB12AB-F74E-421F-A357-65C8701BFFCC}"/>
    <dgm:cxn modelId="{2B37CA80-EB3A-468C-A205-47E281528A31}" srcId="{FAC44E6E-44CC-4B58-8286-7B4A9D287503}" destId="{FA8BE167-52E7-4C2E-8F0E-28DDBCE67C44}" srcOrd="2" destOrd="0" parTransId="{880B46DA-2EA6-4711-B28E-630471F6E8EB}" sibTransId="{678525D8-F222-476D-819F-97DF7F493736}"/>
    <dgm:cxn modelId="{93EF23A2-1189-4DC0-9BC2-2F7112C95D3C}" srcId="{7518D5CA-70CB-439D-8D7F-40CA1B32CB3B}" destId="{40010600-1E66-4B5B-8F47-8952A58B09B1}" srcOrd="0" destOrd="0" parTransId="{2CB874D6-49D2-4845-814A-E590B6D898C1}" sibTransId="{4C32CFA6-5DFA-4D09-AC6B-7322DBB324EF}"/>
    <dgm:cxn modelId="{D42F27A3-7AFD-475F-B41A-E7F18720FB8C}" type="presOf" srcId="{FAC44E6E-44CC-4B58-8286-7B4A9D287503}" destId="{8F89AC98-173D-4AB9-AA6B-A8D248BF64F5}" srcOrd="0" destOrd="0" presId="urn:microsoft.com/office/officeart/2005/8/layout/hList1"/>
    <dgm:cxn modelId="{9702DCBE-A1B9-4B48-A57E-8521801E2A04}" type="presOf" srcId="{7518D5CA-70CB-439D-8D7F-40CA1B32CB3B}" destId="{DE2FCE45-5F63-4A8D-BF0D-E01C00A1B048}" srcOrd="0" destOrd="3" presId="urn:microsoft.com/office/officeart/2005/8/layout/hList1"/>
    <dgm:cxn modelId="{4B1208C1-52C9-4486-9DCB-6018C391F250}" srcId="{FAC44E6E-44CC-4B58-8286-7B4A9D287503}" destId="{9ED74298-901B-410D-8DCA-C25A6C2A41B4}" srcOrd="4" destOrd="0" parTransId="{52FCF654-3D0B-49E4-B9BC-6CB9D6442526}" sibTransId="{960F574B-DCB8-4AE1-9E4D-174699629A00}"/>
    <dgm:cxn modelId="{9A0A34D2-7AA9-47C3-8456-381725010786}" type="presOf" srcId="{E32CE2AD-0857-45B9-8EFE-8AE127B276A3}" destId="{DE2FCE45-5F63-4A8D-BF0D-E01C00A1B048}" srcOrd="0" destOrd="0" presId="urn:microsoft.com/office/officeart/2005/8/layout/hList1"/>
    <dgm:cxn modelId="{32703DD8-DB78-498B-A456-EE8F765E049B}" type="presOf" srcId="{40010600-1E66-4B5B-8F47-8952A58B09B1}" destId="{DE2FCE45-5F63-4A8D-BF0D-E01C00A1B048}" srcOrd="0" destOrd="4" presId="urn:microsoft.com/office/officeart/2005/8/layout/hList1"/>
    <dgm:cxn modelId="{9C7F22EA-BF50-4347-90BF-74A9320CD79D}" srcId="{7518D5CA-70CB-439D-8D7F-40CA1B32CB3B}" destId="{1DB2C0A7-2A5A-401F-9940-E1D129DB0FD3}" srcOrd="1" destOrd="0" parTransId="{14361296-823A-4AAC-8425-54430347DB76}" sibTransId="{CCAF9937-4DCB-4D9D-8498-E81B4698909B}"/>
    <dgm:cxn modelId="{2414035D-397D-4CC0-85D5-DEB935F8BEA0}" type="presParOf" srcId="{1F47E12A-4EBE-463E-9B52-232311A2B605}" destId="{B3BD3BCB-2621-4215-B2C2-C778B1158458}" srcOrd="0" destOrd="0" presId="urn:microsoft.com/office/officeart/2005/8/layout/hList1"/>
    <dgm:cxn modelId="{743203FA-56B4-4EA9-AFD2-38B190BEE609}" type="presParOf" srcId="{B3BD3BCB-2621-4215-B2C2-C778B1158458}" destId="{8F89AC98-173D-4AB9-AA6B-A8D248BF64F5}" srcOrd="0" destOrd="0" presId="urn:microsoft.com/office/officeart/2005/8/layout/hList1"/>
    <dgm:cxn modelId="{FC359B2C-7CF5-4817-AD89-D2F92D35671C}" type="presParOf" srcId="{B3BD3BCB-2621-4215-B2C2-C778B1158458}" destId="{DE2FCE45-5F63-4A8D-BF0D-E01C00A1B04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BCA6676-EFA2-4856-9C69-1CA426EBC5B7}"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81D6E550-BDFC-4D60-8C47-3778D36F5064}">
      <dgm:prSet/>
      <dgm:spPr/>
      <dgm:t>
        <a:bodyPr/>
        <a:lstStyle/>
        <a:p>
          <a:r>
            <a:rPr lang="en-CA" b="1"/>
            <a:t>Ontario Superior Court of Justice – 2015 ONSC 2638</a:t>
          </a:r>
          <a:endParaRPr lang="en-US"/>
        </a:p>
      </dgm:t>
    </dgm:pt>
    <dgm:pt modelId="{21DBACEC-E985-476B-8E12-0E360486BDC2}" type="parTrans" cxnId="{4C0AA1F6-2202-4549-884E-B397DB566E34}">
      <dgm:prSet/>
      <dgm:spPr/>
      <dgm:t>
        <a:bodyPr/>
        <a:lstStyle/>
        <a:p>
          <a:endParaRPr lang="en-US"/>
        </a:p>
      </dgm:t>
    </dgm:pt>
    <dgm:pt modelId="{201D6361-4AF7-412A-AEB3-421353F53667}" type="sibTrans" cxnId="{4C0AA1F6-2202-4549-884E-B397DB566E34}">
      <dgm:prSet/>
      <dgm:spPr/>
      <dgm:t>
        <a:bodyPr/>
        <a:lstStyle/>
        <a:p>
          <a:endParaRPr lang="en-US"/>
        </a:p>
      </dgm:t>
    </dgm:pt>
    <dgm:pt modelId="{F7847205-FA7D-435F-BDAF-B1CF9F3B0C86}">
      <dgm:prSet/>
      <dgm:spPr/>
      <dgm:t>
        <a:bodyPr/>
        <a:lstStyle/>
        <a:p>
          <a:r>
            <a:rPr lang="en-CA"/>
            <a:t>Howard: termination clause unenforceable</a:t>
          </a:r>
          <a:endParaRPr lang="en-US"/>
        </a:p>
      </dgm:t>
    </dgm:pt>
    <dgm:pt modelId="{C4F72CA2-3C9C-4E2D-82B8-4228CF4CF0A6}" type="parTrans" cxnId="{3702E8D6-4688-4EEB-94DA-390A600D04B8}">
      <dgm:prSet/>
      <dgm:spPr/>
      <dgm:t>
        <a:bodyPr/>
        <a:lstStyle/>
        <a:p>
          <a:endParaRPr lang="en-US"/>
        </a:p>
      </dgm:t>
    </dgm:pt>
    <dgm:pt modelId="{C95073F6-C62D-479E-B0C8-49FD34E84F90}" type="sibTrans" cxnId="{3702E8D6-4688-4EEB-94DA-390A600D04B8}">
      <dgm:prSet/>
      <dgm:spPr/>
      <dgm:t>
        <a:bodyPr/>
        <a:lstStyle/>
        <a:p>
          <a:endParaRPr lang="en-US"/>
        </a:p>
      </dgm:t>
    </dgm:pt>
    <dgm:pt modelId="{B7038798-A49A-46BA-A4EA-04599479F1FF}">
      <dgm:prSet/>
      <dgm:spPr/>
      <dgm:t>
        <a:bodyPr/>
        <a:lstStyle/>
        <a:p>
          <a:r>
            <a:rPr lang="en-CA"/>
            <a:t>Employer: termination clause enforceable or damages limited to common law</a:t>
          </a:r>
          <a:endParaRPr lang="en-US"/>
        </a:p>
      </dgm:t>
    </dgm:pt>
    <dgm:pt modelId="{72FB72C7-08F2-478F-8335-DD7692436CCD}" type="parTrans" cxnId="{6E95C805-A3C0-40FF-8E94-3A61F1C0A077}">
      <dgm:prSet/>
      <dgm:spPr/>
      <dgm:t>
        <a:bodyPr/>
        <a:lstStyle/>
        <a:p>
          <a:endParaRPr lang="en-US"/>
        </a:p>
      </dgm:t>
    </dgm:pt>
    <dgm:pt modelId="{4A7ED291-DB94-47A6-9A88-19F6C0031FED}" type="sibTrans" cxnId="{6E95C805-A3C0-40FF-8E94-3A61F1C0A077}">
      <dgm:prSet/>
      <dgm:spPr/>
      <dgm:t>
        <a:bodyPr/>
        <a:lstStyle/>
        <a:p>
          <a:endParaRPr lang="en-US"/>
        </a:p>
      </dgm:t>
    </dgm:pt>
    <dgm:pt modelId="{29CC6A4F-5DC9-4CDB-B13D-9CDBC8974FCA}">
      <dgm:prSet/>
      <dgm:spPr/>
      <dgm:t>
        <a:bodyPr/>
        <a:lstStyle/>
        <a:p>
          <a:r>
            <a:rPr lang="en-CA"/>
            <a:t>Court: termination clause unenforceable and Howard entitled to common law reasonable notice</a:t>
          </a:r>
          <a:endParaRPr lang="en-US"/>
        </a:p>
      </dgm:t>
    </dgm:pt>
    <dgm:pt modelId="{583E4D50-AFFD-41AC-9CBF-C287E1A92EB5}" type="parTrans" cxnId="{EA13F3F7-060B-4891-A57B-9B79ADF2B9E8}">
      <dgm:prSet/>
      <dgm:spPr/>
      <dgm:t>
        <a:bodyPr/>
        <a:lstStyle/>
        <a:p>
          <a:endParaRPr lang="en-US"/>
        </a:p>
      </dgm:t>
    </dgm:pt>
    <dgm:pt modelId="{7FA77C2E-7BC4-42AB-9C1E-FAE7D7D3380D}" type="sibTrans" cxnId="{EA13F3F7-060B-4891-A57B-9B79ADF2B9E8}">
      <dgm:prSet/>
      <dgm:spPr/>
      <dgm:t>
        <a:bodyPr/>
        <a:lstStyle/>
        <a:p>
          <a:endParaRPr lang="en-US"/>
        </a:p>
      </dgm:t>
    </dgm:pt>
    <dgm:pt modelId="{AE700E54-8EBF-46B7-BF0B-1A41AC2EAC0C}">
      <dgm:prSet/>
      <dgm:spPr/>
      <dgm:t>
        <a:bodyPr/>
        <a:lstStyle/>
        <a:p>
          <a:r>
            <a:rPr lang="en-CA" b="1"/>
            <a:t>Court of Appeal</a:t>
          </a:r>
          <a:endParaRPr lang="en-US"/>
        </a:p>
      </dgm:t>
    </dgm:pt>
    <dgm:pt modelId="{77E945AF-9C6F-4AC7-B312-D346523D5A3D}" type="parTrans" cxnId="{8E55DE45-E81E-4CAB-9DA3-DA9B84085DDE}">
      <dgm:prSet/>
      <dgm:spPr/>
      <dgm:t>
        <a:bodyPr/>
        <a:lstStyle/>
        <a:p>
          <a:endParaRPr lang="en-US"/>
        </a:p>
      </dgm:t>
    </dgm:pt>
    <dgm:pt modelId="{255C158A-6E09-4B8A-9F0D-323FC1C2E571}" type="sibTrans" cxnId="{8E55DE45-E81E-4CAB-9DA3-DA9B84085DDE}">
      <dgm:prSet/>
      <dgm:spPr/>
      <dgm:t>
        <a:bodyPr/>
        <a:lstStyle/>
        <a:p>
          <a:endParaRPr lang="en-US"/>
        </a:p>
      </dgm:t>
    </dgm:pt>
    <dgm:pt modelId="{4F6BA202-1D56-4B3F-B8C0-8562772FFB0F}">
      <dgm:prSet/>
      <dgm:spPr>
        <a:ln>
          <a:noFill/>
        </a:ln>
      </dgm:spPr>
      <dgm:t>
        <a:bodyPr/>
        <a:lstStyle/>
        <a:p>
          <a:r>
            <a:rPr lang="en-CA" dirty="0"/>
            <a:t>Two issues:</a:t>
          </a:r>
          <a:endParaRPr lang="en-US" dirty="0"/>
        </a:p>
      </dgm:t>
    </dgm:pt>
    <dgm:pt modelId="{1F9A150B-3E25-437A-B916-48E82557B8B6}" type="parTrans" cxnId="{E75159FE-15EC-4359-82B7-38EB35474FB9}">
      <dgm:prSet/>
      <dgm:spPr/>
      <dgm:t>
        <a:bodyPr/>
        <a:lstStyle/>
        <a:p>
          <a:endParaRPr lang="en-US"/>
        </a:p>
      </dgm:t>
    </dgm:pt>
    <dgm:pt modelId="{D9936DC4-4E12-4575-8745-CC7BD9A683D5}" type="sibTrans" cxnId="{E75159FE-15EC-4359-82B7-38EB35474FB9}">
      <dgm:prSet/>
      <dgm:spPr/>
      <dgm:t>
        <a:bodyPr/>
        <a:lstStyle/>
        <a:p>
          <a:endParaRPr lang="en-US"/>
        </a:p>
      </dgm:t>
    </dgm:pt>
    <dgm:pt modelId="{3DD28EB1-B431-4055-8A0A-E94649A1618C}">
      <dgm:prSet/>
      <dgm:spPr/>
      <dgm:t>
        <a:bodyPr/>
        <a:lstStyle/>
        <a:p>
          <a:pPr>
            <a:buFont typeface="+mj-lt"/>
            <a:buAutoNum type="arabicPeriod"/>
          </a:pPr>
          <a:r>
            <a:rPr lang="en-CA" dirty="0"/>
            <a:t> Howard entitled to payment of unexpired portion of fixed term?</a:t>
          </a:r>
          <a:endParaRPr lang="en-US" dirty="0"/>
        </a:p>
      </dgm:t>
    </dgm:pt>
    <dgm:pt modelId="{FD700896-DE6A-4A8E-8168-FDFD459C6159}" type="parTrans" cxnId="{7356EC0E-7DB7-4BBE-B291-76A838D4C046}">
      <dgm:prSet/>
      <dgm:spPr/>
      <dgm:t>
        <a:bodyPr/>
        <a:lstStyle/>
        <a:p>
          <a:endParaRPr lang="en-US"/>
        </a:p>
      </dgm:t>
    </dgm:pt>
    <dgm:pt modelId="{8C59D7F2-2F02-460C-BE0E-E8711EA5D201}" type="sibTrans" cxnId="{7356EC0E-7DB7-4BBE-B291-76A838D4C046}">
      <dgm:prSet/>
      <dgm:spPr/>
      <dgm:t>
        <a:bodyPr/>
        <a:lstStyle/>
        <a:p>
          <a:endParaRPr lang="en-US"/>
        </a:p>
      </dgm:t>
    </dgm:pt>
    <dgm:pt modelId="{CF90A80B-A8A4-4E90-AF95-015DEFB86557}">
      <dgm:prSet/>
      <dgm:spPr/>
      <dgm:t>
        <a:bodyPr/>
        <a:lstStyle/>
        <a:p>
          <a:pPr>
            <a:buFont typeface="+mj-lt"/>
            <a:buAutoNum type="arabicPeriod"/>
          </a:pPr>
          <a:r>
            <a:rPr lang="en-CA" dirty="0"/>
            <a:t> Subject to the duty to mitigate?</a:t>
          </a:r>
          <a:endParaRPr lang="en-US" dirty="0"/>
        </a:p>
      </dgm:t>
    </dgm:pt>
    <dgm:pt modelId="{4E0449CB-96FF-4B31-AB0B-B7366A40EBC0}" type="parTrans" cxnId="{8AD6C115-F1E2-436C-8145-CC7A6AF3956C}">
      <dgm:prSet/>
      <dgm:spPr/>
      <dgm:t>
        <a:bodyPr/>
        <a:lstStyle/>
        <a:p>
          <a:endParaRPr lang="en-US"/>
        </a:p>
      </dgm:t>
    </dgm:pt>
    <dgm:pt modelId="{6B7E6338-C94F-4A09-A3C7-6C8AEC106335}" type="sibTrans" cxnId="{8AD6C115-F1E2-436C-8145-CC7A6AF3956C}">
      <dgm:prSet/>
      <dgm:spPr/>
      <dgm:t>
        <a:bodyPr/>
        <a:lstStyle/>
        <a:p>
          <a:endParaRPr lang="en-US"/>
        </a:p>
      </dgm:t>
    </dgm:pt>
    <dgm:pt modelId="{C81F67E8-A674-46D9-B550-24DFBA883CCE}" type="pres">
      <dgm:prSet presAssocID="{EBCA6676-EFA2-4856-9C69-1CA426EBC5B7}" presName="linear" presStyleCnt="0">
        <dgm:presLayoutVars>
          <dgm:animLvl val="lvl"/>
          <dgm:resizeHandles val="exact"/>
        </dgm:presLayoutVars>
      </dgm:prSet>
      <dgm:spPr/>
    </dgm:pt>
    <dgm:pt modelId="{7F5A4CB6-F3C3-445B-AB38-4EBE0A68E028}" type="pres">
      <dgm:prSet presAssocID="{81D6E550-BDFC-4D60-8C47-3778D36F5064}" presName="parentText" presStyleLbl="node1" presStyleIdx="0" presStyleCnt="3">
        <dgm:presLayoutVars>
          <dgm:chMax val="0"/>
          <dgm:bulletEnabled val="1"/>
        </dgm:presLayoutVars>
      </dgm:prSet>
      <dgm:spPr/>
    </dgm:pt>
    <dgm:pt modelId="{D9779278-4DA7-4FEB-8D6F-A4D200BAA53D}" type="pres">
      <dgm:prSet presAssocID="{81D6E550-BDFC-4D60-8C47-3778D36F5064}" presName="childText" presStyleLbl="revTx" presStyleIdx="0" presStyleCnt="2">
        <dgm:presLayoutVars>
          <dgm:bulletEnabled val="1"/>
        </dgm:presLayoutVars>
      </dgm:prSet>
      <dgm:spPr/>
    </dgm:pt>
    <dgm:pt modelId="{25E30947-2F10-4078-B636-C21ED9E266EB}" type="pres">
      <dgm:prSet presAssocID="{AE700E54-8EBF-46B7-BF0B-1A41AC2EAC0C}" presName="parentText" presStyleLbl="node1" presStyleIdx="1" presStyleCnt="3">
        <dgm:presLayoutVars>
          <dgm:chMax val="0"/>
          <dgm:bulletEnabled val="1"/>
        </dgm:presLayoutVars>
      </dgm:prSet>
      <dgm:spPr/>
    </dgm:pt>
    <dgm:pt modelId="{468185B2-EDA0-43A1-AFC9-AA5F185BD295}" type="pres">
      <dgm:prSet presAssocID="{255C158A-6E09-4B8A-9F0D-323FC1C2E571}" presName="spacer" presStyleCnt="0"/>
      <dgm:spPr/>
    </dgm:pt>
    <dgm:pt modelId="{6183CD58-180E-4D0A-8C12-47FD30ECCEB0}" type="pres">
      <dgm:prSet presAssocID="{4F6BA202-1D56-4B3F-B8C0-8562772FFB0F}" presName="parentText" presStyleLbl="node1" presStyleIdx="2" presStyleCnt="3" custLinFactNeighborX="54" custLinFactNeighborY="-2321">
        <dgm:presLayoutVars>
          <dgm:chMax val="0"/>
          <dgm:bulletEnabled val="1"/>
        </dgm:presLayoutVars>
      </dgm:prSet>
      <dgm:spPr/>
    </dgm:pt>
    <dgm:pt modelId="{80F487B0-4374-43AB-9200-B4A4C2F0F276}" type="pres">
      <dgm:prSet presAssocID="{4F6BA202-1D56-4B3F-B8C0-8562772FFB0F}" presName="childText" presStyleLbl="revTx" presStyleIdx="1" presStyleCnt="2">
        <dgm:presLayoutVars>
          <dgm:bulletEnabled val="1"/>
        </dgm:presLayoutVars>
      </dgm:prSet>
      <dgm:spPr/>
    </dgm:pt>
  </dgm:ptLst>
  <dgm:cxnLst>
    <dgm:cxn modelId="{6E95C805-A3C0-40FF-8E94-3A61F1C0A077}" srcId="{81D6E550-BDFC-4D60-8C47-3778D36F5064}" destId="{B7038798-A49A-46BA-A4EA-04599479F1FF}" srcOrd="1" destOrd="0" parTransId="{72FB72C7-08F2-478F-8335-DD7692436CCD}" sibTransId="{4A7ED291-DB94-47A6-9A88-19F6C0031FED}"/>
    <dgm:cxn modelId="{7356EC0E-7DB7-4BBE-B291-76A838D4C046}" srcId="{4F6BA202-1D56-4B3F-B8C0-8562772FFB0F}" destId="{3DD28EB1-B431-4055-8A0A-E94649A1618C}" srcOrd="0" destOrd="0" parTransId="{FD700896-DE6A-4A8E-8168-FDFD459C6159}" sibTransId="{8C59D7F2-2F02-460C-BE0E-E8711EA5D201}"/>
    <dgm:cxn modelId="{8AD6C115-F1E2-436C-8145-CC7A6AF3956C}" srcId="{4F6BA202-1D56-4B3F-B8C0-8562772FFB0F}" destId="{CF90A80B-A8A4-4E90-AF95-015DEFB86557}" srcOrd="1" destOrd="0" parTransId="{4E0449CB-96FF-4B31-AB0B-B7366A40EBC0}" sibTransId="{6B7E6338-C94F-4A09-A3C7-6C8AEC106335}"/>
    <dgm:cxn modelId="{AF15FE18-0B26-4A30-AB4C-ED02D1787C65}" type="presOf" srcId="{AE700E54-8EBF-46B7-BF0B-1A41AC2EAC0C}" destId="{25E30947-2F10-4078-B636-C21ED9E266EB}" srcOrd="0" destOrd="0" presId="urn:microsoft.com/office/officeart/2005/8/layout/vList2"/>
    <dgm:cxn modelId="{F660435C-4CE4-4F04-A240-C43023D60F4D}" type="presOf" srcId="{3DD28EB1-B431-4055-8A0A-E94649A1618C}" destId="{80F487B0-4374-43AB-9200-B4A4C2F0F276}" srcOrd="0" destOrd="0" presId="urn:microsoft.com/office/officeart/2005/8/layout/vList2"/>
    <dgm:cxn modelId="{8E55DE45-E81E-4CAB-9DA3-DA9B84085DDE}" srcId="{EBCA6676-EFA2-4856-9C69-1CA426EBC5B7}" destId="{AE700E54-8EBF-46B7-BF0B-1A41AC2EAC0C}" srcOrd="1" destOrd="0" parTransId="{77E945AF-9C6F-4AC7-B312-D346523D5A3D}" sibTransId="{255C158A-6E09-4B8A-9F0D-323FC1C2E571}"/>
    <dgm:cxn modelId="{854F0B71-1FCC-4BA0-9148-CD2E9B6E3F0F}" type="presOf" srcId="{4F6BA202-1D56-4B3F-B8C0-8562772FFB0F}" destId="{6183CD58-180E-4D0A-8C12-47FD30ECCEB0}" srcOrd="0" destOrd="0" presId="urn:microsoft.com/office/officeart/2005/8/layout/vList2"/>
    <dgm:cxn modelId="{982EDC7B-993F-49C0-A7BA-F8A1EF2A39DF}" type="presOf" srcId="{EBCA6676-EFA2-4856-9C69-1CA426EBC5B7}" destId="{C81F67E8-A674-46D9-B550-24DFBA883CCE}" srcOrd="0" destOrd="0" presId="urn:microsoft.com/office/officeart/2005/8/layout/vList2"/>
    <dgm:cxn modelId="{DC1BB287-A215-4BFA-B8AE-5BC72061B8EE}" type="presOf" srcId="{29CC6A4F-5DC9-4CDB-B13D-9CDBC8974FCA}" destId="{D9779278-4DA7-4FEB-8D6F-A4D200BAA53D}" srcOrd="0" destOrd="2" presId="urn:microsoft.com/office/officeart/2005/8/layout/vList2"/>
    <dgm:cxn modelId="{248DD096-B048-4696-A8E8-F00CDD83CC3A}" type="presOf" srcId="{F7847205-FA7D-435F-BDAF-B1CF9F3B0C86}" destId="{D9779278-4DA7-4FEB-8D6F-A4D200BAA53D}" srcOrd="0" destOrd="0" presId="urn:microsoft.com/office/officeart/2005/8/layout/vList2"/>
    <dgm:cxn modelId="{90E5A89F-D9C9-46B1-9151-E2CEBC3A164A}" type="presOf" srcId="{81D6E550-BDFC-4D60-8C47-3778D36F5064}" destId="{7F5A4CB6-F3C3-445B-AB38-4EBE0A68E028}" srcOrd="0" destOrd="0" presId="urn:microsoft.com/office/officeart/2005/8/layout/vList2"/>
    <dgm:cxn modelId="{8D104EB4-8AD3-4A47-95C1-1EFDD1F2C7D0}" type="presOf" srcId="{B7038798-A49A-46BA-A4EA-04599479F1FF}" destId="{D9779278-4DA7-4FEB-8D6F-A4D200BAA53D}" srcOrd="0" destOrd="1" presId="urn:microsoft.com/office/officeart/2005/8/layout/vList2"/>
    <dgm:cxn modelId="{3702E8D6-4688-4EEB-94DA-390A600D04B8}" srcId="{81D6E550-BDFC-4D60-8C47-3778D36F5064}" destId="{F7847205-FA7D-435F-BDAF-B1CF9F3B0C86}" srcOrd="0" destOrd="0" parTransId="{C4F72CA2-3C9C-4E2D-82B8-4228CF4CF0A6}" sibTransId="{C95073F6-C62D-479E-B0C8-49FD34E84F90}"/>
    <dgm:cxn modelId="{89F1BAED-D20E-4F8F-BC9C-1E4A4955A5E8}" type="presOf" srcId="{CF90A80B-A8A4-4E90-AF95-015DEFB86557}" destId="{80F487B0-4374-43AB-9200-B4A4C2F0F276}" srcOrd="0" destOrd="1" presId="urn:microsoft.com/office/officeart/2005/8/layout/vList2"/>
    <dgm:cxn modelId="{4C0AA1F6-2202-4549-884E-B397DB566E34}" srcId="{EBCA6676-EFA2-4856-9C69-1CA426EBC5B7}" destId="{81D6E550-BDFC-4D60-8C47-3778D36F5064}" srcOrd="0" destOrd="0" parTransId="{21DBACEC-E985-476B-8E12-0E360486BDC2}" sibTransId="{201D6361-4AF7-412A-AEB3-421353F53667}"/>
    <dgm:cxn modelId="{EA13F3F7-060B-4891-A57B-9B79ADF2B9E8}" srcId="{81D6E550-BDFC-4D60-8C47-3778D36F5064}" destId="{29CC6A4F-5DC9-4CDB-B13D-9CDBC8974FCA}" srcOrd="2" destOrd="0" parTransId="{583E4D50-AFFD-41AC-9CBF-C287E1A92EB5}" sibTransId="{7FA77C2E-7BC4-42AB-9C1E-FAE7D7D3380D}"/>
    <dgm:cxn modelId="{E75159FE-15EC-4359-82B7-38EB35474FB9}" srcId="{EBCA6676-EFA2-4856-9C69-1CA426EBC5B7}" destId="{4F6BA202-1D56-4B3F-B8C0-8562772FFB0F}" srcOrd="2" destOrd="0" parTransId="{1F9A150B-3E25-437A-B916-48E82557B8B6}" sibTransId="{D9936DC4-4E12-4575-8745-CC7BD9A683D5}"/>
    <dgm:cxn modelId="{49916DB8-4604-4A86-942E-C3CB305E469A}" type="presParOf" srcId="{C81F67E8-A674-46D9-B550-24DFBA883CCE}" destId="{7F5A4CB6-F3C3-445B-AB38-4EBE0A68E028}" srcOrd="0" destOrd="0" presId="urn:microsoft.com/office/officeart/2005/8/layout/vList2"/>
    <dgm:cxn modelId="{248884B8-5BE4-4146-9BBD-FDBA7BD01BBA}" type="presParOf" srcId="{C81F67E8-A674-46D9-B550-24DFBA883CCE}" destId="{D9779278-4DA7-4FEB-8D6F-A4D200BAA53D}" srcOrd="1" destOrd="0" presId="urn:microsoft.com/office/officeart/2005/8/layout/vList2"/>
    <dgm:cxn modelId="{34057223-CA4F-4021-8A74-52822773A7FE}" type="presParOf" srcId="{C81F67E8-A674-46D9-B550-24DFBA883CCE}" destId="{25E30947-2F10-4078-B636-C21ED9E266EB}" srcOrd="2" destOrd="0" presId="urn:microsoft.com/office/officeart/2005/8/layout/vList2"/>
    <dgm:cxn modelId="{D66FC865-E8A1-4A1C-8FE7-B44226EEB6B1}" type="presParOf" srcId="{C81F67E8-A674-46D9-B550-24DFBA883CCE}" destId="{468185B2-EDA0-43A1-AFC9-AA5F185BD295}" srcOrd="3" destOrd="0" presId="urn:microsoft.com/office/officeart/2005/8/layout/vList2"/>
    <dgm:cxn modelId="{FBC8AB7C-04F7-4308-8FC8-548634C26FB1}" type="presParOf" srcId="{C81F67E8-A674-46D9-B550-24DFBA883CCE}" destId="{6183CD58-180E-4D0A-8C12-47FD30ECCEB0}" srcOrd="4" destOrd="0" presId="urn:microsoft.com/office/officeart/2005/8/layout/vList2"/>
    <dgm:cxn modelId="{1ED9FEE8-9FD9-4A62-A134-94E72EBA1442}" type="presParOf" srcId="{C81F67E8-A674-46D9-B550-24DFBA883CCE}" destId="{80F487B0-4374-43AB-9200-B4A4C2F0F27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587182-95E6-4AE8-9A99-23A6AC215171}"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E72AF6A1-CC20-429C-9999-C518BD71918E}">
      <dgm:prSet/>
      <dgm:spPr/>
      <dgm:t>
        <a:bodyPr/>
        <a:lstStyle/>
        <a:p>
          <a:r>
            <a:rPr lang="en-US" dirty="0"/>
            <a:t>Duty to cooperate for RTW and maintain employment </a:t>
          </a:r>
        </a:p>
      </dgm:t>
    </dgm:pt>
    <dgm:pt modelId="{4731AF29-E6F4-46CB-9816-1EFDAE40ED7D}" type="parTrans" cxnId="{469B0251-006D-4B49-B71D-D98615BD6914}">
      <dgm:prSet/>
      <dgm:spPr/>
      <dgm:t>
        <a:bodyPr/>
        <a:lstStyle/>
        <a:p>
          <a:endParaRPr lang="en-US"/>
        </a:p>
      </dgm:t>
    </dgm:pt>
    <dgm:pt modelId="{5D43791D-126A-4999-81C0-9620C0E05009}" type="sibTrans" cxnId="{469B0251-006D-4B49-B71D-D98615BD6914}">
      <dgm:prSet/>
      <dgm:spPr/>
      <dgm:t>
        <a:bodyPr/>
        <a:lstStyle/>
        <a:p>
          <a:endParaRPr lang="en-US"/>
        </a:p>
      </dgm:t>
    </dgm:pt>
    <dgm:pt modelId="{7A2E5767-D1A6-4FD1-855C-EAEE40E36152}">
      <dgm:prSet/>
      <dgm:spPr/>
      <dgm:t>
        <a:bodyPr/>
        <a:lstStyle/>
        <a:p>
          <a:r>
            <a:rPr lang="en-US"/>
            <a:t>In force January 1, 2024</a:t>
          </a:r>
        </a:p>
      </dgm:t>
    </dgm:pt>
    <dgm:pt modelId="{8301E1E1-37F0-468D-B18F-150A4ED7D60B}" type="parTrans" cxnId="{CE87C695-E1E4-48CF-852D-40B2A67F462A}">
      <dgm:prSet/>
      <dgm:spPr/>
      <dgm:t>
        <a:bodyPr/>
        <a:lstStyle/>
        <a:p>
          <a:endParaRPr lang="en-US"/>
        </a:p>
      </dgm:t>
    </dgm:pt>
    <dgm:pt modelId="{AD84FE66-FB14-4B9D-8340-0AA0E771B09D}" type="sibTrans" cxnId="{CE87C695-E1E4-48CF-852D-40B2A67F462A}">
      <dgm:prSet/>
      <dgm:spPr/>
      <dgm:t>
        <a:bodyPr/>
        <a:lstStyle/>
        <a:p>
          <a:endParaRPr lang="en-US"/>
        </a:p>
      </dgm:t>
    </dgm:pt>
    <dgm:pt modelId="{BC46839A-48B3-4DD2-8E4F-2FC17BD9E729}" type="pres">
      <dgm:prSet presAssocID="{25587182-95E6-4AE8-9A99-23A6AC215171}" presName="root" presStyleCnt="0">
        <dgm:presLayoutVars>
          <dgm:dir/>
          <dgm:resizeHandles val="exact"/>
        </dgm:presLayoutVars>
      </dgm:prSet>
      <dgm:spPr/>
    </dgm:pt>
    <dgm:pt modelId="{260076B2-AF30-4E4E-B718-5D672612B582}" type="pres">
      <dgm:prSet presAssocID="{E72AF6A1-CC20-429C-9999-C518BD71918E}" presName="compNode" presStyleCnt="0"/>
      <dgm:spPr/>
    </dgm:pt>
    <dgm:pt modelId="{F207C9A4-875F-4083-8985-8DE609CCA3AC}" type="pres">
      <dgm:prSet presAssocID="{E72AF6A1-CC20-429C-9999-C518BD71918E}" presName="iconRect" presStyleLbl="node1" presStyleIdx="0" presStyleCnt="2" custLinFactNeighborX="-7593" custLinFactNeighborY="-51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F395B729-106F-441E-AF58-86AD86C9B365}" type="pres">
      <dgm:prSet presAssocID="{E72AF6A1-CC20-429C-9999-C518BD71918E}" presName="spaceRect" presStyleCnt="0"/>
      <dgm:spPr/>
    </dgm:pt>
    <dgm:pt modelId="{E0191E54-017C-4377-AA7E-A71B1AA8235F}" type="pres">
      <dgm:prSet presAssocID="{E72AF6A1-CC20-429C-9999-C518BD71918E}" presName="textRect" presStyleLbl="revTx" presStyleIdx="0" presStyleCnt="2">
        <dgm:presLayoutVars>
          <dgm:chMax val="1"/>
          <dgm:chPref val="1"/>
        </dgm:presLayoutVars>
      </dgm:prSet>
      <dgm:spPr/>
    </dgm:pt>
    <dgm:pt modelId="{D8B657C2-840C-408D-AB7F-355BA6FA6A77}" type="pres">
      <dgm:prSet presAssocID="{5D43791D-126A-4999-81C0-9620C0E05009}" presName="sibTrans" presStyleCnt="0"/>
      <dgm:spPr/>
    </dgm:pt>
    <dgm:pt modelId="{A53309C1-BFB3-49E2-AF6A-9B9D63446FB3}" type="pres">
      <dgm:prSet presAssocID="{7A2E5767-D1A6-4FD1-855C-EAEE40E36152}" presName="compNode" presStyleCnt="0"/>
      <dgm:spPr/>
    </dgm:pt>
    <dgm:pt modelId="{ACFF9009-E03B-408B-9DDE-DEAEE6F454DE}" type="pres">
      <dgm:prSet presAssocID="{7A2E5767-D1A6-4FD1-855C-EAEE40E3615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eworks"/>
        </a:ext>
      </dgm:extLst>
    </dgm:pt>
    <dgm:pt modelId="{4118D9A4-5ACA-406D-8719-D5E72FF987D9}" type="pres">
      <dgm:prSet presAssocID="{7A2E5767-D1A6-4FD1-855C-EAEE40E36152}" presName="spaceRect" presStyleCnt="0"/>
      <dgm:spPr/>
    </dgm:pt>
    <dgm:pt modelId="{30D88323-93D3-45AA-B76E-65FB4CED366D}" type="pres">
      <dgm:prSet presAssocID="{7A2E5767-D1A6-4FD1-855C-EAEE40E36152}" presName="textRect" presStyleLbl="revTx" presStyleIdx="1" presStyleCnt="2">
        <dgm:presLayoutVars>
          <dgm:chMax val="1"/>
          <dgm:chPref val="1"/>
        </dgm:presLayoutVars>
      </dgm:prSet>
      <dgm:spPr/>
    </dgm:pt>
  </dgm:ptLst>
  <dgm:cxnLst>
    <dgm:cxn modelId="{F54FCA1E-EE7B-405A-937F-A11E0D965E21}" type="presOf" srcId="{7A2E5767-D1A6-4FD1-855C-EAEE40E36152}" destId="{30D88323-93D3-45AA-B76E-65FB4CED366D}" srcOrd="0" destOrd="0" presId="urn:microsoft.com/office/officeart/2018/2/layout/IconLabelList"/>
    <dgm:cxn modelId="{1C079532-7612-4A07-8E35-0EB5D9E09E72}" type="presOf" srcId="{25587182-95E6-4AE8-9A99-23A6AC215171}" destId="{BC46839A-48B3-4DD2-8E4F-2FC17BD9E729}" srcOrd="0" destOrd="0" presId="urn:microsoft.com/office/officeart/2018/2/layout/IconLabelList"/>
    <dgm:cxn modelId="{469B0251-006D-4B49-B71D-D98615BD6914}" srcId="{25587182-95E6-4AE8-9A99-23A6AC215171}" destId="{E72AF6A1-CC20-429C-9999-C518BD71918E}" srcOrd="0" destOrd="0" parTransId="{4731AF29-E6F4-46CB-9816-1EFDAE40ED7D}" sibTransId="{5D43791D-126A-4999-81C0-9620C0E05009}"/>
    <dgm:cxn modelId="{F5538594-6E25-44ED-AEDE-F9B705208C0A}" type="presOf" srcId="{E72AF6A1-CC20-429C-9999-C518BD71918E}" destId="{E0191E54-017C-4377-AA7E-A71B1AA8235F}" srcOrd="0" destOrd="0" presId="urn:microsoft.com/office/officeart/2018/2/layout/IconLabelList"/>
    <dgm:cxn modelId="{CE87C695-E1E4-48CF-852D-40B2A67F462A}" srcId="{25587182-95E6-4AE8-9A99-23A6AC215171}" destId="{7A2E5767-D1A6-4FD1-855C-EAEE40E36152}" srcOrd="1" destOrd="0" parTransId="{8301E1E1-37F0-468D-B18F-150A4ED7D60B}" sibTransId="{AD84FE66-FB14-4B9D-8340-0AA0E771B09D}"/>
    <dgm:cxn modelId="{3B9B94C3-347B-4BF0-858F-833AABB3AC47}" type="presParOf" srcId="{BC46839A-48B3-4DD2-8E4F-2FC17BD9E729}" destId="{260076B2-AF30-4E4E-B718-5D672612B582}" srcOrd="0" destOrd="0" presId="urn:microsoft.com/office/officeart/2018/2/layout/IconLabelList"/>
    <dgm:cxn modelId="{E160C3F7-7E71-40D7-8A15-4C0F8A4D45D9}" type="presParOf" srcId="{260076B2-AF30-4E4E-B718-5D672612B582}" destId="{F207C9A4-875F-4083-8985-8DE609CCA3AC}" srcOrd="0" destOrd="0" presId="urn:microsoft.com/office/officeart/2018/2/layout/IconLabelList"/>
    <dgm:cxn modelId="{D9BC5345-F47C-4A0A-BA27-735614E813D3}" type="presParOf" srcId="{260076B2-AF30-4E4E-B718-5D672612B582}" destId="{F395B729-106F-441E-AF58-86AD86C9B365}" srcOrd="1" destOrd="0" presId="urn:microsoft.com/office/officeart/2018/2/layout/IconLabelList"/>
    <dgm:cxn modelId="{B893D40E-8928-405D-A0E1-411E5D7D8D16}" type="presParOf" srcId="{260076B2-AF30-4E4E-B718-5D672612B582}" destId="{E0191E54-017C-4377-AA7E-A71B1AA8235F}" srcOrd="2" destOrd="0" presId="urn:microsoft.com/office/officeart/2018/2/layout/IconLabelList"/>
    <dgm:cxn modelId="{F2D7BE75-F612-4D38-813A-366222F281EB}" type="presParOf" srcId="{BC46839A-48B3-4DD2-8E4F-2FC17BD9E729}" destId="{D8B657C2-840C-408D-AB7F-355BA6FA6A77}" srcOrd="1" destOrd="0" presId="urn:microsoft.com/office/officeart/2018/2/layout/IconLabelList"/>
    <dgm:cxn modelId="{FFFE52E8-4E19-4536-8F94-9CE875B0572D}" type="presParOf" srcId="{BC46839A-48B3-4DD2-8E4F-2FC17BD9E729}" destId="{A53309C1-BFB3-49E2-AF6A-9B9D63446FB3}" srcOrd="2" destOrd="0" presId="urn:microsoft.com/office/officeart/2018/2/layout/IconLabelList"/>
    <dgm:cxn modelId="{9D7777BF-275B-442B-BF3B-D5C46D52E973}" type="presParOf" srcId="{A53309C1-BFB3-49E2-AF6A-9B9D63446FB3}" destId="{ACFF9009-E03B-408B-9DDE-DEAEE6F454DE}" srcOrd="0" destOrd="0" presId="urn:microsoft.com/office/officeart/2018/2/layout/IconLabelList"/>
    <dgm:cxn modelId="{34FCB42D-027D-45D7-9B01-B79F449EF15C}" type="presParOf" srcId="{A53309C1-BFB3-49E2-AF6A-9B9D63446FB3}" destId="{4118D9A4-5ACA-406D-8719-D5E72FF987D9}" srcOrd="1" destOrd="0" presId="urn:microsoft.com/office/officeart/2018/2/layout/IconLabelList"/>
    <dgm:cxn modelId="{DD7FB5F5-C9BF-4AF3-8587-D7D04A03C6F7}" type="presParOf" srcId="{A53309C1-BFB3-49E2-AF6A-9B9D63446FB3}" destId="{30D88323-93D3-45AA-B76E-65FB4CED366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CE9E6B1-87F0-4D48-8FF9-FBCF099A0E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312B07C-2E15-4D4D-8B5C-5FFB0530E924}">
      <dgm:prSet custT="1"/>
      <dgm:spPr>
        <a:solidFill>
          <a:schemeClr val="bg1"/>
        </a:solidFill>
        <a:ln>
          <a:solidFill>
            <a:schemeClr val="accent6">
              <a:lumMod val="50000"/>
            </a:schemeClr>
          </a:solidFill>
        </a:ln>
      </dgm:spPr>
      <dgm:t>
        <a:bodyPr/>
        <a:lstStyle/>
        <a:p>
          <a:r>
            <a:rPr lang="en-CA" sz="2700" b="1" dirty="0">
              <a:solidFill>
                <a:schemeClr val="tx1"/>
              </a:solidFill>
            </a:rPr>
            <a:t>Issue 2 – Duty to mitigate</a:t>
          </a:r>
          <a:endParaRPr lang="en-US" sz="2700" dirty="0">
            <a:solidFill>
              <a:schemeClr val="tx1"/>
            </a:solidFill>
          </a:endParaRPr>
        </a:p>
      </dgm:t>
    </dgm:pt>
    <dgm:pt modelId="{F97C3F52-A3A4-4DF1-A158-70A6805D79D6}" type="parTrans" cxnId="{99202CDE-0B22-4F3A-99A1-DC14BB7A9DA1}">
      <dgm:prSet/>
      <dgm:spPr/>
      <dgm:t>
        <a:bodyPr/>
        <a:lstStyle/>
        <a:p>
          <a:endParaRPr lang="en-US"/>
        </a:p>
      </dgm:t>
    </dgm:pt>
    <dgm:pt modelId="{7B23580E-4DA7-4916-9F33-07ED9AAAC921}" type="sibTrans" cxnId="{99202CDE-0B22-4F3A-99A1-DC14BB7A9DA1}">
      <dgm:prSet/>
      <dgm:spPr/>
      <dgm:t>
        <a:bodyPr/>
        <a:lstStyle/>
        <a:p>
          <a:endParaRPr lang="en-US"/>
        </a:p>
      </dgm:t>
    </dgm:pt>
    <dgm:pt modelId="{88471B53-54A6-4FE0-B12E-80FFB43CEF1E}">
      <dgm:prSet custT="1"/>
      <dgm:spPr/>
      <dgm:t>
        <a:bodyPr/>
        <a:lstStyle/>
        <a:p>
          <a:r>
            <a:rPr lang="en-CA" sz="2400" dirty="0"/>
            <a:t>No duty to mitigate where the contract specifies the penalty for early termination </a:t>
          </a:r>
          <a:endParaRPr lang="en-US" sz="2400" dirty="0"/>
        </a:p>
      </dgm:t>
    </dgm:pt>
    <dgm:pt modelId="{E2BECD92-3E43-4988-9A38-83B9B34712C9}" type="parTrans" cxnId="{71227BD9-2C45-4A0B-BDA1-1732A73F335E}">
      <dgm:prSet/>
      <dgm:spPr/>
      <dgm:t>
        <a:bodyPr/>
        <a:lstStyle/>
        <a:p>
          <a:endParaRPr lang="en-US"/>
        </a:p>
      </dgm:t>
    </dgm:pt>
    <dgm:pt modelId="{A7FA2662-ED3D-4FC6-9A8A-9A4053963216}" type="sibTrans" cxnId="{71227BD9-2C45-4A0B-BDA1-1732A73F335E}">
      <dgm:prSet/>
      <dgm:spPr/>
      <dgm:t>
        <a:bodyPr/>
        <a:lstStyle/>
        <a:p>
          <a:endParaRPr lang="en-US"/>
        </a:p>
      </dgm:t>
    </dgm:pt>
    <dgm:pt modelId="{65B80663-47BC-4177-B81B-E2C97B477CC5}" type="pres">
      <dgm:prSet presAssocID="{CCE9E6B1-87F0-4D48-8FF9-FBCF099A0E81}" presName="linear" presStyleCnt="0">
        <dgm:presLayoutVars>
          <dgm:animLvl val="lvl"/>
          <dgm:resizeHandles val="exact"/>
        </dgm:presLayoutVars>
      </dgm:prSet>
      <dgm:spPr/>
    </dgm:pt>
    <dgm:pt modelId="{7A2AACD0-1929-437F-8065-8C6175D3753D}" type="pres">
      <dgm:prSet presAssocID="{6312B07C-2E15-4D4D-8B5C-5FFB0530E924}" presName="parentText" presStyleLbl="node1" presStyleIdx="0" presStyleCnt="1" custScaleY="87475" custLinFactY="-3286" custLinFactNeighborY="-100000">
        <dgm:presLayoutVars>
          <dgm:chMax val="0"/>
          <dgm:bulletEnabled val="1"/>
        </dgm:presLayoutVars>
      </dgm:prSet>
      <dgm:spPr/>
    </dgm:pt>
    <dgm:pt modelId="{B6ED0F35-7AF5-4C44-A00D-BFB796E14994}" type="pres">
      <dgm:prSet presAssocID="{6312B07C-2E15-4D4D-8B5C-5FFB0530E924}" presName="childText" presStyleLbl="revTx" presStyleIdx="0" presStyleCnt="1" custLinFactNeighborY="-85288">
        <dgm:presLayoutVars>
          <dgm:bulletEnabled val="1"/>
        </dgm:presLayoutVars>
      </dgm:prSet>
      <dgm:spPr/>
    </dgm:pt>
  </dgm:ptLst>
  <dgm:cxnLst>
    <dgm:cxn modelId="{5174B51D-A5FE-448B-81BA-456D964FA58E}" type="presOf" srcId="{88471B53-54A6-4FE0-B12E-80FFB43CEF1E}" destId="{B6ED0F35-7AF5-4C44-A00D-BFB796E14994}" srcOrd="0" destOrd="0" presId="urn:microsoft.com/office/officeart/2005/8/layout/vList2"/>
    <dgm:cxn modelId="{35A9A98F-80E8-4664-95F7-EFBA47E21444}" type="presOf" srcId="{CCE9E6B1-87F0-4D48-8FF9-FBCF099A0E81}" destId="{65B80663-47BC-4177-B81B-E2C97B477CC5}" srcOrd="0" destOrd="0" presId="urn:microsoft.com/office/officeart/2005/8/layout/vList2"/>
    <dgm:cxn modelId="{D06333BE-B33D-47F2-B780-C9BFDFFD36DA}" type="presOf" srcId="{6312B07C-2E15-4D4D-8B5C-5FFB0530E924}" destId="{7A2AACD0-1929-437F-8065-8C6175D3753D}" srcOrd="0" destOrd="0" presId="urn:microsoft.com/office/officeart/2005/8/layout/vList2"/>
    <dgm:cxn modelId="{71227BD9-2C45-4A0B-BDA1-1732A73F335E}" srcId="{6312B07C-2E15-4D4D-8B5C-5FFB0530E924}" destId="{88471B53-54A6-4FE0-B12E-80FFB43CEF1E}" srcOrd="0" destOrd="0" parTransId="{E2BECD92-3E43-4988-9A38-83B9B34712C9}" sibTransId="{A7FA2662-ED3D-4FC6-9A8A-9A4053963216}"/>
    <dgm:cxn modelId="{99202CDE-0B22-4F3A-99A1-DC14BB7A9DA1}" srcId="{CCE9E6B1-87F0-4D48-8FF9-FBCF099A0E81}" destId="{6312B07C-2E15-4D4D-8B5C-5FFB0530E924}" srcOrd="0" destOrd="0" parTransId="{F97C3F52-A3A4-4DF1-A158-70A6805D79D6}" sibTransId="{7B23580E-4DA7-4916-9F33-07ED9AAAC921}"/>
    <dgm:cxn modelId="{EC56507C-C3D8-43DC-A6C3-7C7D51FA8F60}" type="presParOf" srcId="{65B80663-47BC-4177-B81B-E2C97B477CC5}" destId="{7A2AACD0-1929-437F-8065-8C6175D3753D}" srcOrd="0" destOrd="0" presId="urn:microsoft.com/office/officeart/2005/8/layout/vList2"/>
    <dgm:cxn modelId="{DD2BD1E4-F0FB-4164-BE56-633B38A80A3C}" type="presParOf" srcId="{65B80663-47BC-4177-B81B-E2C97B477CC5}" destId="{B6ED0F35-7AF5-4C44-A00D-BFB796E1499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D363482-8D2D-4F42-902A-3765EC8031E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39197C-17F8-4E03-AE51-9D51E98429CB}">
      <dgm:prSet/>
      <dgm:spPr>
        <a:solidFill>
          <a:schemeClr val="bg1"/>
        </a:solidFill>
        <a:ln>
          <a:solidFill>
            <a:schemeClr val="accent6">
              <a:lumMod val="75000"/>
            </a:schemeClr>
          </a:solidFill>
        </a:ln>
      </dgm:spPr>
      <dgm:t>
        <a:bodyPr/>
        <a:lstStyle/>
        <a:p>
          <a:r>
            <a:rPr lang="en-CA" b="1" dirty="0">
              <a:solidFill>
                <a:schemeClr val="tx1"/>
              </a:solidFill>
            </a:rPr>
            <a:t>Issue 1 – Damages for early termination of contract</a:t>
          </a:r>
          <a:endParaRPr lang="en-US" dirty="0">
            <a:solidFill>
              <a:schemeClr val="tx1"/>
            </a:solidFill>
          </a:endParaRPr>
        </a:p>
      </dgm:t>
    </dgm:pt>
    <dgm:pt modelId="{AF2B0C69-81E8-4F03-87C7-8DE32AF92B57}" type="parTrans" cxnId="{E77A3317-AF30-432D-8681-3BCCF34A2E3C}">
      <dgm:prSet/>
      <dgm:spPr/>
      <dgm:t>
        <a:bodyPr/>
        <a:lstStyle/>
        <a:p>
          <a:endParaRPr lang="en-US"/>
        </a:p>
      </dgm:t>
    </dgm:pt>
    <dgm:pt modelId="{C981D408-AFCD-41C0-87D9-3D8DC1FD2E93}" type="sibTrans" cxnId="{E77A3317-AF30-432D-8681-3BCCF34A2E3C}">
      <dgm:prSet/>
      <dgm:spPr/>
      <dgm:t>
        <a:bodyPr/>
        <a:lstStyle/>
        <a:p>
          <a:endParaRPr lang="en-US"/>
        </a:p>
      </dgm:t>
    </dgm:pt>
    <dgm:pt modelId="{82B39C31-6193-476A-9EE2-7316DB36A4BC}">
      <dgm:prSet/>
      <dgm:spPr/>
      <dgm:t>
        <a:bodyPr/>
        <a:lstStyle/>
        <a:p>
          <a:r>
            <a:rPr lang="en-CA" dirty="0"/>
            <a:t>Presumption to provide reasonable notice had been rebutted by the fixed‐term contract</a:t>
          </a:r>
          <a:endParaRPr lang="en-US" dirty="0"/>
        </a:p>
      </dgm:t>
    </dgm:pt>
    <dgm:pt modelId="{652AB8A8-551E-4ED7-A916-18B12D8FB44A}" type="parTrans" cxnId="{878F3B40-E6A4-4DCB-ABB1-9120BEA8BF62}">
      <dgm:prSet/>
      <dgm:spPr/>
      <dgm:t>
        <a:bodyPr/>
        <a:lstStyle/>
        <a:p>
          <a:endParaRPr lang="en-US"/>
        </a:p>
      </dgm:t>
    </dgm:pt>
    <dgm:pt modelId="{CF10C0D1-3AFF-4D4B-ADA0-9EE17B8D4941}" type="sibTrans" cxnId="{878F3B40-E6A4-4DCB-ABB1-9120BEA8BF62}">
      <dgm:prSet/>
      <dgm:spPr/>
      <dgm:t>
        <a:bodyPr/>
        <a:lstStyle/>
        <a:p>
          <a:endParaRPr lang="en-US"/>
        </a:p>
      </dgm:t>
    </dgm:pt>
    <dgm:pt modelId="{E7E7713D-ABF2-4D9A-B9EF-A52FA9E7E2B1}">
      <dgm:prSet/>
      <dgm:spPr/>
      <dgm:t>
        <a:bodyPr/>
        <a:lstStyle/>
        <a:p>
          <a:r>
            <a:rPr lang="en-CA" dirty="0"/>
            <a:t>Policy consideration: employers entering fixed term contracts to avoid paying severance</a:t>
          </a:r>
          <a:endParaRPr lang="en-US" dirty="0"/>
        </a:p>
      </dgm:t>
    </dgm:pt>
    <dgm:pt modelId="{C13CF32D-D556-42EA-94FF-1BAF5F20A68A}" type="parTrans" cxnId="{C250CDE3-C004-4C77-AE04-C242A10E04CD}">
      <dgm:prSet/>
      <dgm:spPr/>
      <dgm:t>
        <a:bodyPr/>
        <a:lstStyle/>
        <a:p>
          <a:endParaRPr lang="en-US"/>
        </a:p>
      </dgm:t>
    </dgm:pt>
    <dgm:pt modelId="{72201A9A-FD34-4072-A0FB-1C01120ED74E}" type="sibTrans" cxnId="{C250CDE3-C004-4C77-AE04-C242A10E04CD}">
      <dgm:prSet/>
      <dgm:spPr/>
      <dgm:t>
        <a:bodyPr/>
        <a:lstStyle/>
        <a:p>
          <a:endParaRPr lang="en-US"/>
        </a:p>
      </dgm:t>
    </dgm:pt>
    <dgm:pt modelId="{2ACCB018-8489-41E5-9E36-6D34423EA903}">
      <dgm:prSet/>
      <dgm:spPr/>
      <dgm:t>
        <a:bodyPr/>
        <a:lstStyle/>
        <a:p>
          <a:r>
            <a:rPr lang="en-CA" dirty="0"/>
            <a:t>Ambiguity interpreted against the employer</a:t>
          </a:r>
          <a:endParaRPr lang="en-US" dirty="0"/>
        </a:p>
      </dgm:t>
    </dgm:pt>
    <dgm:pt modelId="{1E5AA5C8-7654-4AC0-ABE9-B03B09D55DF5}" type="parTrans" cxnId="{57D0402B-FDFA-42C9-9913-9B63ACDE63E4}">
      <dgm:prSet/>
      <dgm:spPr/>
      <dgm:t>
        <a:bodyPr/>
        <a:lstStyle/>
        <a:p>
          <a:endParaRPr lang="en-US"/>
        </a:p>
      </dgm:t>
    </dgm:pt>
    <dgm:pt modelId="{F464E29E-FE81-431C-91AF-3A87273CB5E1}" type="sibTrans" cxnId="{57D0402B-FDFA-42C9-9913-9B63ACDE63E4}">
      <dgm:prSet/>
      <dgm:spPr/>
      <dgm:t>
        <a:bodyPr/>
        <a:lstStyle/>
        <a:p>
          <a:endParaRPr lang="en-US"/>
        </a:p>
      </dgm:t>
    </dgm:pt>
    <dgm:pt modelId="{38E948A2-F51C-4B1C-9B70-F53AF60F0FC3}">
      <dgm:prSet/>
      <dgm:spPr/>
      <dgm:t>
        <a:bodyPr/>
        <a:lstStyle/>
        <a:p>
          <a:r>
            <a:rPr lang="en-CA" dirty="0"/>
            <a:t>Default position: damages equal to the salary which would have been earned over the remaining term</a:t>
          </a:r>
          <a:endParaRPr lang="en-US" dirty="0"/>
        </a:p>
      </dgm:t>
    </dgm:pt>
    <dgm:pt modelId="{4B70CBE9-805D-41B5-9CD8-04C3C10FCBDF}" type="parTrans" cxnId="{5F2CF1B0-9438-4EF3-81DC-72E143E0DB1F}">
      <dgm:prSet/>
      <dgm:spPr/>
      <dgm:t>
        <a:bodyPr/>
        <a:lstStyle/>
        <a:p>
          <a:endParaRPr lang="en-US"/>
        </a:p>
      </dgm:t>
    </dgm:pt>
    <dgm:pt modelId="{8BCD651D-2BBC-4A15-9FCD-AE4ABB1660CA}" type="sibTrans" cxnId="{5F2CF1B0-9438-4EF3-81DC-72E143E0DB1F}">
      <dgm:prSet/>
      <dgm:spPr/>
      <dgm:t>
        <a:bodyPr/>
        <a:lstStyle/>
        <a:p>
          <a:endParaRPr lang="en-US"/>
        </a:p>
      </dgm:t>
    </dgm:pt>
    <dgm:pt modelId="{0F74AFDB-BB20-4BD9-AC23-FB9FA8D74D26}" type="pres">
      <dgm:prSet presAssocID="{5D363482-8D2D-4F42-902A-3765EC8031E2}" presName="linear" presStyleCnt="0">
        <dgm:presLayoutVars>
          <dgm:animLvl val="lvl"/>
          <dgm:resizeHandles val="exact"/>
        </dgm:presLayoutVars>
      </dgm:prSet>
      <dgm:spPr/>
    </dgm:pt>
    <dgm:pt modelId="{4D1E732C-6034-483D-B0C4-F10796631665}" type="pres">
      <dgm:prSet presAssocID="{CA39197C-17F8-4E03-AE51-9D51E98429CB}" presName="parentText" presStyleLbl="node1" presStyleIdx="0" presStyleCnt="1">
        <dgm:presLayoutVars>
          <dgm:chMax val="0"/>
          <dgm:bulletEnabled val="1"/>
        </dgm:presLayoutVars>
      </dgm:prSet>
      <dgm:spPr/>
    </dgm:pt>
    <dgm:pt modelId="{21A03F53-29FA-46C3-99DD-BC3B0741157C}" type="pres">
      <dgm:prSet presAssocID="{CA39197C-17F8-4E03-AE51-9D51E98429CB}" presName="childText" presStyleLbl="revTx" presStyleIdx="0" presStyleCnt="1" custLinFactNeighborX="-30" custLinFactNeighborY="8920">
        <dgm:presLayoutVars>
          <dgm:bulletEnabled val="1"/>
        </dgm:presLayoutVars>
      </dgm:prSet>
      <dgm:spPr/>
    </dgm:pt>
  </dgm:ptLst>
  <dgm:cxnLst>
    <dgm:cxn modelId="{E77A3317-AF30-432D-8681-3BCCF34A2E3C}" srcId="{5D363482-8D2D-4F42-902A-3765EC8031E2}" destId="{CA39197C-17F8-4E03-AE51-9D51E98429CB}" srcOrd="0" destOrd="0" parTransId="{AF2B0C69-81E8-4F03-87C7-8DE32AF92B57}" sibTransId="{C981D408-AFCD-41C0-87D9-3D8DC1FD2E93}"/>
    <dgm:cxn modelId="{57D0402B-FDFA-42C9-9913-9B63ACDE63E4}" srcId="{CA39197C-17F8-4E03-AE51-9D51E98429CB}" destId="{2ACCB018-8489-41E5-9E36-6D34423EA903}" srcOrd="2" destOrd="0" parTransId="{1E5AA5C8-7654-4AC0-ABE9-B03B09D55DF5}" sibTransId="{F464E29E-FE81-431C-91AF-3A87273CB5E1}"/>
    <dgm:cxn modelId="{AB90793B-6E82-4127-80E9-5DDED4735E22}" type="presOf" srcId="{38E948A2-F51C-4B1C-9B70-F53AF60F0FC3}" destId="{21A03F53-29FA-46C3-99DD-BC3B0741157C}" srcOrd="0" destOrd="3" presId="urn:microsoft.com/office/officeart/2005/8/layout/vList2"/>
    <dgm:cxn modelId="{878F3B40-E6A4-4DCB-ABB1-9120BEA8BF62}" srcId="{CA39197C-17F8-4E03-AE51-9D51E98429CB}" destId="{82B39C31-6193-476A-9EE2-7316DB36A4BC}" srcOrd="0" destOrd="0" parTransId="{652AB8A8-551E-4ED7-A916-18B12D8FB44A}" sibTransId="{CF10C0D1-3AFF-4D4B-ADA0-9EE17B8D4941}"/>
    <dgm:cxn modelId="{F2C28742-9BCF-4188-BAA7-EFBD8A4DD4FE}" type="presOf" srcId="{CA39197C-17F8-4E03-AE51-9D51E98429CB}" destId="{4D1E732C-6034-483D-B0C4-F10796631665}" srcOrd="0" destOrd="0" presId="urn:microsoft.com/office/officeart/2005/8/layout/vList2"/>
    <dgm:cxn modelId="{F4A27A97-9F56-468E-BD50-699C7861AC88}" type="presOf" srcId="{5D363482-8D2D-4F42-902A-3765EC8031E2}" destId="{0F74AFDB-BB20-4BD9-AC23-FB9FA8D74D26}" srcOrd="0" destOrd="0" presId="urn:microsoft.com/office/officeart/2005/8/layout/vList2"/>
    <dgm:cxn modelId="{C5DFE3AB-6973-4B1F-9E84-B64481C19D38}" type="presOf" srcId="{2ACCB018-8489-41E5-9E36-6D34423EA903}" destId="{21A03F53-29FA-46C3-99DD-BC3B0741157C}" srcOrd="0" destOrd="2" presId="urn:microsoft.com/office/officeart/2005/8/layout/vList2"/>
    <dgm:cxn modelId="{5F2CF1B0-9438-4EF3-81DC-72E143E0DB1F}" srcId="{CA39197C-17F8-4E03-AE51-9D51E98429CB}" destId="{38E948A2-F51C-4B1C-9B70-F53AF60F0FC3}" srcOrd="3" destOrd="0" parTransId="{4B70CBE9-805D-41B5-9CD8-04C3C10FCBDF}" sibTransId="{8BCD651D-2BBC-4A15-9FCD-AE4ABB1660CA}"/>
    <dgm:cxn modelId="{416316C5-CD9D-4E98-B6BA-A393D240CD9C}" type="presOf" srcId="{E7E7713D-ABF2-4D9A-B9EF-A52FA9E7E2B1}" destId="{21A03F53-29FA-46C3-99DD-BC3B0741157C}" srcOrd="0" destOrd="1" presId="urn:microsoft.com/office/officeart/2005/8/layout/vList2"/>
    <dgm:cxn modelId="{C250CDE3-C004-4C77-AE04-C242A10E04CD}" srcId="{CA39197C-17F8-4E03-AE51-9D51E98429CB}" destId="{E7E7713D-ABF2-4D9A-B9EF-A52FA9E7E2B1}" srcOrd="1" destOrd="0" parTransId="{C13CF32D-D556-42EA-94FF-1BAF5F20A68A}" sibTransId="{72201A9A-FD34-4072-A0FB-1C01120ED74E}"/>
    <dgm:cxn modelId="{8FB235F0-B010-47CE-9319-E26733B9B1DA}" type="presOf" srcId="{82B39C31-6193-476A-9EE2-7316DB36A4BC}" destId="{21A03F53-29FA-46C3-99DD-BC3B0741157C}" srcOrd="0" destOrd="0" presId="urn:microsoft.com/office/officeart/2005/8/layout/vList2"/>
    <dgm:cxn modelId="{6BAF6D1E-DD75-49A9-8D48-069EE020ECA0}" type="presParOf" srcId="{0F74AFDB-BB20-4BD9-AC23-FB9FA8D74D26}" destId="{4D1E732C-6034-483D-B0C4-F10796631665}" srcOrd="0" destOrd="0" presId="urn:microsoft.com/office/officeart/2005/8/layout/vList2"/>
    <dgm:cxn modelId="{D9510957-0491-4DA0-B240-E47F2321F0D1}" type="presParOf" srcId="{0F74AFDB-BB20-4BD9-AC23-FB9FA8D74D26}" destId="{21A03F53-29FA-46C3-99DD-BC3B0741157C}"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E6B9AB3-7A00-4843-B944-B05D48BA94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2E104BA-F13C-4723-B15D-A3D212625CEF}">
      <dgm:prSet/>
      <dgm:spPr>
        <a:solidFill>
          <a:schemeClr val="bg1"/>
        </a:solidFill>
        <a:ln>
          <a:solidFill>
            <a:schemeClr val="accent6">
              <a:lumMod val="50000"/>
            </a:schemeClr>
          </a:solidFill>
        </a:ln>
      </dgm:spPr>
      <dgm:t>
        <a:bodyPr/>
        <a:lstStyle/>
        <a:p>
          <a:r>
            <a:rPr lang="fi-FI" b="0" dirty="0">
              <a:ln>
                <a:noFill/>
              </a:ln>
              <a:solidFill>
                <a:schemeClr val="tx1"/>
              </a:solidFill>
            </a:rPr>
            <a:t>Courts divided in approach</a:t>
          </a:r>
          <a:endParaRPr lang="en-US" b="0" dirty="0">
            <a:ln>
              <a:noFill/>
            </a:ln>
            <a:solidFill>
              <a:schemeClr val="tx1"/>
            </a:solidFill>
          </a:endParaRPr>
        </a:p>
      </dgm:t>
    </dgm:pt>
    <dgm:pt modelId="{C8AE4343-F21E-4EE3-A433-2C19B06A7B60}" type="parTrans" cxnId="{2AF41696-EA3D-4849-9815-F3C488FF2999}">
      <dgm:prSet/>
      <dgm:spPr/>
      <dgm:t>
        <a:bodyPr/>
        <a:lstStyle/>
        <a:p>
          <a:endParaRPr lang="en-US"/>
        </a:p>
      </dgm:t>
    </dgm:pt>
    <dgm:pt modelId="{4CDF964E-25E9-45B4-9C98-3FF3012E12A5}" type="sibTrans" cxnId="{2AF41696-EA3D-4849-9815-F3C488FF2999}">
      <dgm:prSet/>
      <dgm:spPr/>
      <dgm:t>
        <a:bodyPr/>
        <a:lstStyle/>
        <a:p>
          <a:endParaRPr lang="en-US"/>
        </a:p>
      </dgm:t>
    </dgm:pt>
    <dgm:pt modelId="{7B12E0C3-52D1-4103-9A46-C1FC4E324F15}">
      <dgm:prSet/>
      <dgm:spPr>
        <a:ln>
          <a:noFill/>
        </a:ln>
      </dgm:spPr>
      <dgm:t>
        <a:bodyPr/>
        <a:lstStyle/>
        <a:p>
          <a:r>
            <a:rPr lang="en-CA" dirty="0"/>
            <a:t>breach of contract vs. contractual debt</a:t>
          </a:r>
          <a:endParaRPr lang="en-US" dirty="0"/>
        </a:p>
      </dgm:t>
    </dgm:pt>
    <dgm:pt modelId="{1247F9A6-F68F-46E0-87B8-C454C02BB019}" type="parTrans" cxnId="{14C24F70-70C7-4DC0-B8E5-0F67AA979605}">
      <dgm:prSet/>
      <dgm:spPr/>
      <dgm:t>
        <a:bodyPr/>
        <a:lstStyle/>
        <a:p>
          <a:endParaRPr lang="en-US"/>
        </a:p>
      </dgm:t>
    </dgm:pt>
    <dgm:pt modelId="{C925A882-B1A4-434D-9DAC-E6F7840DD261}" type="sibTrans" cxnId="{14C24F70-70C7-4DC0-B8E5-0F67AA979605}">
      <dgm:prSet/>
      <dgm:spPr/>
      <dgm:t>
        <a:bodyPr/>
        <a:lstStyle/>
        <a:p>
          <a:endParaRPr lang="en-US"/>
        </a:p>
      </dgm:t>
    </dgm:pt>
    <dgm:pt modelId="{2E223286-0BA3-40C1-94D1-876C3207454F}">
      <dgm:prSet/>
      <dgm:spPr>
        <a:ln>
          <a:noFill/>
        </a:ln>
      </dgm:spPr>
      <dgm:t>
        <a:bodyPr/>
        <a:lstStyle/>
        <a:p>
          <a:r>
            <a:rPr lang="en-CA" dirty="0"/>
            <a:t>"duty" to proactively mitigate vs. deduction of income earned after termination from damages</a:t>
          </a:r>
          <a:endParaRPr lang="en-US" dirty="0"/>
        </a:p>
      </dgm:t>
    </dgm:pt>
    <dgm:pt modelId="{64B2B0F1-7011-42BF-BCF8-FF8A0B8DE6A2}" type="parTrans" cxnId="{251C6208-90DD-483D-9C47-7DC895763325}">
      <dgm:prSet/>
      <dgm:spPr/>
      <dgm:t>
        <a:bodyPr/>
        <a:lstStyle/>
        <a:p>
          <a:endParaRPr lang="en-US"/>
        </a:p>
      </dgm:t>
    </dgm:pt>
    <dgm:pt modelId="{CB1E2E91-90D8-4CE3-90D2-056BD9A69D0C}" type="sibTrans" cxnId="{251C6208-90DD-483D-9C47-7DC895763325}">
      <dgm:prSet/>
      <dgm:spPr/>
      <dgm:t>
        <a:bodyPr/>
        <a:lstStyle/>
        <a:p>
          <a:endParaRPr lang="en-US"/>
        </a:p>
      </dgm:t>
    </dgm:pt>
    <dgm:pt modelId="{211D32DA-A749-47CA-ACCA-DFCC957A262F}">
      <dgm:prSet/>
      <dgm:spPr>
        <a:solidFill>
          <a:schemeClr val="bg1"/>
        </a:solidFill>
        <a:ln>
          <a:solidFill>
            <a:schemeClr val="accent6">
              <a:lumMod val="50000"/>
            </a:schemeClr>
          </a:solidFill>
        </a:ln>
      </dgm:spPr>
      <dgm:t>
        <a:bodyPr/>
        <a:lstStyle/>
        <a:p>
          <a:r>
            <a:rPr lang="fi-FI" i="1">
              <a:solidFill>
                <a:schemeClr val="tx1"/>
              </a:solidFill>
            </a:rPr>
            <a:t>Ontario</a:t>
          </a:r>
          <a:endParaRPr lang="en-US">
            <a:solidFill>
              <a:schemeClr val="tx1"/>
            </a:solidFill>
          </a:endParaRPr>
        </a:p>
      </dgm:t>
    </dgm:pt>
    <dgm:pt modelId="{03CA5BD0-AA61-4714-A8FD-2AFF0A995B0F}" type="parTrans" cxnId="{2D581F29-8523-4E9D-9055-8DD5016096FD}">
      <dgm:prSet/>
      <dgm:spPr/>
      <dgm:t>
        <a:bodyPr/>
        <a:lstStyle/>
        <a:p>
          <a:endParaRPr lang="en-US"/>
        </a:p>
      </dgm:t>
    </dgm:pt>
    <dgm:pt modelId="{F93BE346-6C3C-4D6C-A108-332CD3E4C5A8}" type="sibTrans" cxnId="{2D581F29-8523-4E9D-9055-8DD5016096FD}">
      <dgm:prSet/>
      <dgm:spPr/>
      <dgm:t>
        <a:bodyPr/>
        <a:lstStyle/>
        <a:p>
          <a:endParaRPr lang="en-US"/>
        </a:p>
      </dgm:t>
    </dgm:pt>
    <dgm:pt modelId="{AB5EC219-D9CF-4C6F-A2FC-B40BFF280C78}">
      <dgm:prSet/>
      <dgm:spPr>
        <a:ln>
          <a:noFill/>
        </a:ln>
      </dgm:spPr>
      <dgm:t>
        <a:bodyPr/>
        <a:lstStyle/>
        <a:p>
          <a:r>
            <a:rPr lang="fi-FI" i="1"/>
            <a:t>Kopyl v. Losani Homes (1998) Ltd.</a:t>
          </a:r>
          <a:r>
            <a:rPr lang="fi-FI"/>
            <a:t>, 2024 ONCA 199</a:t>
          </a:r>
          <a:endParaRPr lang="en-US"/>
        </a:p>
      </dgm:t>
    </dgm:pt>
    <dgm:pt modelId="{9A8D157E-3893-4BE3-A7D4-FDE39104A1EC}" type="parTrans" cxnId="{6149921D-3543-45DA-B3BE-7B9732ADB26D}">
      <dgm:prSet/>
      <dgm:spPr/>
      <dgm:t>
        <a:bodyPr/>
        <a:lstStyle/>
        <a:p>
          <a:endParaRPr lang="en-US"/>
        </a:p>
      </dgm:t>
    </dgm:pt>
    <dgm:pt modelId="{5F4C382D-C229-4CB2-978A-D8FA87A63D6F}" type="sibTrans" cxnId="{6149921D-3543-45DA-B3BE-7B9732ADB26D}">
      <dgm:prSet/>
      <dgm:spPr/>
      <dgm:t>
        <a:bodyPr/>
        <a:lstStyle/>
        <a:p>
          <a:endParaRPr lang="en-US"/>
        </a:p>
      </dgm:t>
    </dgm:pt>
    <dgm:pt modelId="{B6CF46CB-3A2F-455C-B630-61A6EF6A11FF}">
      <dgm:prSet/>
      <dgm:spPr>
        <a:solidFill>
          <a:schemeClr val="bg1"/>
        </a:solidFill>
        <a:ln>
          <a:solidFill>
            <a:schemeClr val="accent6">
              <a:lumMod val="50000"/>
            </a:schemeClr>
          </a:solidFill>
        </a:ln>
      </dgm:spPr>
      <dgm:t>
        <a:bodyPr/>
        <a:lstStyle/>
        <a:p>
          <a:r>
            <a:rPr lang="en-CA">
              <a:solidFill>
                <a:schemeClr val="tx1"/>
              </a:solidFill>
            </a:rPr>
            <a:t>BC</a:t>
          </a:r>
          <a:endParaRPr lang="en-US">
            <a:solidFill>
              <a:schemeClr val="tx1"/>
            </a:solidFill>
          </a:endParaRPr>
        </a:p>
      </dgm:t>
    </dgm:pt>
    <dgm:pt modelId="{ED6F2062-151A-45B4-AFF8-7FCE20F2D61C}" type="parTrans" cxnId="{E8C1F6AB-A07F-46D3-AE7D-E741ED7E8AEA}">
      <dgm:prSet/>
      <dgm:spPr/>
      <dgm:t>
        <a:bodyPr/>
        <a:lstStyle/>
        <a:p>
          <a:endParaRPr lang="en-US"/>
        </a:p>
      </dgm:t>
    </dgm:pt>
    <dgm:pt modelId="{10A9D3CC-E658-443E-A69A-F374F85E94DD}" type="sibTrans" cxnId="{E8C1F6AB-A07F-46D3-AE7D-E741ED7E8AEA}">
      <dgm:prSet/>
      <dgm:spPr/>
      <dgm:t>
        <a:bodyPr/>
        <a:lstStyle/>
        <a:p>
          <a:endParaRPr lang="en-US"/>
        </a:p>
      </dgm:t>
    </dgm:pt>
    <dgm:pt modelId="{83B372F5-7320-4F97-A467-80C823FECB2B}">
      <dgm:prSet/>
      <dgm:spPr>
        <a:ln>
          <a:noFill/>
        </a:ln>
      </dgm:spPr>
      <dgm:t>
        <a:bodyPr/>
        <a:lstStyle/>
        <a:p>
          <a:r>
            <a:rPr lang="en-CA" i="1"/>
            <a:t>Quach v. Mitrux Services Ltd.</a:t>
          </a:r>
          <a:r>
            <a:rPr lang="en-CA"/>
            <a:t>, 2020 BCCA 25</a:t>
          </a:r>
          <a:endParaRPr lang="en-US"/>
        </a:p>
      </dgm:t>
    </dgm:pt>
    <dgm:pt modelId="{6C390122-BA9A-4900-9C76-9ADCCD9D43A2}" type="parTrans" cxnId="{95F91890-6381-4CCD-AC4C-0B7224DD9F0C}">
      <dgm:prSet/>
      <dgm:spPr/>
      <dgm:t>
        <a:bodyPr/>
        <a:lstStyle/>
        <a:p>
          <a:endParaRPr lang="en-US"/>
        </a:p>
      </dgm:t>
    </dgm:pt>
    <dgm:pt modelId="{CA3C5F1F-45D2-4B2D-8F3B-8220B27352C5}" type="sibTrans" cxnId="{95F91890-6381-4CCD-AC4C-0B7224DD9F0C}">
      <dgm:prSet/>
      <dgm:spPr/>
      <dgm:t>
        <a:bodyPr/>
        <a:lstStyle/>
        <a:p>
          <a:endParaRPr lang="en-US"/>
        </a:p>
      </dgm:t>
    </dgm:pt>
    <dgm:pt modelId="{E303D295-55AE-40B1-A622-D6C41A0CE90F}">
      <dgm:prSet/>
      <dgm:spPr>
        <a:ln>
          <a:noFill/>
        </a:ln>
      </dgm:spPr>
      <dgm:t>
        <a:bodyPr/>
        <a:lstStyle/>
        <a:p>
          <a:r>
            <a:rPr lang="en-US" i="1"/>
            <a:t>Lefebvre v. Gisborne Holdings Ltd.</a:t>
          </a:r>
          <a:r>
            <a:rPr lang="en-US"/>
            <a:t>, 2023 BCSC 2231</a:t>
          </a:r>
          <a:r>
            <a:rPr lang="en-CA"/>
            <a:t>  </a:t>
          </a:r>
          <a:endParaRPr lang="en-US"/>
        </a:p>
      </dgm:t>
    </dgm:pt>
    <dgm:pt modelId="{5AE1F743-656B-4A82-B95D-99EC397C998F}" type="parTrans" cxnId="{F4CB0B86-AEFE-489F-863A-9BE118FA375D}">
      <dgm:prSet/>
      <dgm:spPr/>
      <dgm:t>
        <a:bodyPr/>
        <a:lstStyle/>
        <a:p>
          <a:endParaRPr lang="en-US"/>
        </a:p>
      </dgm:t>
    </dgm:pt>
    <dgm:pt modelId="{0AE48B58-19F3-4055-8EF8-6860FAA7F496}" type="sibTrans" cxnId="{F4CB0B86-AEFE-489F-863A-9BE118FA375D}">
      <dgm:prSet/>
      <dgm:spPr/>
      <dgm:t>
        <a:bodyPr/>
        <a:lstStyle/>
        <a:p>
          <a:endParaRPr lang="en-US"/>
        </a:p>
      </dgm:t>
    </dgm:pt>
    <dgm:pt modelId="{5DF87676-C414-4A2B-BA9F-7C12C6D99A9D}" type="pres">
      <dgm:prSet presAssocID="{6E6B9AB3-7A00-4843-B944-B05D48BA94EF}" presName="linear" presStyleCnt="0">
        <dgm:presLayoutVars>
          <dgm:dir/>
          <dgm:animLvl val="lvl"/>
          <dgm:resizeHandles val="exact"/>
        </dgm:presLayoutVars>
      </dgm:prSet>
      <dgm:spPr/>
    </dgm:pt>
    <dgm:pt modelId="{151FE612-8768-416F-A5BF-097BDE27260F}" type="pres">
      <dgm:prSet presAssocID="{02E104BA-F13C-4723-B15D-A3D212625CEF}" presName="parentLin" presStyleCnt="0"/>
      <dgm:spPr/>
    </dgm:pt>
    <dgm:pt modelId="{DA70D275-E84A-434E-BC17-4A88FF22C0E0}" type="pres">
      <dgm:prSet presAssocID="{02E104BA-F13C-4723-B15D-A3D212625CEF}" presName="parentLeftMargin" presStyleLbl="node1" presStyleIdx="0" presStyleCnt="3"/>
      <dgm:spPr/>
    </dgm:pt>
    <dgm:pt modelId="{B95F90BD-3349-47F5-858F-111DC9B858BC}" type="pres">
      <dgm:prSet presAssocID="{02E104BA-F13C-4723-B15D-A3D212625CEF}" presName="parentText" presStyleLbl="node1" presStyleIdx="0" presStyleCnt="3" custScaleX="137727">
        <dgm:presLayoutVars>
          <dgm:chMax val="0"/>
          <dgm:bulletEnabled val="1"/>
        </dgm:presLayoutVars>
      </dgm:prSet>
      <dgm:spPr/>
    </dgm:pt>
    <dgm:pt modelId="{0FDA0D3F-F6B4-4FE8-AC0B-BF872D88A88B}" type="pres">
      <dgm:prSet presAssocID="{02E104BA-F13C-4723-B15D-A3D212625CEF}" presName="negativeSpace" presStyleCnt="0"/>
      <dgm:spPr/>
    </dgm:pt>
    <dgm:pt modelId="{203BFEC8-B64E-4379-94FE-6ED156D3BC3E}" type="pres">
      <dgm:prSet presAssocID="{02E104BA-F13C-4723-B15D-A3D212625CEF}" presName="childText" presStyleLbl="conFgAcc1" presStyleIdx="0" presStyleCnt="3">
        <dgm:presLayoutVars>
          <dgm:bulletEnabled val="1"/>
        </dgm:presLayoutVars>
      </dgm:prSet>
      <dgm:spPr/>
    </dgm:pt>
    <dgm:pt modelId="{03007CB0-1603-45AE-96A2-68F798B2733C}" type="pres">
      <dgm:prSet presAssocID="{4CDF964E-25E9-45B4-9C98-3FF3012E12A5}" presName="spaceBetweenRectangles" presStyleCnt="0"/>
      <dgm:spPr/>
    </dgm:pt>
    <dgm:pt modelId="{6AB223CC-B353-4872-9947-9756D7567264}" type="pres">
      <dgm:prSet presAssocID="{211D32DA-A749-47CA-ACCA-DFCC957A262F}" presName="parentLin" presStyleCnt="0"/>
      <dgm:spPr/>
    </dgm:pt>
    <dgm:pt modelId="{0A965D0E-F338-44DE-B9AA-71BFB96723A5}" type="pres">
      <dgm:prSet presAssocID="{211D32DA-A749-47CA-ACCA-DFCC957A262F}" presName="parentLeftMargin" presStyleLbl="node1" presStyleIdx="0" presStyleCnt="3"/>
      <dgm:spPr/>
    </dgm:pt>
    <dgm:pt modelId="{CE543C58-A7F7-46E1-BE7F-E540B6A31722}" type="pres">
      <dgm:prSet presAssocID="{211D32DA-A749-47CA-ACCA-DFCC957A262F}" presName="parentText" presStyleLbl="node1" presStyleIdx="1" presStyleCnt="3" custScaleX="142857">
        <dgm:presLayoutVars>
          <dgm:chMax val="0"/>
          <dgm:bulletEnabled val="1"/>
        </dgm:presLayoutVars>
      </dgm:prSet>
      <dgm:spPr/>
    </dgm:pt>
    <dgm:pt modelId="{D3C5F92E-43C7-4B2D-BD46-BACF3F3B968C}" type="pres">
      <dgm:prSet presAssocID="{211D32DA-A749-47CA-ACCA-DFCC957A262F}" presName="negativeSpace" presStyleCnt="0"/>
      <dgm:spPr/>
    </dgm:pt>
    <dgm:pt modelId="{6C128429-C291-4AA3-927C-1A9B650BE8AC}" type="pres">
      <dgm:prSet presAssocID="{211D32DA-A749-47CA-ACCA-DFCC957A262F}" presName="childText" presStyleLbl="conFgAcc1" presStyleIdx="1" presStyleCnt="3">
        <dgm:presLayoutVars>
          <dgm:bulletEnabled val="1"/>
        </dgm:presLayoutVars>
      </dgm:prSet>
      <dgm:spPr/>
    </dgm:pt>
    <dgm:pt modelId="{CB1091D3-39FE-4EC7-BB1A-BEB4DF8263DC}" type="pres">
      <dgm:prSet presAssocID="{F93BE346-6C3C-4D6C-A108-332CD3E4C5A8}" presName="spaceBetweenRectangles" presStyleCnt="0"/>
      <dgm:spPr/>
    </dgm:pt>
    <dgm:pt modelId="{53CA6D39-EF36-4F05-9AD6-17946A578A03}" type="pres">
      <dgm:prSet presAssocID="{B6CF46CB-3A2F-455C-B630-61A6EF6A11FF}" presName="parentLin" presStyleCnt="0"/>
      <dgm:spPr/>
    </dgm:pt>
    <dgm:pt modelId="{3859E9D5-74A4-4D47-9DF0-755D1B641939}" type="pres">
      <dgm:prSet presAssocID="{B6CF46CB-3A2F-455C-B630-61A6EF6A11FF}" presName="parentLeftMargin" presStyleLbl="node1" presStyleIdx="1" presStyleCnt="3"/>
      <dgm:spPr/>
    </dgm:pt>
    <dgm:pt modelId="{8C83087A-58B1-453E-A923-D553BF53B642}" type="pres">
      <dgm:prSet presAssocID="{B6CF46CB-3A2F-455C-B630-61A6EF6A11FF}" presName="parentText" presStyleLbl="node1" presStyleIdx="2" presStyleCnt="3" custScaleX="142857" custLinFactNeighborX="-6615" custLinFactNeighborY="1966">
        <dgm:presLayoutVars>
          <dgm:chMax val="0"/>
          <dgm:bulletEnabled val="1"/>
        </dgm:presLayoutVars>
      </dgm:prSet>
      <dgm:spPr/>
    </dgm:pt>
    <dgm:pt modelId="{7D6AFC35-C60C-4A06-8EBD-460DC4147BAD}" type="pres">
      <dgm:prSet presAssocID="{B6CF46CB-3A2F-455C-B630-61A6EF6A11FF}" presName="negativeSpace" presStyleCnt="0"/>
      <dgm:spPr/>
    </dgm:pt>
    <dgm:pt modelId="{350B8C3B-67E1-4FB3-B255-489210124D71}" type="pres">
      <dgm:prSet presAssocID="{B6CF46CB-3A2F-455C-B630-61A6EF6A11FF}" presName="childText" presStyleLbl="conFgAcc1" presStyleIdx="2" presStyleCnt="3">
        <dgm:presLayoutVars>
          <dgm:bulletEnabled val="1"/>
        </dgm:presLayoutVars>
      </dgm:prSet>
      <dgm:spPr/>
    </dgm:pt>
  </dgm:ptLst>
  <dgm:cxnLst>
    <dgm:cxn modelId="{251C6208-90DD-483D-9C47-7DC895763325}" srcId="{02E104BA-F13C-4723-B15D-A3D212625CEF}" destId="{2E223286-0BA3-40C1-94D1-876C3207454F}" srcOrd="1" destOrd="0" parTransId="{64B2B0F1-7011-42BF-BCF8-FF8A0B8DE6A2}" sibTransId="{CB1E2E91-90D8-4CE3-90D2-056BD9A69D0C}"/>
    <dgm:cxn modelId="{6099D416-7B78-4A2A-B1C2-5CEC871A5EB7}" type="presOf" srcId="{B6CF46CB-3A2F-455C-B630-61A6EF6A11FF}" destId="{3859E9D5-74A4-4D47-9DF0-755D1B641939}" srcOrd="0" destOrd="0" presId="urn:microsoft.com/office/officeart/2005/8/layout/list1"/>
    <dgm:cxn modelId="{6149921D-3543-45DA-B3BE-7B9732ADB26D}" srcId="{211D32DA-A749-47CA-ACCA-DFCC957A262F}" destId="{AB5EC219-D9CF-4C6F-A2FC-B40BFF280C78}" srcOrd="0" destOrd="0" parTransId="{9A8D157E-3893-4BE3-A7D4-FDE39104A1EC}" sibTransId="{5F4C382D-C229-4CB2-978A-D8FA87A63D6F}"/>
    <dgm:cxn modelId="{2D581F29-8523-4E9D-9055-8DD5016096FD}" srcId="{6E6B9AB3-7A00-4843-B944-B05D48BA94EF}" destId="{211D32DA-A749-47CA-ACCA-DFCC957A262F}" srcOrd="1" destOrd="0" parTransId="{03CA5BD0-AA61-4714-A8FD-2AFF0A995B0F}" sibTransId="{F93BE346-6C3C-4D6C-A108-332CD3E4C5A8}"/>
    <dgm:cxn modelId="{3FA26C38-583F-46BD-BAAA-3D67713BF380}" type="presOf" srcId="{AB5EC219-D9CF-4C6F-A2FC-B40BFF280C78}" destId="{6C128429-C291-4AA3-927C-1A9B650BE8AC}" srcOrd="0" destOrd="0" presId="urn:microsoft.com/office/officeart/2005/8/layout/list1"/>
    <dgm:cxn modelId="{38BF323D-E652-43C7-858E-DE7798EF3E80}" type="presOf" srcId="{B6CF46CB-3A2F-455C-B630-61A6EF6A11FF}" destId="{8C83087A-58B1-453E-A923-D553BF53B642}" srcOrd="1" destOrd="0" presId="urn:microsoft.com/office/officeart/2005/8/layout/list1"/>
    <dgm:cxn modelId="{DF52D365-55D5-4773-93F3-A0DE9E68969D}" type="presOf" srcId="{E303D295-55AE-40B1-A622-D6C41A0CE90F}" destId="{350B8C3B-67E1-4FB3-B255-489210124D71}" srcOrd="0" destOrd="1" presId="urn:microsoft.com/office/officeart/2005/8/layout/list1"/>
    <dgm:cxn modelId="{99988446-98B4-461A-B563-FFCBEFBFAC3C}" type="presOf" srcId="{211D32DA-A749-47CA-ACCA-DFCC957A262F}" destId="{CE543C58-A7F7-46E1-BE7F-E540B6A31722}" srcOrd="1" destOrd="0" presId="urn:microsoft.com/office/officeart/2005/8/layout/list1"/>
    <dgm:cxn modelId="{1084C947-D0D7-4A19-AB86-485E206A451F}" type="presOf" srcId="{2E223286-0BA3-40C1-94D1-876C3207454F}" destId="{203BFEC8-B64E-4379-94FE-6ED156D3BC3E}" srcOrd="0" destOrd="1" presId="urn:microsoft.com/office/officeart/2005/8/layout/list1"/>
    <dgm:cxn modelId="{0CFBDC4E-425C-4719-8F2D-DDB63E88EE87}" type="presOf" srcId="{6E6B9AB3-7A00-4843-B944-B05D48BA94EF}" destId="{5DF87676-C414-4A2B-BA9F-7C12C6D99A9D}" srcOrd="0" destOrd="0" presId="urn:microsoft.com/office/officeart/2005/8/layout/list1"/>
    <dgm:cxn modelId="{14C24F70-70C7-4DC0-B8E5-0F67AA979605}" srcId="{02E104BA-F13C-4723-B15D-A3D212625CEF}" destId="{7B12E0C3-52D1-4103-9A46-C1FC4E324F15}" srcOrd="0" destOrd="0" parTransId="{1247F9A6-F68F-46E0-87B8-C454C02BB019}" sibTransId="{C925A882-B1A4-434D-9DAC-E6F7840DD261}"/>
    <dgm:cxn modelId="{842F8383-EC9E-4014-A3C0-D096ED67CB82}" type="presOf" srcId="{83B372F5-7320-4F97-A467-80C823FECB2B}" destId="{350B8C3B-67E1-4FB3-B255-489210124D71}" srcOrd="0" destOrd="0" presId="urn:microsoft.com/office/officeart/2005/8/layout/list1"/>
    <dgm:cxn modelId="{F4CB0B86-AEFE-489F-863A-9BE118FA375D}" srcId="{B6CF46CB-3A2F-455C-B630-61A6EF6A11FF}" destId="{E303D295-55AE-40B1-A622-D6C41A0CE90F}" srcOrd="1" destOrd="0" parTransId="{5AE1F743-656B-4A82-B95D-99EC397C998F}" sibTransId="{0AE48B58-19F3-4055-8EF8-6860FAA7F496}"/>
    <dgm:cxn modelId="{95F91890-6381-4CCD-AC4C-0B7224DD9F0C}" srcId="{B6CF46CB-3A2F-455C-B630-61A6EF6A11FF}" destId="{83B372F5-7320-4F97-A467-80C823FECB2B}" srcOrd="0" destOrd="0" parTransId="{6C390122-BA9A-4900-9C76-9ADCCD9D43A2}" sibTransId="{CA3C5F1F-45D2-4B2D-8F3B-8220B27352C5}"/>
    <dgm:cxn modelId="{2AF41696-EA3D-4849-9815-F3C488FF2999}" srcId="{6E6B9AB3-7A00-4843-B944-B05D48BA94EF}" destId="{02E104BA-F13C-4723-B15D-A3D212625CEF}" srcOrd="0" destOrd="0" parTransId="{C8AE4343-F21E-4EE3-A433-2C19B06A7B60}" sibTransId="{4CDF964E-25E9-45B4-9C98-3FF3012E12A5}"/>
    <dgm:cxn modelId="{E8C1F6AB-A07F-46D3-AE7D-E741ED7E8AEA}" srcId="{6E6B9AB3-7A00-4843-B944-B05D48BA94EF}" destId="{B6CF46CB-3A2F-455C-B630-61A6EF6A11FF}" srcOrd="2" destOrd="0" parTransId="{ED6F2062-151A-45B4-AFF8-7FCE20F2D61C}" sibTransId="{10A9D3CC-E658-443E-A69A-F374F85E94DD}"/>
    <dgm:cxn modelId="{A47FEFBE-603F-4504-B130-BA20DC1F2C6F}" type="presOf" srcId="{7B12E0C3-52D1-4103-9A46-C1FC4E324F15}" destId="{203BFEC8-B64E-4379-94FE-6ED156D3BC3E}" srcOrd="0" destOrd="0" presId="urn:microsoft.com/office/officeart/2005/8/layout/list1"/>
    <dgm:cxn modelId="{BC447AC0-2EF4-4E72-9882-F46F69848C8A}" type="presOf" srcId="{02E104BA-F13C-4723-B15D-A3D212625CEF}" destId="{B95F90BD-3349-47F5-858F-111DC9B858BC}" srcOrd="1" destOrd="0" presId="urn:microsoft.com/office/officeart/2005/8/layout/list1"/>
    <dgm:cxn modelId="{D610EDD0-E174-48D2-8591-329DC8E0D98E}" type="presOf" srcId="{02E104BA-F13C-4723-B15D-A3D212625CEF}" destId="{DA70D275-E84A-434E-BC17-4A88FF22C0E0}" srcOrd="0" destOrd="0" presId="urn:microsoft.com/office/officeart/2005/8/layout/list1"/>
    <dgm:cxn modelId="{3BE70EED-DC59-4FEB-9350-E12212D0FBD5}" type="presOf" srcId="{211D32DA-A749-47CA-ACCA-DFCC957A262F}" destId="{0A965D0E-F338-44DE-B9AA-71BFB96723A5}" srcOrd="0" destOrd="0" presId="urn:microsoft.com/office/officeart/2005/8/layout/list1"/>
    <dgm:cxn modelId="{1FDB1743-5D7B-4EC7-A199-137C4B4E0041}" type="presParOf" srcId="{5DF87676-C414-4A2B-BA9F-7C12C6D99A9D}" destId="{151FE612-8768-416F-A5BF-097BDE27260F}" srcOrd="0" destOrd="0" presId="urn:microsoft.com/office/officeart/2005/8/layout/list1"/>
    <dgm:cxn modelId="{4F243324-16BC-4BD9-930C-F0EF2971EE07}" type="presParOf" srcId="{151FE612-8768-416F-A5BF-097BDE27260F}" destId="{DA70D275-E84A-434E-BC17-4A88FF22C0E0}" srcOrd="0" destOrd="0" presId="urn:microsoft.com/office/officeart/2005/8/layout/list1"/>
    <dgm:cxn modelId="{E0A6DDAD-4C7D-4DE0-A6E4-F7CB797F569B}" type="presParOf" srcId="{151FE612-8768-416F-A5BF-097BDE27260F}" destId="{B95F90BD-3349-47F5-858F-111DC9B858BC}" srcOrd="1" destOrd="0" presId="urn:microsoft.com/office/officeart/2005/8/layout/list1"/>
    <dgm:cxn modelId="{BAE151F5-9D90-4F98-815A-54F8A6ABE7BD}" type="presParOf" srcId="{5DF87676-C414-4A2B-BA9F-7C12C6D99A9D}" destId="{0FDA0D3F-F6B4-4FE8-AC0B-BF872D88A88B}" srcOrd="1" destOrd="0" presId="urn:microsoft.com/office/officeart/2005/8/layout/list1"/>
    <dgm:cxn modelId="{37C98401-DD4B-40AD-9761-0868DEC02BC0}" type="presParOf" srcId="{5DF87676-C414-4A2B-BA9F-7C12C6D99A9D}" destId="{203BFEC8-B64E-4379-94FE-6ED156D3BC3E}" srcOrd="2" destOrd="0" presId="urn:microsoft.com/office/officeart/2005/8/layout/list1"/>
    <dgm:cxn modelId="{EFBB20D5-5B36-41E1-B785-F43AC9161B81}" type="presParOf" srcId="{5DF87676-C414-4A2B-BA9F-7C12C6D99A9D}" destId="{03007CB0-1603-45AE-96A2-68F798B2733C}" srcOrd="3" destOrd="0" presId="urn:microsoft.com/office/officeart/2005/8/layout/list1"/>
    <dgm:cxn modelId="{81BADCB0-E906-44F2-8EAA-4DE47C626794}" type="presParOf" srcId="{5DF87676-C414-4A2B-BA9F-7C12C6D99A9D}" destId="{6AB223CC-B353-4872-9947-9756D7567264}" srcOrd="4" destOrd="0" presId="urn:microsoft.com/office/officeart/2005/8/layout/list1"/>
    <dgm:cxn modelId="{D0865EB5-FA5C-4724-9A7C-C4070E6B2B83}" type="presParOf" srcId="{6AB223CC-B353-4872-9947-9756D7567264}" destId="{0A965D0E-F338-44DE-B9AA-71BFB96723A5}" srcOrd="0" destOrd="0" presId="urn:microsoft.com/office/officeart/2005/8/layout/list1"/>
    <dgm:cxn modelId="{8E3B36C9-0AA4-44FE-98F4-49E43C53B845}" type="presParOf" srcId="{6AB223CC-B353-4872-9947-9756D7567264}" destId="{CE543C58-A7F7-46E1-BE7F-E540B6A31722}" srcOrd="1" destOrd="0" presId="urn:microsoft.com/office/officeart/2005/8/layout/list1"/>
    <dgm:cxn modelId="{CCC0B589-CA4F-4CAD-A8B0-E1D19B887E17}" type="presParOf" srcId="{5DF87676-C414-4A2B-BA9F-7C12C6D99A9D}" destId="{D3C5F92E-43C7-4B2D-BD46-BACF3F3B968C}" srcOrd="5" destOrd="0" presId="urn:microsoft.com/office/officeart/2005/8/layout/list1"/>
    <dgm:cxn modelId="{F83FBD28-E81A-4964-B1DD-D04B1AD08437}" type="presParOf" srcId="{5DF87676-C414-4A2B-BA9F-7C12C6D99A9D}" destId="{6C128429-C291-4AA3-927C-1A9B650BE8AC}" srcOrd="6" destOrd="0" presId="urn:microsoft.com/office/officeart/2005/8/layout/list1"/>
    <dgm:cxn modelId="{44D43DE0-0FAD-4082-8C32-A09F978BA7B5}" type="presParOf" srcId="{5DF87676-C414-4A2B-BA9F-7C12C6D99A9D}" destId="{CB1091D3-39FE-4EC7-BB1A-BEB4DF8263DC}" srcOrd="7" destOrd="0" presId="urn:microsoft.com/office/officeart/2005/8/layout/list1"/>
    <dgm:cxn modelId="{F2619429-6803-46D7-A74C-2B13F0490F46}" type="presParOf" srcId="{5DF87676-C414-4A2B-BA9F-7C12C6D99A9D}" destId="{53CA6D39-EF36-4F05-9AD6-17946A578A03}" srcOrd="8" destOrd="0" presId="urn:microsoft.com/office/officeart/2005/8/layout/list1"/>
    <dgm:cxn modelId="{868C4E08-980A-45F8-8D25-3DA1044767B2}" type="presParOf" srcId="{53CA6D39-EF36-4F05-9AD6-17946A578A03}" destId="{3859E9D5-74A4-4D47-9DF0-755D1B641939}" srcOrd="0" destOrd="0" presId="urn:microsoft.com/office/officeart/2005/8/layout/list1"/>
    <dgm:cxn modelId="{1737382C-32FA-462F-89CD-482ADB356A1A}" type="presParOf" srcId="{53CA6D39-EF36-4F05-9AD6-17946A578A03}" destId="{8C83087A-58B1-453E-A923-D553BF53B642}" srcOrd="1" destOrd="0" presId="urn:microsoft.com/office/officeart/2005/8/layout/list1"/>
    <dgm:cxn modelId="{8CB4B2C6-0DEA-493E-9722-9D85D8E64BED}" type="presParOf" srcId="{5DF87676-C414-4A2B-BA9F-7C12C6D99A9D}" destId="{7D6AFC35-C60C-4A06-8EBD-460DC4147BAD}" srcOrd="9" destOrd="0" presId="urn:microsoft.com/office/officeart/2005/8/layout/list1"/>
    <dgm:cxn modelId="{1F7B5289-1AFC-4A49-A244-8A5E516748F0}" type="presParOf" srcId="{5DF87676-C414-4A2B-BA9F-7C12C6D99A9D}" destId="{350B8C3B-67E1-4FB3-B255-489210124D7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38A79DC-C6CF-4056-8CFD-F0751F9EE368}"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11C80186-C1C8-4F1A-9F4F-A2A3DBA76A68}">
      <dgm:prSet/>
      <dgm:spPr>
        <a:solidFill>
          <a:schemeClr val="bg1"/>
        </a:solidFill>
        <a:ln>
          <a:solidFill>
            <a:schemeClr val="accent6">
              <a:lumMod val="50000"/>
            </a:schemeClr>
          </a:solidFill>
        </a:ln>
      </dgm:spPr>
      <dgm:t>
        <a:bodyPr/>
        <a:lstStyle/>
        <a:p>
          <a:r>
            <a:rPr lang="en-CA" b="1" dirty="0">
              <a:solidFill>
                <a:schemeClr val="tx1"/>
              </a:solidFill>
            </a:rPr>
            <a:t>Duration</a:t>
          </a:r>
          <a:endParaRPr lang="en-US" b="1" dirty="0">
            <a:solidFill>
              <a:schemeClr val="tx1"/>
            </a:solidFill>
          </a:endParaRPr>
        </a:p>
      </dgm:t>
    </dgm:pt>
    <dgm:pt modelId="{53510BC6-BC66-4E4F-9055-486162A4640E}" type="parTrans" cxnId="{4756F43B-FB39-43AD-873D-DFCAE959CCF2}">
      <dgm:prSet/>
      <dgm:spPr/>
      <dgm:t>
        <a:bodyPr/>
        <a:lstStyle/>
        <a:p>
          <a:endParaRPr lang="en-US"/>
        </a:p>
      </dgm:t>
    </dgm:pt>
    <dgm:pt modelId="{94CC1166-94CA-4F3C-BBD7-FAA9E796012D}" type="sibTrans" cxnId="{4756F43B-FB39-43AD-873D-DFCAE959CCF2}">
      <dgm:prSet/>
      <dgm:spPr/>
      <dgm:t>
        <a:bodyPr/>
        <a:lstStyle/>
        <a:p>
          <a:endParaRPr lang="en-US"/>
        </a:p>
      </dgm:t>
    </dgm:pt>
    <dgm:pt modelId="{F96B7C7D-F84A-4A11-94B4-691EEBC9D7AF}">
      <dgm:prSet/>
      <dgm:spPr/>
      <dgm:t>
        <a:bodyPr/>
        <a:lstStyle/>
        <a:p>
          <a:r>
            <a:rPr lang="en-CA" dirty="0"/>
            <a:t>Clear language on start and end date</a:t>
          </a:r>
          <a:endParaRPr lang="en-US" dirty="0"/>
        </a:p>
      </dgm:t>
    </dgm:pt>
    <dgm:pt modelId="{D6DC487B-5262-4C5B-9656-69783CA5DE4A}" type="parTrans" cxnId="{A0FFAB89-D949-4155-B498-121262BAEED0}">
      <dgm:prSet/>
      <dgm:spPr/>
      <dgm:t>
        <a:bodyPr/>
        <a:lstStyle/>
        <a:p>
          <a:endParaRPr lang="en-US"/>
        </a:p>
      </dgm:t>
    </dgm:pt>
    <dgm:pt modelId="{3C8F6799-5765-4F58-869E-12F2D0EE3212}" type="sibTrans" cxnId="{A0FFAB89-D949-4155-B498-121262BAEED0}">
      <dgm:prSet/>
      <dgm:spPr/>
      <dgm:t>
        <a:bodyPr/>
        <a:lstStyle/>
        <a:p>
          <a:endParaRPr lang="en-US"/>
        </a:p>
      </dgm:t>
    </dgm:pt>
    <dgm:pt modelId="{8681FF14-A86C-451E-B9D8-B27EFDFA1EAD}">
      <dgm:prSet/>
      <dgm:spPr>
        <a:solidFill>
          <a:schemeClr val="bg1"/>
        </a:solidFill>
        <a:ln>
          <a:solidFill>
            <a:schemeClr val="accent6">
              <a:lumMod val="50000"/>
            </a:schemeClr>
          </a:solidFill>
        </a:ln>
      </dgm:spPr>
      <dgm:t>
        <a:bodyPr/>
        <a:lstStyle/>
        <a:p>
          <a:r>
            <a:rPr lang="en-CA" b="1" dirty="0">
              <a:solidFill>
                <a:schemeClr val="tx1"/>
              </a:solidFill>
            </a:rPr>
            <a:t>Early termination</a:t>
          </a:r>
          <a:endParaRPr lang="en-US" b="1" dirty="0">
            <a:solidFill>
              <a:schemeClr val="tx1"/>
            </a:solidFill>
          </a:endParaRPr>
        </a:p>
      </dgm:t>
    </dgm:pt>
    <dgm:pt modelId="{D678646B-E60A-4B2B-959A-37C2D3E5DBAD}" type="parTrans" cxnId="{037CEC71-55D0-4AE8-845C-5F4EEDD87C24}">
      <dgm:prSet/>
      <dgm:spPr/>
      <dgm:t>
        <a:bodyPr/>
        <a:lstStyle/>
        <a:p>
          <a:endParaRPr lang="en-US"/>
        </a:p>
      </dgm:t>
    </dgm:pt>
    <dgm:pt modelId="{70129676-BFA0-4467-8DB9-9392718B2BA3}" type="sibTrans" cxnId="{037CEC71-55D0-4AE8-845C-5F4EEDD87C24}">
      <dgm:prSet/>
      <dgm:spPr/>
      <dgm:t>
        <a:bodyPr/>
        <a:lstStyle/>
        <a:p>
          <a:endParaRPr lang="en-US"/>
        </a:p>
      </dgm:t>
    </dgm:pt>
    <dgm:pt modelId="{E52CC153-2241-42A2-AEDD-ED5B92AA82BA}">
      <dgm:prSet/>
      <dgm:spPr/>
      <dgm:t>
        <a:bodyPr/>
        <a:lstStyle/>
        <a:p>
          <a:r>
            <a:rPr lang="en-US" dirty="0"/>
            <a:t>Carefully drafted termination clause to limit notice or pay in lieu to minimum standards statute requirements</a:t>
          </a:r>
        </a:p>
      </dgm:t>
    </dgm:pt>
    <dgm:pt modelId="{76354E5C-DD6A-44FE-A24F-C85241F773FC}" type="parTrans" cxnId="{7005091B-187C-4BF9-BC33-37EA5C4FE922}">
      <dgm:prSet/>
      <dgm:spPr/>
      <dgm:t>
        <a:bodyPr/>
        <a:lstStyle/>
        <a:p>
          <a:endParaRPr lang="en-US"/>
        </a:p>
      </dgm:t>
    </dgm:pt>
    <dgm:pt modelId="{908F04E6-D38C-414F-A0E7-4F5B4752D9C5}" type="sibTrans" cxnId="{7005091B-187C-4BF9-BC33-37EA5C4FE922}">
      <dgm:prSet/>
      <dgm:spPr/>
      <dgm:t>
        <a:bodyPr/>
        <a:lstStyle/>
        <a:p>
          <a:endParaRPr lang="en-US"/>
        </a:p>
      </dgm:t>
    </dgm:pt>
    <dgm:pt modelId="{6ED1D1FF-1C7F-4E10-9C31-8F08B4530869}">
      <dgm:prSet/>
      <dgm:spPr>
        <a:solidFill>
          <a:schemeClr val="bg1"/>
        </a:solidFill>
        <a:ln>
          <a:solidFill>
            <a:schemeClr val="accent6">
              <a:lumMod val="50000"/>
            </a:schemeClr>
          </a:solidFill>
        </a:ln>
      </dgm:spPr>
      <dgm:t>
        <a:bodyPr/>
        <a:lstStyle/>
        <a:p>
          <a:r>
            <a:rPr lang="en-CA" b="1" dirty="0">
              <a:solidFill>
                <a:schemeClr val="tx1"/>
              </a:solidFill>
            </a:rPr>
            <a:t>Fixed-term termination clause and indefinite employment</a:t>
          </a:r>
          <a:endParaRPr lang="en-US" b="1" dirty="0">
            <a:solidFill>
              <a:schemeClr val="tx1"/>
            </a:solidFill>
          </a:endParaRPr>
        </a:p>
      </dgm:t>
    </dgm:pt>
    <dgm:pt modelId="{6E3DF9E8-CBBC-462B-A1C7-74AA9ADBADAA}" type="parTrans" cxnId="{FA17F89A-74E1-43EF-8C73-AC4D5B645431}">
      <dgm:prSet/>
      <dgm:spPr/>
      <dgm:t>
        <a:bodyPr/>
        <a:lstStyle/>
        <a:p>
          <a:endParaRPr lang="en-US"/>
        </a:p>
      </dgm:t>
    </dgm:pt>
    <dgm:pt modelId="{ABD655E2-56F0-449F-93E3-E0A00E4208B5}" type="sibTrans" cxnId="{FA17F89A-74E1-43EF-8C73-AC4D5B645431}">
      <dgm:prSet/>
      <dgm:spPr/>
      <dgm:t>
        <a:bodyPr/>
        <a:lstStyle/>
        <a:p>
          <a:endParaRPr lang="en-US"/>
        </a:p>
      </dgm:t>
    </dgm:pt>
    <dgm:pt modelId="{A920C29B-255D-4DF7-8B51-36722B8284F8}">
      <dgm:prSet/>
      <dgm:spPr/>
      <dgm:t>
        <a:bodyPr/>
        <a:lstStyle/>
        <a:p>
          <a:r>
            <a:rPr lang="en-CA" dirty="0"/>
            <a:t>Explicitly refer to application of termination clause during and after the fixed term</a:t>
          </a:r>
          <a:endParaRPr lang="en-US" dirty="0"/>
        </a:p>
      </dgm:t>
    </dgm:pt>
    <dgm:pt modelId="{6D21A64D-B98D-4F46-B1F1-5D498F8073C9}" type="parTrans" cxnId="{C0BAB892-75F1-46A5-AC6F-5EC0135DF6E9}">
      <dgm:prSet/>
      <dgm:spPr/>
      <dgm:t>
        <a:bodyPr/>
        <a:lstStyle/>
        <a:p>
          <a:endParaRPr lang="en-US"/>
        </a:p>
      </dgm:t>
    </dgm:pt>
    <dgm:pt modelId="{4A7FD38C-9550-43F5-ADD1-09BCCF014AB0}" type="sibTrans" cxnId="{C0BAB892-75F1-46A5-AC6F-5EC0135DF6E9}">
      <dgm:prSet/>
      <dgm:spPr/>
      <dgm:t>
        <a:bodyPr/>
        <a:lstStyle/>
        <a:p>
          <a:endParaRPr lang="en-US"/>
        </a:p>
      </dgm:t>
    </dgm:pt>
    <dgm:pt modelId="{592841EB-2595-4FAC-B151-5020648EDC40}">
      <dgm:prSet/>
      <dgm:spPr>
        <a:solidFill>
          <a:schemeClr val="bg1"/>
        </a:solidFill>
        <a:ln>
          <a:solidFill>
            <a:schemeClr val="accent6">
              <a:lumMod val="50000"/>
            </a:schemeClr>
          </a:solidFill>
        </a:ln>
      </dgm:spPr>
      <dgm:t>
        <a:bodyPr/>
        <a:lstStyle/>
        <a:p>
          <a:r>
            <a:rPr lang="en-CA" b="1" dirty="0">
              <a:solidFill>
                <a:schemeClr val="tx1"/>
              </a:solidFill>
            </a:rPr>
            <a:t>Renewal</a:t>
          </a:r>
          <a:endParaRPr lang="en-US" b="1" dirty="0">
            <a:solidFill>
              <a:schemeClr val="tx1"/>
            </a:solidFill>
          </a:endParaRPr>
        </a:p>
      </dgm:t>
    </dgm:pt>
    <dgm:pt modelId="{97804A94-F3F5-47AE-BD7F-17250847C4B8}" type="parTrans" cxnId="{987A2EE9-D4CB-4B5E-A803-0A131F9DF70E}">
      <dgm:prSet/>
      <dgm:spPr/>
      <dgm:t>
        <a:bodyPr/>
        <a:lstStyle/>
        <a:p>
          <a:endParaRPr lang="en-US"/>
        </a:p>
      </dgm:t>
    </dgm:pt>
    <dgm:pt modelId="{D5FF8B21-1F53-478C-BEA4-BD09EF695FAB}" type="sibTrans" cxnId="{987A2EE9-D4CB-4B5E-A803-0A131F9DF70E}">
      <dgm:prSet/>
      <dgm:spPr/>
      <dgm:t>
        <a:bodyPr/>
        <a:lstStyle/>
        <a:p>
          <a:endParaRPr lang="en-US"/>
        </a:p>
      </dgm:t>
    </dgm:pt>
    <dgm:pt modelId="{D032CFEA-F6C1-4F67-960F-006EEF2DA246}">
      <dgm:prSet/>
      <dgm:spPr/>
      <dgm:t>
        <a:bodyPr/>
        <a:lstStyle/>
        <a:p>
          <a:r>
            <a:rPr lang="en-CA" dirty="0"/>
            <a:t>Avoid automatic renewal, repeated renewal, or requirement to opt out of renewal by notification</a:t>
          </a:r>
          <a:endParaRPr lang="en-US" dirty="0"/>
        </a:p>
      </dgm:t>
    </dgm:pt>
    <dgm:pt modelId="{E5A6DDCE-9A46-4C2E-A2E6-B18392C05B0B}" type="parTrans" cxnId="{06846FAB-143A-4F85-BD8D-F699C8614D47}">
      <dgm:prSet/>
      <dgm:spPr/>
      <dgm:t>
        <a:bodyPr/>
        <a:lstStyle/>
        <a:p>
          <a:endParaRPr lang="en-US"/>
        </a:p>
      </dgm:t>
    </dgm:pt>
    <dgm:pt modelId="{F3D5D2D5-8FF7-4F3D-8089-A1AEA6063258}" type="sibTrans" cxnId="{06846FAB-143A-4F85-BD8D-F699C8614D47}">
      <dgm:prSet/>
      <dgm:spPr/>
      <dgm:t>
        <a:bodyPr/>
        <a:lstStyle/>
        <a:p>
          <a:endParaRPr lang="en-US"/>
        </a:p>
      </dgm:t>
    </dgm:pt>
    <dgm:pt modelId="{95426B9F-AD28-4693-9EFD-FB710EE51A7A}">
      <dgm:prSet/>
      <dgm:spPr/>
      <dgm:t>
        <a:bodyPr/>
        <a:lstStyle/>
        <a:p>
          <a:r>
            <a:rPr lang="en-CA" dirty="0"/>
            <a:t>Statutory notice (and possibly severance) if fixed-term exceeds period prescribed by statue</a:t>
          </a:r>
          <a:endParaRPr lang="en-US" dirty="0"/>
        </a:p>
      </dgm:t>
    </dgm:pt>
    <dgm:pt modelId="{D5931501-6396-4E18-87E9-4F5365FDC4F9}" type="parTrans" cxnId="{8932AC35-4612-4E08-8FD3-B133E643E15E}">
      <dgm:prSet/>
      <dgm:spPr/>
      <dgm:t>
        <a:bodyPr/>
        <a:lstStyle/>
        <a:p>
          <a:endParaRPr lang="en-US"/>
        </a:p>
      </dgm:t>
    </dgm:pt>
    <dgm:pt modelId="{8E7D847F-F144-443E-9C15-296D68C6AD48}" type="sibTrans" cxnId="{8932AC35-4612-4E08-8FD3-B133E643E15E}">
      <dgm:prSet/>
      <dgm:spPr/>
      <dgm:t>
        <a:bodyPr/>
        <a:lstStyle/>
        <a:p>
          <a:endParaRPr lang="en-US"/>
        </a:p>
      </dgm:t>
    </dgm:pt>
    <dgm:pt modelId="{A5816881-34A0-457F-845B-21941F773F56}">
      <dgm:prSet/>
      <dgm:spPr/>
      <dgm:t>
        <a:bodyPr/>
        <a:lstStyle/>
        <a:p>
          <a:r>
            <a:rPr lang="en-US" dirty="0"/>
            <a:t>Cannot potentially violate employment standards legislation</a:t>
          </a:r>
        </a:p>
      </dgm:t>
    </dgm:pt>
    <dgm:pt modelId="{C7AC8961-D390-4939-B831-487B15BDC73D}" type="parTrans" cxnId="{19BF7701-25BF-4926-A798-8727D5AC40FD}">
      <dgm:prSet/>
      <dgm:spPr/>
      <dgm:t>
        <a:bodyPr/>
        <a:lstStyle/>
        <a:p>
          <a:endParaRPr lang="en-US"/>
        </a:p>
      </dgm:t>
    </dgm:pt>
    <dgm:pt modelId="{87D64E07-0AD8-4249-BD92-261023ADB8BE}" type="sibTrans" cxnId="{19BF7701-25BF-4926-A798-8727D5AC40FD}">
      <dgm:prSet/>
      <dgm:spPr/>
      <dgm:t>
        <a:bodyPr/>
        <a:lstStyle/>
        <a:p>
          <a:endParaRPr lang="en-US"/>
        </a:p>
      </dgm:t>
    </dgm:pt>
    <dgm:pt modelId="{E633CC31-ED45-4412-9893-DF1BDB17F012}">
      <dgm:prSet/>
      <dgm:spPr/>
      <dgm:t>
        <a:bodyPr/>
        <a:lstStyle/>
        <a:p>
          <a:r>
            <a:rPr lang="en-US" dirty="0"/>
            <a:t>Consistent with the rest of contract – avoid “annual” or continuing obligations</a:t>
          </a:r>
        </a:p>
      </dgm:t>
    </dgm:pt>
    <dgm:pt modelId="{6779BEE7-7C0C-4298-998E-83CB9B0F751D}" type="parTrans" cxnId="{5E99FE23-9075-479E-AABB-4C06B2949732}">
      <dgm:prSet/>
      <dgm:spPr/>
      <dgm:t>
        <a:bodyPr/>
        <a:lstStyle/>
        <a:p>
          <a:endParaRPr lang="en-US"/>
        </a:p>
      </dgm:t>
    </dgm:pt>
    <dgm:pt modelId="{22AB138D-76DB-4D02-9C8E-14BA513B9924}" type="sibTrans" cxnId="{5E99FE23-9075-479E-AABB-4C06B2949732}">
      <dgm:prSet/>
      <dgm:spPr/>
      <dgm:t>
        <a:bodyPr/>
        <a:lstStyle/>
        <a:p>
          <a:endParaRPr lang="en-US"/>
        </a:p>
      </dgm:t>
    </dgm:pt>
    <dgm:pt modelId="{0DB5379F-7736-4262-9A9B-2AC787A1FA75}">
      <dgm:prSet/>
      <dgm:spPr/>
      <dgm:t>
        <a:bodyPr/>
        <a:lstStyle/>
        <a:p>
          <a:r>
            <a:rPr lang="en-US" dirty="0"/>
            <a:t>Leave no room for multiple interpretations of duration </a:t>
          </a:r>
        </a:p>
      </dgm:t>
    </dgm:pt>
    <dgm:pt modelId="{314B4451-6D7A-4697-A658-4733FBC09552}" type="parTrans" cxnId="{D713A065-DFD6-4286-A625-296D5076E939}">
      <dgm:prSet/>
      <dgm:spPr/>
      <dgm:t>
        <a:bodyPr/>
        <a:lstStyle/>
        <a:p>
          <a:endParaRPr lang="en-US"/>
        </a:p>
      </dgm:t>
    </dgm:pt>
    <dgm:pt modelId="{D35F4E7C-5F4B-42FE-BB84-958919236915}" type="sibTrans" cxnId="{D713A065-DFD6-4286-A625-296D5076E939}">
      <dgm:prSet/>
      <dgm:spPr/>
      <dgm:t>
        <a:bodyPr/>
        <a:lstStyle/>
        <a:p>
          <a:endParaRPr lang="en-US"/>
        </a:p>
      </dgm:t>
    </dgm:pt>
    <dgm:pt modelId="{6695E074-BFDD-4733-8E1E-96F5EA58605E}">
      <dgm:prSet/>
      <dgm:spPr/>
      <dgm:t>
        <a:bodyPr/>
        <a:lstStyle/>
        <a:p>
          <a:r>
            <a:rPr lang="en-CA" dirty="0"/>
            <a:t>Express mitigation obligation for amounts over minimum standards requirements </a:t>
          </a:r>
          <a:endParaRPr lang="en-US" dirty="0"/>
        </a:p>
      </dgm:t>
    </dgm:pt>
    <dgm:pt modelId="{211E45BB-B6CF-48F2-8B8B-4C7D579BA6CF}" type="parTrans" cxnId="{DCDA2AC9-53FF-4A12-8F81-5B88A51E7875}">
      <dgm:prSet/>
      <dgm:spPr/>
      <dgm:t>
        <a:bodyPr/>
        <a:lstStyle/>
        <a:p>
          <a:endParaRPr lang="en-US"/>
        </a:p>
      </dgm:t>
    </dgm:pt>
    <dgm:pt modelId="{AB05024F-3155-4C92-A176-1E68B76809AA}" type="sibTrans" cxnId="{DCDA2AC9-53FF-4A12-8F81-5B88A51E7875}">
      <dgm:prSet/>
      <dgm:spPr/>
      <dgm:t>
        <a:bodyPr/>
        <a:lstStyle/>
        <a:p>
          <a:endParaRPr lang="en-US"/>
        </a:p>
      </dgm:t>
    </dgm:pt>
    <dgm:pt modelId="{18DC11D8-CDA5-40CE-87D1-DBD4EC138ACA}">
      <dgm:prSet/>
      <dgm:spPr/>
      <dgm:t>
        <a:bodyPr/>
        <a:lstStyle/>
        <a:p>
          <a:endParaRPr lang="en-US" dirty="0"/>
        </a:p>
      </dgm:t>
    </dgm:pt>
    <dgm:pt modelId="{9F60D776-9DEA-4C86-820E-FCE990254D01}" type="parTrans" cxnId="{BAA398B2-B3A5-4F1F-A8A1-F6AF231E05FA}">
      <dgm:prSet/>
      <dgm:spPr/>
      <dgm:t>
        <a:bodyPr/>
        <a:lstStyle/>
        <a:p>
          <a:endParaRPr lang="en-US"/>
        </a:p>
      </dgm:t>
    </dgm:pt>
    <dgm:pt modelId="{73ED1094-C39A-4602-9068-AA30FEC85D03}" type="sibTrans" cxnId="{BAA398B2-B3A5-4F1F-A8A1-F6AF231E05FA}">
      <dgm:prSet/>
      <dgm:spPr/>
      <dgm:t>
        <a:bodyPr/>
        <a:lstStyle/>
        <a:p>
          <a:endParaRPr lang="en-US"/>
        </a:p>
      </dgm:t>
    </dgm:pt>
    <dgm:pt modelId="{B9FCCA43-BB9C-41CF-9994-AE7C6BA2A5B0}">
      <dgm:prSet/>
      <dgm:spPr/>
      <dgm:t>
        <a:bodyPr/>
        <a:lstStyle/>
        <a:p>
          <a:endParaRPr lang="en-US" dirty="0"/>
        </a:p>
      </dgm:t>
    </dgm:pt>
    <dgm:pt modelId="{463650D7-F227-4F66-86DB-C83F7C62D105}" type="parTrans" cxnId="{262A7DBA-E668-4F3A-AA75-72D150019209}">
      <dgm:prSet/>
      <dgm:spPr/>
    </dgm:pt>
    <dgm:pt modelId="{69BBC5B7-CB61-42F6-B6C3-0E05E9D50C2D}" type="sibTrans" cxnId="{262A7DBA-E668-4F3A-AA75-72D150019209}">
      <dgm:prSet/>
      <dgm:spPr/>
    </dgm:pt>
    <dgm:pt modelId="{6CA6C7AE-FA88-49B9-A096-FB33043AA474}">
      <dgm:prSet/>
      <dgm:spPr/>
      <dgm:t>
        <a:bodyPr/>
        <a:lstStyle/>
        <a:p>
          <a:endParaRPr lang="en-US" dirty="0"/>
        </a:p>
      </dgm:t>
    </dgm:pt>
    <dgm:pt modelId="{38EEB47E-54AA-4591-BD33-4116368F71E5}" type="parTrans" cxnId="{C893444C-AC43-4261-B71B-1581A0D49BFA}">
      <dgm:prSet/>
      <dgm:spPr/>
    </dgm:pt>
    <dgm:pt modelId="{D7579AB1-477A-4861-8ABC-39814F2E7E0C}" type="sibTrans" cxnId="{C893444C-AC43-4261-B71B-1581A0D49BFA}">
      <dgm:prSet/>
      <dgm:spPr/>
    </dgm:pt>
    <dgm:pt modelId="{D9E5A365-2131-412D-A351-3CCBC29B6680}">
      <dgm:prSet/>
      <dgm:spPr/>
      <dgm:t>
        <a:bodyPr/>
        <a:lstStyle/>
        <a:p>
          <a:endParaRPr lang="en-US" dirty="0"/>
        </a:p>
      </dgm:t>
    </dgm:pt>
    <dgm:pt modelId="{99C3FCE0-8B1A-4366-8171-3338A732A6B7}" type="parTrans" cxnId="{8C8EFE50-35B5-4B0F-B59D-B77016F106D4}">
      <dgm:prSet/>
      <dgm:spPr/>
    </dgm:pt>
    <dgm:pt modelId="{79BF7195-8223-4023-929E-135E9937F2C1}" type="sibTrans" cxnId="{8C8EFE50-35B5-4B0F-B59D-B77016F106D4}">
      <dgm:prSet/>
      <dgm:spPr/>
    </dgm:pt>
    <dgm:pt modelId="{D16AFD46-18C6-4145-9106-7AFA12F2FD88}">
      <dgm:prSet/>
      <dgm:spPr/>
      <dgm:t>
        <a:bodyPr/>
        <a:lstStyle/>
        <a:p>
          <a:endParaRPr lang="en-US" dirty="0"/>
        </a:p>
      </dgm:t>
    </dgm:pt>
    <dgm:pt modelId="{32179762-6095-4065-8456-4F2668749B5D}" type="parTrans" cxnId="{99847165-B6EC-4798-961D-D026A5A932B1}">
      <dgm:prSet/>
      <dgm:spPr/>
    </dgm:pt>
    <dgm:pt modelId="{129BF5D5-B312-42DB-9948-9460DEC0DC02}" type="sibTrans" cxnId="{99847165-B6EC-4798-961D-D026A5A932B1}">
      <dgm:prSet/>
      <dgm:spPr/>
    </dgm:pt>
    <dgm:pt modelId="{A88BAB78-8BDE-40A8-95D8-12A73E4BF6CF}">
      <dgm:prSet/>
      <dgm:spPr/>
      <dgm:t>
        <a:bodyPr/>
        <a:lstStyle/>
        <a:p>
          <a:r>
            <a:rPr lang="en-US" dirty="0"/>
            <a:t>Sliding scale depending on time left – “the lesser of”</a:t>
          </a:r>
        </a:p>
      </dgm:t>
    </dgm:pt>
    <dgm:pt modelId="{510FA081-8347-452B-8B19-3EFEA9D9C40F}" type="parTrans" cxnId="{F126C6C5-AE48-438E-98F6-F07F00189DD0}">
      <dgm:prSet/>
      <dgm:spPr/>
    </dgm:pt>
    <dgm:pt modelId="{0AAF2816-FD1D-4F28-9354-04C23CCC3C7C}" type="sibTrans" cxnId="{F126C6C5-AE48-438E-98F6-F07F00189DD0}">
      <dgm:prSet/>
      <dgm:spPr/>
    </dgm:pt>
    <dgm:pt modelId="{56C593C2-F119-471F-96C8-1A1F4F3BA782}">
      <dgm:prSet/>
      <dgm:spPr/>
      <dgm:t>
        <a:bodyPr/>
        <a:lstStyle/>
        <a:p>
          <a:endParaRPr lang="en-US" dirty="0"/>
        </a:p>
      </dgm:t>
    </dgm:pt>
    <dgm:pt modelId="{BA44EEBF-8F4D-412E-AC4A-439F060B5026}" type="parTrans" cxnId="{2A69D707-A85F-4233-8095-1ED4456E8A40}">
      <dgm:prSet/>
      <dgm:spPr/>
    </dgm:pt>
    <dgm:pt modelId="{4966FC0F-8E85-4D21-8DC6-501AA937EE0E}" type="sibTrans" cxnId="{2A69D707-A85F-4233-8095-1ED4456E8A40}">
      <dgm:prSet/>
      <dgm:spPr/>
    </dgm:pt>
    <dgm:pt modelId="{BB768C4B-28F3-49F5-99FC-011B1D9206E9}" type="pres">
      <dgm:prSet presAssocID="{338A79DC-C6CF-4056-8CFD-F0751F9EE368}" presName="Name0" presStyleCnt="0">
        <dgm:presLayoutVars>
          <dgm:dir/>
          <dgm:animLvl val="lvl"/>
          <dgm:resizeHandles val="exact"/>
        </dgm:presLayoutVars>
      </dgm:prSet>
      <dgm:spPr/>
    </dgm:pt>
    <dgm:pt modelId="{597B5CBD-2E6E-4CD3-B0C9-66554F7F6F77}" type="pres">
      <dgm:prSet presAssocID="{11C80186-C1C8-4F1A-9F4F-A2A3DBA76A68}" presName="composite" presStyleCnt="0"/>
      <dgm:spPr/>
    </dgm:pt>
    <dgm:pt modelId="{1983F1FA-9469-4B9C-8F49-FEAC43EAC2F0}" type="pres">
      <dgm:prSet presAssocID="{11C80186-C1C8-4F1A-9F4F-A2A3DBA76A68}" presName="parTx" presStyleLbl="alignNode1" presStyleIdx="0" presStyleCnt="4">
        <dgm:presLayoutVars>
          <dgm:chMax val="0"/>
          <dgm:chPref val="0"/>
          <dgm:bulletEnabled val="1"/>
        </dgm:presLayoutVars>
      </dgm:prSet>
      <dgm:spPr/>
    </dgm:pt>
    <dgm:pt modelId="{50BCC874-94C4-46BE-AADF-9355EC984471}" type="pres">
      <dgm:prSet presAssocID="{11C80186-C1C8-4F1A-9F4F-A2A3DBA76A68}" presName="desTx" presStyleLbl="alignAccFollowNode1" presStyleIdx="0" presStyleCnt="4">
        <dgm:presLayoutVars>
          <dgm:bulletEnabled val="1"/>
        </dgm:presLayoutVars>
      </dgm:prSet>
      <dgm:spPr/>
    </dgm:pt>
    <dgm:pt modelId="{EA9A1AD0-EDFF-4859-8195-F3927540FE6C}" type="pres">
      <dgm:prSet presAssocID="{94CC1166-94CA-4F3C-BBD7-FAA9E796012D}" presName="space" presStyleCnt="0"/>
      <dgm:spPr/>
    </dgm:pt>
    <dgm:pt modelId="{CEA2CAE1-6D8F-4520-ABB6-56F971D05CBC}" type="pres">
      <dgm:prSet presAssocID="{8681FF14-A86C-451E-B9D8-B27EFDFA1EAD}" presName="composite" presStyleCnt="0"/>
      <dgm:spPr/>
    </dgm:pt>
    <dgm:pt modelId="{9B168D4C-78D3-4A01-BB95-72D35FF072E2}" type="pres">
      <dgm:prSet presAssocID="{8681FF14-A86C-451E-B9D8-B27EFDFA1EAD}" presName="parTx" presStyleLbl="alignNode1" presStyleIdx="1" presStyleCnt="4">
        <dgm:presLayoutVars>
          <dgm:chMax val="0"/>
          <dgm:chPref val="0"/>
          <dgm:bulletEnabled val="1"/>
        </dgm:presLayoutVars>
      </dgm:prSet>
      <dgm:spPr/>
    </dgm:pt>
    <dgm:pt modelId="{B90F8E05-09A4-4662-B1CA-B12A9FB41A80}" type="pres">
      <dgm:prSet presAssocID="{8681FF14-A86C-451E-B9D8-B27EFDFA1EAD}" presName="desTx" presStyleLbl="alignAccFollowNode1" presStyleIdx="1" presStyleCnt="4">
        <dgm:presLayoutVars>
          <dgm:bulletEnabled val="1"/>
        </dgm:presLayoutVars>
      </dgm:prSet>
      <dgm:spPr/>
    </dgm:pt>
    <dgm:pt modelId="{76D64652-EFD2-432C-BD81-E92B685E5072}" type="pres">
      <dgm:prSet presAssocID="{70129676-BFA0-4467-8DB9-9392718B2BA3}" presName="space" presStyleCnt="0"/>
      <dgm:spPr/>
    </dgm:pt>
    <dgm:pt modelId="{40C06270-6537-4772-AD81-58EDF3B99935}" type="pres">
      <dgm:prSet presAssocID="{6ED1D1FF-1C7F-4E10-9C31-8F08B4530869}" presName="composite" presStyleCnt="0"/>
      <dgm:spPr/>
    </dgm:pt>
    <dgm:pt modelId="{DA53E95A-14F9-4A8C-A075-19052F6B80A3}" type="pres">
      <dgm:prSet presAssocID="{6ED1D1FF-1C7F-4E10-9C31-8F08B4530869}" presName="parTx" presStyleLbl="alignNode1" presStyleIdx="2" presStyleCnt="4">
        <dgm:presLayoutVars>
          <dgm:chMax val="0"/>
          <dgm:chPref val="0"/>
          <dgm:bulletEnabled val="1"/>
        </dgm:presLayoutVars>
      </dgm:prSet>
      <dgm:spPr/>
    </dgm:pt>
    <dgm:pt modelId="{DDF0024B-2A3E-4081-8A7D-004A734B9F17}" type="pres">
      <dgm:prSet presAssocID="{6ED1D1FF-1C7F-4E10-9C31-8F08B4530869}" presName="desTx" presStyleLbl="alignAccFollowNode1" presStyleIdx="2" presStyleCnt="4">
        <dgm:presLayoutVars>
          <dgm:bulletEnabled val="1"/>
        </dgm:presLayoutVars>
      </dgm:prSet>
      <dgm:spPr/>
    </dgm:pt>
    <dgm:pt modelId="{4299D8A0-BB01-409D-AD7E-A1F468C4E8E2}" type="pres">
      <dgm:prSet presAssocID="{ABD655E2-56F0-449F-93E3-E0A00E4208B5}" presName="space" presStyleCnt="0"/>
      <dgm:spPr/>
    </dgm:pt>
    <dgm:pt modelId="{8BAFF822-898E-416F-9973-EC40873349B6}" type="pres">
      <dgm:prSet presAssocID="{592841EB-2595-4FAC-B151-5020648EDC40}" presName="composite" presStyleCnt="0"/>
      <dgm:spPr/>
    </dgm:pt>
    <dgm:pt modelId="{3D6D2F5A-694E-4EB8-B883-984C192BE092}" type="pres">
      <dgm:prSet presAssocID="{592841EB-2595-4FAC-B151-5020648EDC40}" presName="parTx" presStyleLbl="alignNode1" presStyleIdx="3" presStyleCnt="4">
        <dgm:presLayoutVars>
          <dgm:chMax val="0"/>
          <dgm:chPref val="0"/>
          <dgm:bulletEnabled val="1"/>
        </dgm:presLayoutVars>
      </dgm:prSet>
      <dgm:spPr/>
    </dgm:pt>
    <dgm:pt modelId="{45A0F92E-96F9-4A14-8268-BA390E9DB961}" type="pres">
      <dgm:prSet presAssocID="{592841EB-2595-4FAC-B151-5020648EDC40}" presName="desTx" presStyleLbl="alignAccFollowNode1" presStyleIdx="3" presStyleCnt="4">
        <dgm:presLayoutVars>
          <dgm:bulletEnabled val="1"/>
        </dgm:presLayoutVars>
      </dgm:prSet>
      <dgm:spPr/>
    </dgm:pt>
  </dgm:ptLst>
  <dgm:cxnLst>
    <dgm:cxn modelId="{19BF7701-25BF-4926-A798-8727D5AC40FD}" srcId="{6ED1D1FF-1C7F-4E10-9C31-8F08B4530869}" destId="{A5816881-34A0-457F-845B-21941F773F56}" srcOrd="2" destOrd="0" parTransId="{C7AC8961-D390-4939-B831-487B15BDC73D}" sibTransId="{87D64E07-0AD8-4249-BD92-261023ADB8BE}"/>
    <dgm:cxn modelId="{2A69D707-A85F-4233-8095-1ED4456E8A40}" srcId="{8681FF14-A86C-451E-B9D8-B27EFDFA1EAD}" destId="{56C593C2-F119-471F-96C8-1A1F4F3BA782}" srcOrd="3" destOrd="0" parTransId="{BA44EEBF-8F4D-412E-AC4A-439F060B5026}" sibTransId="{4966FC0F-8E85-4D21-8DC6-501AA937EE0E}"/>
    <dgm:cxn modelId="{6D1A840E-686F-4566-A779-78C5A4FFE35A}" type="presOf" srcId="{A5816881-34A0-457F-845B-21941F773F56}" destId="{DDF0024B-2A3E-4081-8A7D-004A734B9F17}" srcOrd="0" destOrd="2" presId="urn:microsoft.com/office/officeart/2005/8/layout/hList1"/>
    <dgm:cxn modelId="{3E178D16-FF2B-42EE-8029-DC25CE958AC3}" type="presOf" srcId="{0DB5379F-7736-4262-9A9B-2AC787A1FA75}" destId="{50BCC874-94C4-46BE-AADF-9355EC984471}" srcOrd="0" destOrd="4" presId="urn:microsoft.com/office/officeart/2005/8/layout/hList1"/>
    <dgm:cxn modelId="{28259D18-4003-4386-9313-8AD49B7750A2}" type="presOf" srcId="{D16AFD46-18C6-4145-9106-7AFA12F2FD88}" destId="{DDF0024B-2A3E-4081-8A7D-004A734B9F17}" srcOrd="0" destOrd="1" presId="urn:microsoft.com/office/officeart/2005/8/layout/hList1"/>
    <dgm:cxn modelId="{7005091B-187C-4BF9-BC33-37EA5C4FE922}" srcId="{8681FF14-A86C-451E-B9D8-B27EFDFA1EAD}" destId="{E52CC153-2241-42A2-AEDD-ED5B92AA82BA}" srcOrd="0" destOrd="0" parTransId="{76354E5C-DD6A-44FE-A24F-C85241F773FC}" sibTransId="{908F04E6-D38C-414F-A0E7-4F5B4752D9C5}"/>
    <dgm:cxn modelId="{BE4BC620-135A-4393-B5EE-91173C33C696}" type="presOf" srcId="{B9FCCA43-BB9C-41CF-9994-AE7C6BA2A5B0}" destId="{50BCC874-94C4-46BE-AADF-9355EC984471}" srcOrd="0" destOrd="3" presId="urn:microsoft.com/office/officeart/2005/8/layout/hList1"/>
    <dgm:cxn modelId="{5E99FE23-9075-479E-AABB-4C06B2949732}" srcId="{11C80186-C1C8-4F1A-9F4F-A2A3DBA76A68}" destId="{E633CC31-ED45-4412-9893-DF1BDB17F012}" srcOrd="2" destOrd="0" parTransId="{6779BEE7-7C0C-4298-998E-83CB9B0F751D}" sibTransId="{22AB138D-76DB-4D02-9C8E-14BA513B9924}"/>
    <dgm:cxn modelId="{8932AC35-4612-4E08-8FD3-B133E643E15E}" srcId="{11C80186-C1C8-4F1A-9F4F-A2A3DBA76A68}" destId="{95426B9F-AD28-4693-9EFD-FB710EE51A7A}" srcOrd="6" destOrd="0" parTransId="{D5931501-6396-4E18-87E9-4F5365FDC4F9}" sibTransId="{8E7D847F-F144-443E-9C15-296D68C6AD48}"/>
    <dgm:cxn modelId="{20319F39-ACCA-4047-B9DB-A8EC569EB905}" type="presOf" srcId="{18DC11D8-CDA5-40CE-87D1-DBD4EC138ACA}" destId="{B90F8E05-09A4-4662-B1CA-B12A9FB41A80}" srcOrd="0" destOrd="1" presId="urn:microsoft.com/office/officeart/2005/8/layout/hList1"/>
    <dgm:cxn modelId="{4756F43B-FB39-43AD-873D-DFCAE959CCF2}" srcId="{338A79DC-C6CF-4056-8CFD-F0751F9EE368}" destId="{11C80186-C1C8-4F1A-9F4F-A2A3DBA76A68}" srcOrd="0" destOrd="0" parTransId="{53510BC6-BC66-4E4F-9055-486162A4640E}" sibTransId="{94CC1166-94CA-4F3C-BBD7-FAA9E796012D}"/>
    <dgm:cxn modelId="{1E214461-9849-4850-8286-DEBDE9FC3410}" type="presOf" srcId="{A920C29B-255D-4DF7-8B51-36722B8284F8}" destId="{DDF0024B-2A3E-4081-8A7D-004A734B9F17}" srcOrd="0" destOrd="0" presId="urn:microsoft.com/office/officeart/2005/8/layout/hList1"/>
    <dgm:cxn modelId="{667D8F61-B9EB-4472-BA21-1E4488969B7E}" type="presOf" srcId="{6ED1D1FF-1C7F-4E10-9C31-8F08B4530869}" destId="{DA53E95A-14F9-4A8C-A075-19052F6B80A3}" srcOrd="0" destOrd="0" presId="urn:microsoft.com/office/officeart/2005/8/layout/hList1"/>
    <dgm:cxn modelId="{99847165-B6EC-4798-961D-D026A5A932B1}" srcId="{6ED1D1FF-1C7F-4E10-9C31-8F08B4530869}" destId="{D16AFD46-18C6-4145-9106-7AFA12F2FD88}" srcOrd="1" destOrd="0" parTransId="{32179762-6095-4065-8456-4F2668749B5D}" sibTransId="{129BF5D5-B312-42DB-9948-9460DEC0DC02}"/>
    <dgm:cxn modelId="{D713A065-DFD6-4286-A625-296D5076E939}" srcId="{11C80186-C1C8-4F1A-9F4F-A2A3DBA76A68}" destId="{0DB5379F-7736-4262-9A9B-2AC787A1FA75}" srcOrd="4" destOrd="0" parTransId="{314B4451-6D7A-4697-A658-4733FBC09552}" sibTransId="{D35F4E7C-5F4B-42FE-BB84-958919236915}"/>
    <dgm:cxn modelId="{B2D48169-816B-4C13-A455-289006932FE8}" type="presOf" srcId="{8681FF14-A86C-451E-B9D8-B27EFDFA1EAD}" destId="{9B168D4C-78D3-4A01-BB95-72D35FF072E2}" srcOrd="0" destOrd="0" presId="urn:microsoft.com/office/officeart/2005/8/layout/hList1"/>
    <dgm:cxn modelId="{65B72D6B-E8E8-457F-A516-18A25BE842A9}" type="presOf" srcId="{A88BAB78-8BDE-40A8-95D8-12A73E4BF6CF}" destId="{B90F8E05-09A4-4662-B1CA-B12A9FB41A80}" srcOrd="0" destOrd="4" presId="urn:microsoft.com/office/officeart/2005/8/layout/hList1"/>
    <dgm:cxn modelId="{C893444C-AC43-4261-B71B-1581A0D49BFA}" srcId="{11C80186-C1C8-4F1A-9F4F-A2A3DBA76A68}" destId="{6CA6C7AE-FA88-49B9-A096-FB33043AA474}" srcOrd="1" destOrd="0" parTransId="{38EEB47E-54AA-4591-BD33-4116368F71E5}" sibTransId="{D7579AB1-477A-4861-8ABC-39814F2E7E0C}"/>
    <dgm:cxn modelId="{2FE5B26D-4A11-4B56-8AFA-52A348B23A98}" type="presOf" srcId="{E52CC153-2241-42A2-AEDD-ED5B92AA82BA}" destId="{B90F8E05-09A4-4662-B1CA-B12A9FB41A80}" srcOrd="0" destOrd="0" presId="urn:microsoft.com/office/officeart/2005/8/layout/hList1"/>
    <dgm:cxn modelId="{8C8EFE50-35B5-4B0F-B59D-B77016F106D4}" srcId="{11C80186-C1C8-4F1A-9F4F-A2A3DBA76A68}" destId="{D9E5A365-2131-412D-A351-3CCBC29B6680}" srcOrd="5" destOrd="0" parTransId="{99C3FCE0-8B1A-4366-8171-3338A732A6B7}" sibTransId="{79BF7195-8223-4023-929E-135E9937F2C1}"/>
    <dgm:cxn modelId="{037CEC71-55D0-4AE8-845C-5F4EEDD87C24}" srcId="{338A79DC-C6CF-4056-8CFD-F0751F9EE368}" destId="{8681FF14-A86C-451E-B9D8-B27EFDFA1EAD}" srcOrd="1" destOrd="0" parTransId="{D678646B-E60A-4B2B-959A-37C2D3E5DBAD}" sibTransId="{70129676-BFA0-4467-8DB9-9392718B2BA3}"/>
    <dgm:cxn modelId="{E9DFFF71-3655-4EBE-B148-381B081CE6BF}" type="presOf" srcId="{6695E074-BFDD-4733-8E1E-96F5EA58605E}" destId="{B90F8E05-09A4-4662-B1CA-B12A9FB41A80}" srcOrd="0" destOrd="2" presId="urn:microsoft.com/office/officeart/2005/8/layout/hList1"/>
    <dgm:cxn modelId="{C19A8653-4FB0-442D-AF7F-1ABE25EE7BA7}" type="presOf" srcId="{D9E5A365-2131-412D-A351-3CCBC29B6680}" destId="{50BCC874-94C4-46BE-AADF-9355EC984471}" srcOrd="0" destOrd="5" presId="urn:microsoft.com/office/officeart/2005/8/layout/hList1"/>
    <dgm:cxn modelId="{6C42F186-B6E9-4372-BF9C-FE967E071E74}" type="presOf" srcId="{6CA6C7AE-FA88-49B9-A096-FB33043AA474}" destId="{50BCC874-94C4-46BE-AADF-9355EC984471}" srcOrd="0" destOrd="1" presId="urn:microsoft.com/office/officeart/2005/8/layout/hList1"/>
    <dgm:cxn modelId="{A0FFAB89-D949-4155-B498-121262BAEED0}" srcId="{11C80186-C1C8-4F1A-9F4F-A2A3DBA76A68}" destId="{F96B7C7D-F84A-4A11-94B4-691EEBC9D7AF}" srcOrd="0" destOrd="0" parTransId="{D6DC487B-5262-4C5B-9656-69783CA5DE4A}" sibTransId="{3C8F6799-5765-4F58-869E-12F2D0EE3212}"/>
    <dgm:cxn modelId="{E6DAE38B-39C1-45F3-8FB0-3E8BC49871F8}" type="presOf" srcId="{338A79DC-C6CF-4056-8CFD-F0751F9EE368}" destId="{BB768C4B-28F3-49F5-99FC-011B1D9206E9}" srcOrd="0" destOrd="0" presId="urn:microsoft.com/office/officeart/2005/8/layout/hList1"/>
    <dgm:cxn modelId="{56F3EB91-4D05-4CAB-8EE8-A40CCE45070A}" type="presOf" srcId="{95426B9F-AD28-4693-9EFD-FB710EE51A7A}" destId="{50BCC874-94C4-46BE-AADF-9355EC984471}" srcOrd="0" destOrd="6" presId="urn:microsoft.com/office/officeart/2005/8/layout/hList1"/>
    <dgm:cxn modelId="{C0BAB892-75F1-46A5-AC6F-5EC0135DF6E9}" srcId="{6ED1D1FF-1C7F-4E10-9C31-8F08B4530869}" destId="{A920C29B-255D-4DF7-8B51-36722B8284F8}" srcOrd="0" destOrd="0" parTransId="{6D21A64D-B98D-4F46-B1F1-5D498F8073C9}" sibTransId="{4A7FD38C-9550-43F5-ADD1-09BCCF014AB0}"/>
    <dgm:cxn modelId="{FA17F89A-74E1-43EF-8C73-AC4D5B645431}" srcId="{338A79DC-C6CF-4056-8CFD-F0751F9EE368}" destId="{6ED1D1FF-1C7F-4E10-9C31-8F08B4530869}" srcOrd="2" destOrd="0" parTransId="{6E3DF9E8-CBBC-462B-A1C7-74AA9ADBADAA}" sibTransId="{ABD655E2-56F0-449F-93E3-E0A00E4208B5}"/>
    <dgm:cxn modelId="{732015A2-70C6-4526-81EC-C0EEE21D6FD4}" type="presOf" srcId="{56C593C2-F119-471F-96C8-1A1F4F3BA782}" destId="{B90F8E05-09A4-4662-B1CA-B12A9FB41A80}" srcOrd="0" destOrd="3" presId="urn:microsoft.com/office/officeart/2005/8/layout/hList1"/>
    <dgm:cxn modelId="{06846FAB-143A-4F85-BD8D-F699C8614D47}" srcId="{592841EB-2595-4FAC-B151-5020648EDC40}" destId="{D032CFEA-F6C1-4F67-960F-006EEF2DA246}" srcOrd="0" destOrd="0" parTransId="{E5A6DDCE-9A46-4C2E-A2E6-B18392C05B0B}" sibTransId="{F3D5D2D5-8FF7-4F3D-8089-A1AEA6063258}"/>
    <dgm:cxn modelId="{88228CAD-A1E4-43B6-B882-EBE7D1DD5A33}" type="presOf" srcId="{D032CFEA-F6C1-4F67-960F-006EEF2DA246}" destId="{45A0F92E-96F9-4A14-8268-BA390E9DB961}" srcOrd="0" destOrd="0" presId="urn:microsoft.com/office/officeart/2005/8/layout/hList1"/>
    <dgm:cxn modelId="{BAA398B2-B3A5-4F1F-A8A1-F6AF231E05FA}" srcId="{8681FF14-A86C-451E-B9D8-B27EFDFA1EAD}" destId="{18DC11D8-CDA5-40CE-87D1-DBD4EC138ACA}" srcOrd="1" destOrd="0" parTransId="{9F60D776-9DEA-4C86-820E-FCE990254D01}" sibTransId="{73ED1094-C39A-4602-9068-AA30FEC85D03}"/>
    <dgm:cxn modelId="{262A7DBA-E668-4F3A-AA75-72D150019209}" srcId="{11C80186-C1C8-4F1A-9F4F-A2A3DBA76A68}" destId="{B9FCCA43-BB9C-41CF-9994-AE7C6BA2A5B0}" srcOrd="3" destOrd="0" parTransId="{463650D7-F227-4F66-86DB-C83F7C62D105}" sibTransId="{69BBC5B7-CB61-42F6-B6C3-0E05E9D50C2D}"/>
    <dgm:cxn modelId="{D77433C5-D4A0-411F-BBF9-FB3A53828EDF}" type="presOf" srcId="{592841EB-2595-4FAC-B151-5020648EDC40}" destId="{3D6D2F5A-694E-4EB8-B883-984C192BE092}" srcOrd="0" destOrd="0" presId="urn:microsoft.com/office/officeart/2005/8/layout/hList1"/>
    <dgm:cxn modelId="{F126C6C5-AE48-438E-98F6-F07F00189DD0}" srcId="{8681FF14-A86C-451E-B9D8-B27EFDFA1EAD}" destId="{A88BAB78-8BDE-40A8-95D8-12A73E4BF6CF}" srcOrd="4" destOrd="0" parTransId="{510FA081-8347-452B-8B19-3EFEA9D9C40F}" sibTransId="{0AAF2816-FD1D-4F28-9354-04C23CCC3C7C}"/>
    <dgm:cxn modelId="{DCDA2AC9-53FF-4A12-8F81-5B88A51E7875}" srcId="{8681FF14-A86C-451E-B9D8-B27EFDFA1EAD}" destId="{6695E074-BFDD-4733-8E1E-96F5EA58605E}" srcOrd="2" destOrd="0" parTransId="{211E45BB-B6CF-48F2-8B8B-4C7D579BA6CF}" sibTransId="{AB05024F-3155-4C92-A176-1E68B76809AA}"/>
    <dgm:cxn modelId="{B41623DB-32D5-4185-926E-CA59002DAD07}" type="presOf" srcId="{E633CC31-ED45-4412-9893-DF1BDB17F012}" destId="{50BCC874-94C4-46BE-AADF-9355EC984471}" srcOrd="0" destOrd="2" presId="urn:microsoft.com/office/officeart/2005/8/layout/hList1"/>
    <dgm:cxn modelId="{987A2EE9-D4CB-4B5E-A803-0A131F9DF70E}" srcId="{338A79DC-C6CF-4056-8CFD-F0751F9EE368}" destId="{592841EB-2595-4FAC-B151-5020648EDC40}" srcOrd="3" destOrd="0" parTransId="{97804A94-F3F5-47AE-BD7F-17250847C4B8}" sibTransId="{D5FF8B21-1F53-478C-BEA4-BD09EF695FAB}"/>
    <dgm:cxn modelId="{090579F2-A7D1-49F5-8548-5FDAC76A2754}" type="presOf" srcId="{F96B7C7D-F84A-4A11-94B4-691EEBC9D7AF}" destId="{50BCC874-94C4-46BE-AADF-9355EC984471}" srcOrd="0" destOrd="0" presId="urn:microsoft.com/office/officeart/2005/8/layout/hList1"/>
    <dgm:cxn modelId="{EC3C60F5-7744-4093-8761-0076EE7D7280}" type="presOf" srcId="{11C80186-C1C8-4F1A-9F4F-A2A3DBA76A68}" destId="{1983F1FA-9469-4B9C-8F49-FEAC43EAC2F0}" srcOrd="0" destOrd="0" presId="urn:microsoft.com/office/officeart/2005/8/layout/hList1"/>
    <dgm:cxn modelId="{4FAB71B9-4530-4732-9CA5-86823D266E3B}" type="presParOf" srcId="{BB768C4B-28F3-49F5-99FC-011B1D9206E9}" destId="{597B5CBD-2E6E-4CD3-B0C9-66554F7F6F77}" srcOrd="0" destOrd="0" presId="urn:microsoft.com/office/officeart/2005/8/layout/hList1"/>
    <dgm:cxn modelId="{87ED9A22-62C2-483A-843C-F5A08EF0D065}" type="presParOf" srcId="{597B5CBD-2E6E-4CD3-B0C9-66554F7F6F77}" destId="{1983F1FA-9469-4B9C-8F49-FEAC43EAC2F0}" srcOrd="0" destOrd="0" presId="urn:microsoft.com/office/officeart/2005/8/layout/hList1"/>
    <dgm:cxn modelId="{92DBACB7-7C05-4EC0-B8C9-A03219ADDA93}" type="presParOf" srcId="{597B5CBD-2E6E-4CD3-B0C9-66554F7F6F77}" destId="{50BCC874-94C4-46BE-AADF-9355EC984471}" srcOrd="1" destOrd="0" presId="urn:microsoft.com/office/officeart/2005/8/layout/hList1"/>
    <dgm:cxn modelId="{679B6AC9-F867-43D5-9847-D84899A0A8B8}" type="presParOf" srcId="{BB768C4B-28F3-49F5-99FC-011B1D9206E9}" destId="{EA9A1AD0-EDFF-4859-8195-F3927540FE6C}" srcOrd="1" destOrd="0" presId="urn:microsoft.com/office/officeart/2005/8/layout/hList1"/>
    <dgm:cxn modelId="{D14AD559-59D8-4D1A-98FD-196429A015B9}" type="presParOf" srcId="{BB768C4B-28F3-49F5-99FC-011B1D9206E9}" destId="{CEA2CAE1-6D8F-4520-ABB6-56F971D05CBC}" srcOrd="2" destOrd="0" presId="urn:microsoft.com/office/officeart/2005/8/layout/hList1"/>
    <dgm:cxn modelId="{F5FDBCD9-3683-4F53-BCC0-E25E686C6BEA}" type="presParOf" srcId="{CEA2CAE1-6D8F-4520-ABB6-56F971D05CBC}" destId="{9B168D4C-78D3-4A01-BB95-72D35FF072E2}" srcOrd="0" destOrd="0" presId="urn:microsoft.com/office/officeart/2005/8/layout/hList1"/>
    <dgm:cxn modelId="{76EEC5A6-149A-4A16-9F2A-3961C5D27A69}" type="presParOf" srcId="{CEA2CAE1-6D8F-4520-ABB6-56F971D05CBC}" destId="{B90F8E05-09A4-4662-B1CA-B12A9FB41A80}" srcOrd="1" destOrd="0" presId="urn:microsoft.com/office/officeart/2005/8/layout/hList1"/>
    <dgm:cxn modelId="{D6BC0AF2-9967-49BC-BF36-6B82D383D61D}" type="presParOf" srcId="{BB768C4B-28F3-49F5-99FC-011B1D9206E9}" destId="{76D64652-EFD2-432C-BD81-E92B685E5072}" srcOrd="3" destOrd="0" presId="urn:microsoft.com/office/officeart/2005/8/layout/hList1"/>
    <dgm:cxn modelId="{FAECD80C-3572-4FC1-8819-A39F0CA64D83}" type="presParOf" srcId="{BB768C4B-28F3-49F5-99FC-011B1D9206E9}" destId="{40C06270-6537-4772-AD81-58EDF3B99935}" srcOrd="4" destOrd="0" presId="urn:microsoft.com/office/officeart/2005/8/layout/hList1"/>
    <dgm:cxn modelId="{0AD0E817-A3D0-400B-877B-3371FF061469}" type="presParOf" srcId="{40C06270-6537-4772-AD81-58EDF3B99935}" destId="{DA53E95A-14F9-4A8C-A075-19052F6B80A3}" srcOrd="0" destOrd="0" presId="urn:microsoft.com/office/officeart/2005/8/layout/hList1"/>
    <dgm:cxn modelId="{6423AA96-51E8-4533-9B1D-6D38518FCBBA}" type="presParOf" srcId="{40C06270-6537-4772-AD81-58EDF3B99935}" destId="{DDF0024B-2A3E-4081-8A7D-004A734B9F17}" srcOrd="1" destOrd="0" presId="urn:microsoft.com/office/officeart/2005/8/layout/hList1"/>
    <dgm:cxn modelId="{3435E0AC-BA23-4A1E-8F3E-FE1D08393EBF}" type="presParOf" srcId="{BB768C4B-28F3-49F5-99FC-011B1D9206E9}" destId="{4299D8A0-BB01-409D-AD7E-A1F468C4E8E2}" srcOrd="5" destOrd="0" presId="urn:microsoft.com/office/officeart/2005/8/layout/hList1"/>
    <dgm:cxn modelId="{52A76776-EBF3-4A07-A436-BD7CFAD2292E}" type="presParOf" srcId="{BB768C4B-28F3-49F5-99FC-011B1D9206E9}" destId="{8BAFF822-898E-416F-9973-EC40873349B6}" srcOrd="6" destOrd="0" presId="urn:microsoft.com/office/officeart/2005/8/layout/hList1"/>
    <dgm:cxn modelId="{1C9433BC-FCC8-4623-A856-FDFFB683233E}" type="presParOf" srcId="{8BAFF822-898E-416F-9973-EC40873349B6}" destId="{3D6D2F5A-694E-4EB8-B883-984C192BE092}" srcOrd="0" destOrd="0" presId="urn:microsoft.com/office/officeart/2005/8/layout/hList1"/>
    <dgm:cxn modelId="{357B9CE8-657B-4076-8A28-857912FE045F}" type="presParOf" srcId="{8BAFF822-898E-416F-9973-EC40873349B6}" destId="{45A0F92E-96F9-4A14-8268-BA390E9DB96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8297400-B159-4BEC-A570-ABD06B57466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C6C1C60-864F-486A-ACB0-29D34C10C586}">
      <dgm:prSet/>
      <dgm:spPr>
        <a:solidFill>
          <a:schemeClr val="bg1"/>
        </a:solidFill>
        <a:ln>
          <a:solidFill>
            <a:schemeClr val="accent6">
              <a:lumMod val="50000"/>
            </a:schemeClr>
          </a:solidFill>
        </a:ln>
      </dgm:spPr>
      <dgm:t>
        <a:bodyPr/>
        <a:lstStyle/>
        <a:p>
          <a:r>
            <a:rPr lang="en-US" dirty="0">
              <a:solidFill>
                <a:schemeClr val="tx1"/>
              </a:solidFill>
            </a:rPr>
            <a:t>Variations in minimum standards requirements across jurisdictions:</a:t>
          </a:r>
        </a:p>
      </dgm:t>
    </dgm:pt>
    <dgm:pt modelId="{67413C62-7299-4C36-A6DD-7D654195D569}" type="parTrans" cxnId="{F59F0047-83D2-425E-813E-B3EB231FBCFB}">
      <dgm:prSet/>
      <dgm:spPr/>
      <dgm:t>
        <a:bodyPr/>
        <a:lstStyle/>
        <a:p>
          <a:endParaRPr lang="en-US"/>
        </a:p>
      </dgm:t>
    </dgm:pt>
    <dgm:pt modelId="{0172936D-AA58-446C-9CA7-08A094B40BB4}" type="sibTrans" cxnId="{F59F0047-83D2-425E-813E-B3EB231FBCFB}">
      <dgm:prSet/>
      <dgm:spPr/>
      <dgm:t>
        <a:bodyPr/>
        <a:lstStyle/>
        <a:p>
          <a:endParaRPr lang="en-US"/>
        </a:p>
      </dgm:t>
    </dgm:pt>
    <dgm:pt modelId="{6093F3D8-3D1F-4380-9AAD-CD6DA3DC2871}">
      <dgm:prSet/>
      <dgm:spPr/>
      <dgm:t>
        <a:bodyPr/>
        <a:lstStyle/>
        <a:p>
          <a:r>
            <a:rPr lang="en-US" sz="2200" dirty="0"/>
            <a:t>Minimum wage, overtime, vacation, probationary period, exemptions, layoff, etc.</a:t>
          </a:r>
        </a:p>
      </dgm:t>
    </dgm:pt>
    <dgm:pt modelId="{60CB0E28-CB6A-4A47-92C5-41EDD358F075}" type="parTrans" cxnId="{DD1C7459-B33E-4C63-B434-2BD133F6E0C9}">
      <dgm:prSet/>
      <dgm:spPr/>
      <dgm:t>
        <a:bodyPr/>
        <a:lstStyle/>
        <a:p>
          <a:endParaRPr lang="en-US"/>
        </a:p>
      </dgm:t>
    </dgm:pt>
    <dgm:pt modelId="{A7899B96-96CA-4062-8B6E-25C1D3C3B79E}" type="sibTrans" cxnId="{DD1C7459-B33E-4C63-B434-2BD133F6E0C9}">
      <dgm:prSet/>
      <dgm:spPr/>
      <dgm:t>
        <a:bodyPr/>
        <a:lstStyle/>
        <a:p>
          <a:endParaRPr lang="en-US"/>
        </a:p>
      </dgm:t>
    </dgm:pt>
    <dgm:pt modelId="{A8D7347F-4868-4D6B-ADD7-71B9C74DBF83}">
      <dgm:prSet/>
      <dgm:spPr/>
      <dgm:t>
        <a:bodyPr/>
        <a:lstStyle/>
        <a:p>
          <a:r>
            <a:rPr lang="en-US" sz="2200" dirty="0"/>
            <a:t>Amount of notice or pay in lieu (described as “at least” a certain amount in some jurisdictions)</a:t>
          </a:r>
        </a:p>
      </dgm:t>
    </dgm:pt>
    <dgm:pt modelId="{86D07FA8-E154-4963-AD0D-446FDA06080F}" type="parTrans" cxnId="{EE583851-467A-4FCC-B944-E2FF145D7F73}">
      <dgm:prSet/>
      <dgm:spPr/>
      <dgm:t>
        <a:bodyPr/>
        <a:lstStyle/>
        <a:p>
          <a:endParaRPr lang="en-US"/>
        </a:p>
      </dgm:t>
    </dgm:pt>
    <dgm:pt modelId="{3157DCC8-3556-434F-B665-0E0B4E340637}" type="sibTrans" cxnId="{EE583851-467A-4FCC-B944-E2FF145D7F73}">
      <dgm:prSet/>
      <dgm:spPr/>
      <dgm:t>
        <a:bodyPr/>
        <a:lstStyle/>
        <a:p>
          <a:endParaRPr lang="en-US"/>
        </a:p>
      </dgm:t>
    </dgm:pt>
    <dgm:pt modelId="{807AE520-A9FE-4078-977B-153831C5921C}">
      <dgm:prSet/>
      <dgm:spPr/>
      <dgm:t>
        <a:bodyPr/>
        <a:lstStyle/>
        <a:p>
          <a:r>
            <a:rPr lang="en-US" sz="2200" dirty="0"/>
            <a:t>Forms of compensation during the statutory notice period (e.g., benefits in Ontario, severance in Ontario and federal)</a:t>
          </a:r>
        </a:p>
      </dgm:t>
    </dgm:pt>
    <dgm:pt modelId="{7B260150-52AB-4208-840F-1E60E3212AC1}" type="parTrans" cxnId="{2F341E9D-31E6-4536-A2AF-A5A6E6973176}">
      <dgm:prSet/>
      <dgm:spPr/>
      <dgm:t>
        <a:bodyPr/>
        <a:lstStyle/>
        <a:p>
          <a:endParaRPr lang="en-US"/>
        </a:p>
      </dgm:t>
    </dgm:pt>
    <dgm:pt modelId="{B304C509-0814-4451-A2AA-6ECA9B01CBC6}" type="sibTrans" cxnId="{2F341E9D-31E6-4536-A2AF-A5A6E6973176}">
      <dgm:prSet/>
      <dgm:spPr/>
      <dgm:t>
        <a:bodyPr/>
        <a:lstStyle/>
        <a:p>
          <a:endParaRPr lang="en-US"/>
        </a:p>
      </dgm:t>
    </dgm:pt>
    <dgm:pt modelId="{92AF1C2E-CB5A-4A63-9FB9-4C74F8B41713}">
      <dgm:prSet/>
      <dgm:spPr/>
      <dgm:t>
        <a:bodyPr/>
        <a:lstStyle/>
        <a:p>
          <a:r>
            <a:rPr lang="en-US" sz="2200" dirty="0"/>
            <a:t>Just cause (statutory definition in certain provinces)</a:t>
          </a:r>
        </a:p>
      </dgm:t>
    </dgm:pt>
    <dgm:pt modelId="{3FEB1FC8-FED3-476B-AF3A-421B1B56D498}" type="parTrans" cxnId="{01F84E9D-FC7B-42ED-9536-9FC16D0EE8BC}">
      <dgm:prSet/>
      <dgm:spPr/>
      <dgm:t>
        <a:bodyPr/>
        <a:lstStyle/>
        <a:p>
          <a:endParaRPr lang="en-US"/>
        </a:p>
      </dgm:t>
    </dgm:pt>
    <dgm:pt modelId="{E5D4CEE4-4E13-49F4-BBA4-CA53A4F110F5}" type="sibTrans" cxnId="{01F84E9D-FC7B-42ED-9536-9FC16D0EE8BC}">
      <dgm:prSet/>
      <dgm:spPr/>
      <dgm:t>
        <a:bodyPr/>
        <a:lstStyle/>
        <a:p>
          <a:endParaRPr lang="en-US"/>
        </a:p>
      </dgm:t>
    </dgm:pt>
    <dgm:pt modelId="{DF44354D-B223-4765-AF66-D7A33CAF0D0E}">
      <dgm:prSet/>
      <dgm:spPr/>
      <dgm:t>
        <a:bodyPr/>
        <a:lstStyle/>
        <a:p>
          <a:pPr>
            <a:buFont typeface="Courier New" panose="02070309020205020404" pitchFamily="49" charset="0"/>
            <a:buChar char="o"/>
          </a:pPr>
          <a:r>
            <a:rPr lang="en-US" sz="2200" i="1" dirty="0"/>
            <a:t>Rahman v. Cannon Design Architecture Inc.</a:t>
          </a:r>
          <a:r>
            <a:rPr lang="en-US" sz="2200" dirty="0"/>
            <a:t>, 2022 ONCA 451</a:t>
          </a:r>
        </a:p>
      </dgm:t>
    </dgm:pt>
    <dgm:pt modelId="{3F0EF3A7-8B57-4531-943E-EFB68A2C12FE}" type="parTrans" cxnId="{0A48C99A-2BD0-4CA1-899A-46F7F7DDB054}">
      <dgm:prSet/>
      <dgm:spPr/>
      <dgm:t>
        <a:bodyPr/>
        <a:lstStyle/>
        <a:p>
          <a:endParaRPr lang="en-US"/>
        </a:p>
      </dgm:t>
    </dgm:pt>
    <dgm:pt modelId="{06922303-821D-4AEC-A54B-12E1477A661F}" type="sibTrans" cxnId="{0A48C99A-2BD0-4CA1-899A-46F7F7DDB054}">
      <dgm:prSet/>
      <dgm:spPr/>
      <dgm:t>
        <a:bodyPr/>
        <a:lstStyle/>
        <a:p>
          <a:endParaRPr lang="en-US"/>
        </a:p>
      </dgm:t>
    </dgm:pt>
    <dgm:pt modelId="{AD832F4B-1EF2-45DE-A7D6-3291F083A134}">
      <dgm:prSet custT="1"/>
      <dgm:spPr/>
      <dgm:t>
        <a:bodyPr/>
        <a:lstStyle/>
        <a:p>
          <a:endParaRPr lang="en-US" sz="1200" dirty="0"/>
        </a:p>
      </dgm:t>
    </dgm:pt>
    <dgm:pt modelId="{404ED327-438D-408E-AF17-3E69046B8089}" type="parTrans" cxnId="{AB2AF5AF-41DE-4DC6-8A2E-E90EE0824A2C}">
      <dgm:prSet/>
      <dgm:spPr/>
    </dgm:pt>
    <dgm:pt modelId="{49E716DB-F68A-48B6-B0B4-EBA5778D9917}" type="sibTrans" cxnId="{AB2AF5AF-41DE-4DC6-8A2E-E90EE0824A2C}">
      <dgm:prSet/>
      <dgm:spPr/>
    </dgm:pt>
    <dgm:pt modelId="{DA035E46-0AF6-4A97-810C-CD68602DCC1B}">
      <dgm:prSet custT="1"/>
      <dgm:spPr/>
      <dgm:t>
        <a:bodyPr/>
        <a:lstStyle/>
        <a:p>
          <a:endParaRPr lang="en-US" sz="1200" dirty="0"/>
        </a:p>
      </dgm:t>
    </dgm:pt>
    <dgm:pt modelId="{138E6903-A34E-48FF-A7AD-8DAFD3E5501A}" type="parTrans" cxnId="{59939F17-24AC-4C2C-8FF4-76DF6A381783}">
      <dgm:prSet/>
      <dgm:spPr/>
    </dgm:pt>
    <dgm:pt modelId="{6DEA15A4-F227-41E9-B8DB-53373B38901C}" type="sibTrans" cxnId="{59939F17-24AC-4C2C-8FF4-76DF6A381783}">
      <dgm:prSet/>
      <dgm:spPr/>
    </dgm:pt>
    <dgm:pt modelId="{6C7332CC-65B6-42D7-8AFB-1F5DA1D2790C}">
      <dgm:prSet custT="1"/>
      <dgm:spPr/>
      <dgm:t>
        <a:bodyPr/>
        <a:lstStyle/>
        <a:p>
          <a:endParaRPr lang="en-US" sz="1200" dirty="0"/>
        </a:p>
      </dgm:t>
    </dgm:pt>
    <dgm:pt modelId="{8C7AF2EC-6786-4413-B5D6-5C8CBB35A574}" type="parTrans" cxnId="{E53C2ABF-2DF8-4613-AE1A-EC06CFC3B2C6}">
      <dgm:prSet/>
      <dgm:spPr/>
    </dgm:pt>
    <dgm:pt modelId="{C170AE33-5677-4D7A-9B40-3849ABB33185}" type="sibTrans" cxnId="{E53C2ABF-2DF8-4613-AE1A-EC06CFC3B2C6}">
      <dgm:prSet/>
      <dgm:spPr/>
    </dgm:pt>
    <dgm:pt modelId="{DB1B9C17-BCCD-441D-B9F8-6777FBB0BF95}" type="pres">
      <dgm:prSet presAssocID="{18297400-B159-4BEC-A570-ABD06B574666}" presName="linear" presStyleCnt="0">
        <dgm:presLayoutVars>
          <dgm:animLvl val="lvl"/>
          <dgm:resizeHandles val="exact"/>
        </dgm:presLayoutVars>
      </dgm:prSet>
      <dgm:spPr/>
    </dgm:pt>
    <dgm:pt modelId="{07C8BC59-1DA7-4565-9AFE-24C8C0A25AC9}" type="pres">
      <dgm:prSet presAssocID="{5C6C1C60-864F-486A-ACB0-29D34C10C586}" presName="parentText" presStyleLbl="node1" presStyleIdx="0" presStyleCnt="1" custScaleY="57600" custLinFactNeighborX="-1" custLinFactNeighborY="-4582">
        <dgm:presLayoutVars>
          <dgm:chMax val="0"/>
          <dgm:bulletEnabled val="1"/>
        </dgm:presLayoutVars>
      </dgm:prSet>
      <dgm:spPr/>
    </dgm:pt>
    <dgm:pt modelId="{65FB07A3-13E7-4681-B844-A27E60DAF9CC}" type="pres">
      <dgm:prSet presAssocID="{5C6C1C60-864F-486A-ACB0-29D34C10C586}" presName="childText" presStyleLbl="revTx" presStyleIdx="0" presStyleCnt="1">
        <dgm:presLayoutVars>
          <dgm:bulletEnabled val="1"/>
        </dgm:presLayoutVars>
      </dgm:prSet>
      <dgm:spPr/>
    </dgm:pt>
  </dgm:ptLst>
  <dgm:cxnLst>
    <dgm:cxn modelId="{59939F17-24AC-4C2C-8FF4-76DF6A381783}" srcId="{5C6C1C60-864F-486A-ACB0-29D34C10C586}" destId="{DA035E46-0AF6-4A97-810C-CD68602DCC1B}" srcOrd="3" destOrd="0" parTransId="{138E6903-A34E-48FF-A7AD-8DAFD3E5501A}" sibTransId="{6DEA15A4-F227-41E9-B8DB-53373B38901C}"/>
    <dgm:cxn modelId="{6C3D8A44-D109-4743-BCC8-FEE3092B764C}" type="presOf" srcId="{6093F3D8-3D1F-4380-9AAD-CD6DA3DC2871}" destId="{65FB07A3-13E7-4681-B844-A27E60DAF9CC}" srcOrd="0" destOrd="0" presId="urn:microsoft.com/office/officeart/2005/8/layout/vList2"/>
    <dgm:cxn modelId="{F59F0047-83D2-425E-813E-B3EB231FBCFB}" srcId="{18297400-B159-4BEC-A570-ABD06B574666}" destId="{5C6C1C60-864F-486A-ACB0-29D34C10C586}" srcOrd="0" destOrd="0" parTransId="{67413C62-7299-4C36-A6DD-7D654195D569}" sibTransId="{0172936D-AA58-446C-9CA7-08A094B40BB4}"/>
    <dgm:cxn modelId="{1EC8D669-138D-4180-8EDE-76A613CBD23C}" type="presOf" srcId="{A8D7347F-4868-4D6B-ADD7-71B9C74DBF83}" destId="{65FB07A3-13E7-4681-B844-A27E60DAF9CC}" srcOrd="0" destOrd="2" presId="urn:microsoft.com/office/officeart/2005/8/layout/vList2"/>
    <dgm:cxn modelId="{EE583851-467A-4FCC-B944-E2FF145D7F73}" srcId="{5C6C1C60-864F-486A-ACB0-29D34C10C586}" destId="{A8D7347F-4868-4D6B-ADD7-71B9C74DBF83}" srcOrd="2" destOrd="0" parTransId="{86D07FA8-E154-4963-AD0D-446FDA06080F}" sibTransId="{3157DCC8-3556-434F-B665-0E0B4E340637}"/>
    <dgm:cxn modelId="{2E0F2773-9A71-4923-8C77-4D38D2586BE6}" type="presOf" srcId="{DA035E46-0AF6-4A97-810C-CD68602DCC1B}" destId="{65FB07A3-13E7-4681-B844-A27E60DAF9CC}" srcOrd="0" destOrd="3" presId="urn:microsoft.com/office/officeart/2005/8/layout/vList2"/>
    <dgm:cxn modelId="{ED924A75-0F0F-4600-B354-C37DEB37F6C8}" type="presOf" srcId="{AD832F4B-1EF2-45DE-A7D6-3291F083A134}" destId="{65FB07A3-13E7-4681-B844-A27E60DAF9CC}" srcOrd="0" destOrd="1" presId="urn:microsoft.com/office/officeart/2005/8/layout/vList2"/>
    <dgm:cxn modelId="{DD1C7459-B33E-4C63-B434-2BD133F6E0C9}" srcId="{5C6C1C60-864F-486A-ACB0-29D34C10C586}" destId="{6093F3D8-3D1F-4380-9AAD-CD6DA3DC2871}" srcOrd="0" destOrd="0" parTransId="{60CB0E28-CB6A-4A47-92C5-41EDD358F075}" sibTransId="{A7899B96-96CA-4062-8B6E-25C1D3C3B79E}"/>
    <dgm:cxn modelId="{6CB9897B-9F1E-489F-840B-21F129562893}" type="presOf" srcId="{18297400-B159-4BEC-A570-ABD06B574666}" destId="{DB1B9C17-BCCD-441D-B9F8-6777FBB0BF95}" srcOrd="0" destOrd="0" presId="urn:microsoft.com/office/officeart/2005/8/layout/vList2"/>
    <dgm:cxn modelId="{2581B38C-0A12-47F2-8EEE-4A5467C5F430}" type="presOf" srcId="{807AE520-A9FE-4078-977B-153831C5921C}" destId="{65FB07A3-13E7-4681-B844-A27E60DAF9CC}" srcOrd="0" destOrd="4" presId="urn:microsoft.com/office/officeart/2005/8/layout/vList2"/>
    <dgm:cxn modelId="{0A48C99A-2BD0-4CA1-899A-46F7F7DDB054}" srcId="{92AF1C2E-CB5A-4A63-9FB9-4C74F8B41713}" destId="{DF44354D-B223-4765-AF66-D7A33CAF0D0E}" srcOrd="0" destOrd="0" parTransId="{3F0EF3A7-8B57-4531-943E-EFB68A2C12FE}" sibTransId="{06922303-821D-4AEC-A54B-12E1477A661F}"/>
    <dgm:cxn modelId="{2F341E9D-31E6-4536-A2AF-A5A6E6973176}" srcId="{5C6C1C60-864F-486A-ACB0-29D34C10C586}" destId="{807AE520-A9FE-4078-977B-153831C5921C}" srcOrd="4" destOrd="0" parTransId="{7B260150-52AB-4208-840F-1E60E3212AC1}" sibTransId="{B304C509-0814-4451-A2AA-6ECA9B01CBC6}"/>
    <dgm:cxn modelId="{01F84E9D-FC7B-42ED-9536-9FC16D0EE8BC}" srcId="{5C6C1C60-864F-486A-ACB0-29D34C10C586}" destId="{92AF1C2E-CB5A-4A63-9FB9-4C74F8B41713}" srcOrd="6" destOrd="0" parTransId="{3FEB1FC8-FED3-476B-AF3A-421B1B56D498}" sibTransId="{E5D4CEE4-4E13-49F4-BBA4-CA53A4F110F5}"/>
    <dgm:cxn modelId="{AF5855A3-28FC-42AC-8AA6-44DD6513F55B}" type="presOf" srcId="{DF44354D-B223-4765-AF66-D7A33CAF0D0E}" destId="{65FB07A3-13E7-4681-B844-A27E60DAF9CC}" srcOrd="0" destOrd="7" presId="urn:microsoft.com/office/officeart/2005/8/layout/vList2"/>
    <dgm:cxn modelId="{AB2AF5AF-41DE-4DC6-8A2E-E90EE0824A2C}" srcId="{5C6C1C60-864F-486A-ACB0-29D34C10C586}" destId="{AD832F4B-1EF2-45DE-A7D6-3291F083A134}" srcOrd="1" destOrd="0" parTransId="{404ED327-438D-408E-AF17-3E69046B8089}" sibTransId="{49E716DB-F68A-48B6-B0B4-EBA5778D9917}"/>
    <dgm:cxn modelId="{E53C2ABF-2DF8-4613-AE1A-EC06CFC3B2C6}" srcId="{5C6C1C60-864F-486A-ACB0-29D34C10C586}" destId="{6C7332CC-65B6-42D7-8AFB-1F5DA1D2790C}" srcOrd="5" destOrd="0" parTransId="{8C7AF2EC-6786-4413-B5D6-5C8CBB35A574}" sibTransId="{C170AE33-5677-4D7A-9B40-3849ABB33185}"/>
    <dgm:cxn modelId="{2F8E60C5-14B6-4874-B70D-0272D0EDE5A9}" type="presOf" srcId="{6C7332CC-65B6-42D7-8AFB-1F5DA1D2790C}" destId="{65FB07A3-13E7-4681-B844-A27E60DAF9CC}" srcOrd="0" destOrd="5" presId="urn:microsoft.com/office/officeart/2005/8/layout/vList2"/>
    <dgm:cxn modelId="{32FEC5EB-31B3-433D-BCEE-08893518B8B7}" type="presOf" srcId="{92AF1C2E-CB5A-4A63-9FB9-4C74F8B41713}" destId="{65FB07A3-13E7-4681-B844-A27E60DAF9CC}" srcOrd="0" destOrd="6" presId="urn:microsoft.com/office/officeart/2005/8/layout/vList2"/>
    <dgm:cxn modelId="{218DA6FD-5B8E-48B2-AE0C-DBABE4D725EC}" type="presOf" srcId="{5C6C1C60-864F-486A-ACB0-29D34C10C586}" destId="{07C8BC59-1DA7-4565-9AFE-24C8C0A25AC9}" srcOrd="0" destOrd="0" presId="urn:microsoft.com/office/officeart/2005/8/layout/vList2"/>
    <dgm:cxn modelId="{A2BAB356-8D91-4668-88A2-E76C17EBCA7C}" type="presParOf" srcId="{DB1B9C17-BCCD-441D-B9F8-6777FBB0BF95}" destId="{07C8BC59-1DA7-4565-9AFE-24C8C0A25AC9}" srcOrd="0" destOrd="0" presId="urn:microsoft.com/office/officeart/2005/8/layout/vList2"/>
    <dgm:cxn modelId="{3389E9E8-7AB0-4A2E-BE17-DF29E51C5E52}" type="presParOf" srcId="{DB1B9C17-BCCD-441D-B9F8-6777FBB0BF95}" destId="{65FB07A3-13E7-4681-B844-A27E60DAF9C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587182-95E6-4AE8-9A99-23A6AC215171}"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E72AF6A1-CC20-429C-9999-C518BD71918E}">
      <dgm:prSet/>
      <dgm:spPr/>
      <dgm:t>
        <a:bodyPr/>
        <a:lstStyle/>
        <a:p>
          <a:r>
            <a:rPr lang="en-US" dirty="0"/>
            <a:t>Coverage under ESA and WCA once in force</a:t>
          </a:r>
        </a:p>
      </dgm:t>
    </dgm:pt>
    <dgm:pt modelId="{4731AF29-E6F4-46CB-9816-1EFDAE40ED7D}" type="parTrans" cxnId="{469B0251-006D-4B49-B71D-D98615BD6914}">
      <dgm:prSet/>
      <dgm:spPr/>
      <dgm:t>
        <a:bodyPr/>
        <a:lstStyle/>
        <a:p>
          <a:endParaRPr lang="en-US"/>
        </a:p>
      </dgm:t>
    </dgm:pt>
    <dgm:pt modelId="{5D43791D-126A-4999-81C0-9620C0E05009}" type="sibTrans" cxnId="{469B0251-006D-4B49-B71D-D98615BD6914}">
      <dgm:prSet/>
      <dgm:spPr/>
      <dgm:t>
        <a:bodyPr/>
        <a:lstStyle/>
        <a:p>
          <a:endParaRPr lang="en-US"/>
        </a:p>
      </dgm:t>
    </dgm:pt>
    <dgm:pt modelId="{7A2E5767-D1A6-4FD1-855C-EAEE40E36152}">
      <dgm:prSet/>
      <dgm:spPr/>
      <dgm:t>
        <a:bodyPr/>
        <a:lstStyle/>
        <a:p>
          <a:r>
            <a:rPr lang="en-US" dirty="0"/>
            <a:t>Awaiting regulations </a:t>
          </a:r>
        </a:p>
      </dgm:t>
    </dgm:pt>
    <dgm:pt modelId="{8301E1E1-37F0-468D-B18F-150A4ED7D60B}" type="parTrans" cxnId="{CE87C695-E1E4-48CF-852D-40B2A67F462A}">
      <dgm:prSet/>
      <dgm:spPr/>
      <dgm:t>
        <a:bodyPr/>
        <a:lstStyle/>
        <a:p>
          <a:endParaRPr lang="en-US"/>
        </a:p>
      </dgm:t>
    </dgm:pt>
    <dgm:pt modelId="{AD84FE66-FB14-4B9D-8340-0AA0E771B09D}" type="sibTrans" cxnId="{CE87C695-E1E4-48CF-852D-40B2A67F462A}">
      <dgm:prSet/>
      <dgm:spPr/>
      <dgm:t>
        <a:bodyPr/>
        <a:lstStyle/>
        <a:p>
          <a:endParaRPr lang="en-US"/>
        </a:p>
      </dgm:t>
    </dgm:pt>
    <dgm:pt modelId="{BC46839A-48B3-4DD2-8E4F-2FC17BD9E729}" type="pres">
      <dgm:prSet presAssocID="{25587182-95E6-4AE8-9A99-23A6AC215171}" presName="root" presStyleCnt="0">
        <dgm:presLayoutVars>
          <dgm:dir/>
          <dgm:resizeHandles val="exact"/>
        </dgm:presLayoutVars>
      </dgm:prSet>
      <dgm:spPr/>
    </dgm:pt>
    <dgm:pt modelId="{260076B2-AF30-4E4E-B718-5D672612B582}" type="pres">
      <dgm:prSet presAssocID="{E72AF6A1-CC20-429C-9999-C518BD71918E}" presName="compNode" presStyleCnt="0"/>
      <dgm:spPr/>
    </dgm:pt>
    <dgm:pt modelId="{F207C9A4-875F-4083-8985-8DE609CCA3AC}" type="pres">
      <dgm:prSet presAssocID="{E72AF6A1-CC20-429C-9999-C518BD71918E}" presName="iconRect" presStyleLbl="node1" presStyleIdx="0" presStyleCnt="2" custLinFactNeighborX="-7593" custLinFactNeighborY="-51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ipboard Partially Checked outline"/>
        </a:ext>
      </dgm:extLst>
    </dgm:pt>
    <dgm:pt modelId="{F395B729-106F-441E-AF58-86AD86C9B365}" type="pres">
      <dgm:prSet presAssocID="{E72AF6A1-CC20-429C-9999-C518BD71918E}" presName="spaceRect" presStyleCnt="0"/>
      <dgm:spPr/>
    </dgm:pt>
    <dgm:pt modelId="{E0191E54-017C-4377-AA7E-A71B1AA8235F}" type="pres">
      <dgm:prSet presAssocID="{E72AF6A1-CC20-429C-9999-C518BD71918E}" presName="textRect" presStyleLbl="revTx" presStyleIdx="0" presStyleCnt="2">
        <dgm:presLayoutVars>
          <dgm:chMax val="1"/>
          <dgm:chPref val="1"/>
        </dgm:presLayoutVars>
      </dgm:prSet>
      <dgm:spPr/>
    </dgm:pt>
    <dgm:pt modelId="{D8B657C2-840C-408D-AB7F-355BA6FA6A77}" type="pres">
      <dgm:prSet presAssocID="{5D43791D-126A-4999-81C0-9620C0E05009}" presName="sibTrans" presStyleCnt="0"/>
      <dgm:spPr/>
    </dgm:pt>
    <dgm:pt modelId="{A53309C1-BFB3-49E2-AF6A-9B9D63446FB3}" type="pres">
      <dgm:prSet presAssocID="{7A2E5767-D1A6-4FD1-855C-EAEE40E36152}" presName="compNode" presStyleCnt="0"/>
      <dgm:spPr/>
    </dgm:pt>
    <dgm:pt modelId="{ACFF9009-E03B-408B-9DDE-DEAEE6F454DE}" type="pres">
      <dgm:prSet presAssocID="{7A2E5767-D1A6-4FD1-855C-EAEE40E36152}" presName="iconRect" presStyleLbl="node1" presStyleIdx="1" presStyleCnt="2" custLinFactNeighborX="1759" custLinFactNeighborY="4359"/>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ourglass Finished outline"/>
        </a:ext>
      </dgm:extLst>
    </dgm:pt>
    <dgm:pt modelId="{4118D9A4-5ACA-406D-8719-D5E72FF987D9}" type="pres">
      <dgm:prSet presAssocID="{7A2E5767-D1A6-4FD1-855C-EAEE40E36152}" presName="spaceRect" presStyleCnt="0"/>
      <dgm:spPr/>
    </dgm:pt>
    <dgm:pt modelId="{30D88323-93D3-45AA-B76E-65FB4CED366D}" type="pres">
      <dgm:prSet presAssocID="{7A2E5767-D1A6-4FD1-855C-EAEE40E36152}" presName="textRect" presStyleLbl="revTx" presStyleIdx="1" presStyleCnt="2">
        <dgm:presLayoutVars>
          <dgm:chMax val="1"/>
          <dgm:chPref val="1"/>
        </dgm:presLayoutVars>
      </dgm:prSet>
      <dgm:spPr/>
    </dgm:pt>
  </dgm:ptLst>
  <dgm:cxnLst>
    <dgm:cxn modelId="{F54FCA1E-EE7B-405A-937F-A11E0D965E21}" type="presOf" srcId="{7A2E5767-D1A6-4FD1-855C-EAEE40E36152}" destId="{30D88323-93D3-45AA-B76E-65FB4CED366D}" srcOrd="0" destOrd="0" presId="urn:microsoft.com/office/officeart/2018/2/layout/IconLabelList"/>
    <dgm:cxn modelId="{1C079532-7612-4A07-8E35-0EB5D9E09E72}" type="presOf" srcId="{25587182-95E6-4AE8-9A99-23A6AC215171}" destId="{BC46839A-48B3-4DD2-8E4F-2FC17BD9E729}" srcOrd="0" destOrd="0" presId="urn:microsoft.com/office/officeart/2018/2/layout/IconLabelList"/>
    <dgm:cxn modelId="{469B0251-006D-4B49-B71D-D98615BD6914}" srcId="{25587182-95E6-4AE8-9A99-23A6AC215171}" destId="{E72AF6A1-CC20-429C-9999-C518BD71918E}" srcOrd="0" destOrd="0" parTransId="{4731AF29-E6F4-46CB-9816-1EFDAE40ED7D}" sibTransId="{5D43791D-126A-4999-81C0-9620C0E05009}"/>
    <dgm:cxn modelId="{F5538594-6E25-44ED-AEDE-F9B705208C0A}" type="presOf" srcId="{E72AF6A1-CC20-429C-9999-C518BD71918E}" destId="{E0191E54-017C-4377-AA7E-A71B1AA8235F}" srcOrd="0" destOrd="0" presId="urn:microsoft.com/office/officeart/2018/2/layout/IconLabelList"/>
    <dgm:cxn modelId="{CE87C695-E1E4-48CF-852D-40B2A67F462A}" srcId="{25587182-95E6-4AE8-9A99-23A6AC215171}" destId="{7A2E5767-D1A6-4FD1-855C-EAEE40E36152}" srcOrd="1" destOrd="0" parTransId="{8301E1E1-37F0-468D-B18F-150A4ED7D60B}" sibTransId="{AD84FE66-FB14-4B9D-8340-0AA0E771B09D}"/>
    <dgm:cxn modelId="{3B9B94C3-347B-4BF0-858F-833AABB3AC47}" type="presParOf" srcId="{BC46839A-48B3-4DD2-8E4F-2FC17BD9E729}" destId="{260076B2-AF30-4E4E-B718-5D672612B582}" srcOrd="0" destOrd="0" presId="urn:microsoft.com/office/officeart/2018/2/layout/IconLabelList"/>
    <dgm:cxn modelId="{E160C3F7-7E71-40D7-8A15-4C0F8A4D45D9}" type="presParOf" srcId="{260076B2-AF30-4E4E-B718-5D672612B582}" destId="{F207C9A4-875F-4083-8985-8DE609CCA3AC}" srcOrd="0" destOrd="0" presId="urn:microsoft.com/office/officeart/2018/2/layout/IconLabelList"/>
    <dgm:cxn modelId="{D9BC5345-F47C-4A0A-BA27-735614E813D3}" type="presParOf" srcId="{260076B2-AF30-4E4E-B718-5D672612B582}" destId="{F395B729-106F-441E-AF58-86AD86C9B365}" srcOrd="1" destOrd="0" presId="urn:microsoft.com/office/officeart/2018/2/layout/IconLabelList"/>
    <dgm:cxn modelId="{B893D40E-8928-405D-A0E1-411E5D7D8D16}" type="presParOf" srcId="{260076B2-AF30-4E4E-B718-5D672612B582}" destId="{E0191E54-017C-4377-AA7E-A71B1AA8235F}" srcOrd="2" destOrd="0" presId="urn:microsoft.com/office/officeart/2018/2/layout/IconLabelList"/>
    <dgm:cxn modelId="{F2D7BE75-F612-4D38-813A-366222F281EB}" type="presParOf" srcId="{BC46839A-48B3-4DD2-8E4F-2FC17BD9E729}" destId="{D8B657C2-840C-408D-AB7F-355BA6FA6A77}" srcOrd="1" destOrd="0" presId="urn:microsoft.com/office/officeart/2018/2/layout/IconLabelList"/>
    <dgm:cxn modelId="{FFFE52E8-4E19-4536-8F94-9CE875B0572D}" type="presParOf" srcId="{BC46839A-48B3-4DD2-8E4F-2FC17BD9E729}" destId="{A53309C1-BFB3-49E2-AF6A-9B9D63446FB3}" srcOrd="2" destOrd="0" presId="urn:microsoft.com/office/officeart/2018/2/layout/IconLabelList"/>
    <dgm:cxn modelId="{9D7777BF-275B-442B-BF3B-D5C46D52E973}" type="presParOf" srcId="{A53309C1-BFB3-49E2-AF6A-9B9D63446FB3}" destId="{ACFF9009-E03B-408B-9DDE-DEAEE6F454DE}" srcOrd="0" destOrd="0" presId="urn:microsoft.com/office/officeart/2018/2/layout/IconLabelList"/>
    <dgm:cxn modelId="{34FCB42D-027D-45D7-9B01-B79F449EF15C}" type="presParOf" srcId="{A53309C1-BFB3-49E2-AF6A-9B9D63446FB3}" destId="{4118D9A4-5ACA-406D-8719-D5E72FF987D9}" srcOrd="1" destOrd="0" presId="urn:microsoft.com/office/officeart/2018/2/layout/IconLabelList"/>
    <dgm:cxn modelId="{DD7FB5F5-C9BF-4AF3-8587-D7D04A03C6F7}" type="presParOf" srcId="{A53309C1-BFB3-49E2-AF6A-9B9D63446FB3}" destId="{30D88323-93D3-45AA-B76E-65FB4CED366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923FFB-4A5C-4B9E-B1CD-005373730B0B}"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266002DC-283C-4973-B7DD-80A693DC5FCB}">
      <dgm:prSet/>
      <dgm:spPr/>
      <dgm:t>
        <a:bodyPr anchor="ctr" anchorCtr="0"/>
        <a:lstStyle/>
        <a:p>
          <a:r>
            <a:rPr lang="en-US" dirty="0"/>
            <a:t>Change to strike definition</a:t>
          </a:r>
        </a:p>
      </dgm:t>
    </dgm:pt>
    <dgm:pt modelId="{532B8DEB-0112-40ED-8B8E-AD15FE84701B}" type="parTrans" cxnId="{8DDAB7B2-0048-47F7-8549-70972FC283DF}">
      <dgm:prSet/>
      <dgm:spPr/>
      <dgm:t>
        <a:bodyPr/>
        <a:lstStyle/>
        <a:p>
          <a:endParaRPr lang="en-US"/>
        </a:p>
      </dgm:t>
    </dgm:pt>
    <dgm:pt modelId="{9977E990-8E38-4C75-992A-A86CD0BB67CE}" type="sibTrans" cxnId="{8DDAB7B2-0048-47F7-8549-70972FC283DF}">
      <dgm:prSet/>
      <dgm:spPr/>
      <dgm:t>
        <a:bodyPr/>
        <a:lstStyle/>
        <a:p>
          <a:endParaRPr lang="en-US"/>
        </a:p>
      </dgm:t>
    </dgm:pt>
    <dgm:pt modelId="{598A7096-B36F-4836-B6D8-53FBFE8A4A07}">
      <dgm:prSet/>
      <dgm:spPr/>
      <dgm:t>
        <a:bodyPr anchor="ctr" anchorCtr="0"/>
        <a:lstStyle/>
        <a:p>
          <a:r>
            <a:rPr lang="en-US" dirty="0"/>
            <a:t>Code review – public hearings start April 25 </a:t>
          </a:r>
        </a:p>
      </dgm:t>
    </dgm:pt>
    <dgm:pt modelId="{7FF21169-8D48-41CC-B039-7424DD740053}" type="parTrans" cxnId="{BAD9FCF8-0593-4C02-A9E1-0AACB6ABE679}">
      <dgm:prSet/>
      <dgm:spPr/>
      <dgm:t>
        <a:bodyPr/>
        <a:lstStyle/>
        <a:p>
          <a:endParaRPr lang="en-US"/>
        </a:p>
      </dgm:t>
    </dgm:pt>
    <dgm:pt modelId="{AD85C4F0-0218-42E8-AEB2-18C25FFADC21}" type="sibTrans" cxnId="{BAD9FCF8-0593-4C02-A9E1-0AACB6ABE679}">
      <dgm:prSet/>
      <dgm:spPr/>
      <dgm:t>
        <a:bodyPr/>
        <a:lstStyle/>
        <a:p>
          <a:endParaRPr lang="en-US"/>
        </a:p>
      </dgm:t>
    </dgm:pt>
    <dgm:pt modelId="{6ADF6C0A-EB60-4223-8D85-24CB3059B1A6}">
      <dgm:prSet/>
      <dgm:spPr/>
      <dgm:t>
        <a:bodyPr anchor="ctr" anchorCtr="0"/>
        <a:lstStyle/>
        <a:p>
          <a:r>
            <a:rPr lang="en-US" dirty="0"/>
            <a:t>Seeking Vice Chairs</a:t>
          </a:r>
        </a:p>
      </dgm:t>
    </dgm:pt>
    <dgm:pt modelId="{7F5A8FB1-E438-459C-827E-7732103C8D2F}" type="parTrans" cxnId="{D15E7956-2FB0-4D21-B115-D506824454F3}">
      <dgm:prSet/>
      <dgm:spPr/>
      <dgm:t>
        <a:bodyPr/>
        <a:lstStyle/>
        <a:p>
          <a:endParaRPr lang="en-US"/>
        </a:p>
      </dgm:t>
    </dgm:pt>
    <dgm:pt modelId="{278A5D82-2B2D-4F9F-968B-328DCCDF1EEC}" type="sibTrans" cxnId="{D15E7956-2FB0-4D21-B115-D506824454F3}">
      <dgm:prSet/>
      <dgm:spPr/>
      <dgm:t>
        <a:bodyPr/>
        <a:lstStyle/>
        <a:p>
          <a:endParaRPr lang="en-US"/>
        </a:p>
      </dgm:t>
    </dgm:pt>
    <dgm:pt modelId="{F20CD6BA-60ED-4AB9-8054-EBEC81403FBB}" type="pres">
      <dgm:prSet presAssocID="{31923FFB-4A5C-4B9E-B1CD-005373730B0B}" presName="vert0" presStyleCnt="0">
        <dgm:presLayoutVars>
          <dgm:dir/>
          <dgm:animOne val="branch"/>
          <dgm:animLvl val="lvl"/>
        </dgm:presLayoutVars>
      </dgm:prSet>
      <dgm:spPr/>
    </dgm:pt>
    <dgm:pt modelId="{509BB56B-E672-4A8F-8BCC-963ED32BD534}" type="pres">
      <dgm:prSet presAssocID="{266002DC-283C-4973-B7DD-80A693DC5FCB}" presName="thickLine" presStyleLbl="alignNode1" presStyleIdx="0" presStyleCnt="3"/>
      <dgm:spPr/>
    </dgm:pt>
    <dgm:pt modelId="{45C33014-BA26-4AA4-9E59-5E55F8446FD8}" type="pres">
      <dgm:prSet presAssocID="{266002DC-283C-4973-B7DD-80A693DC5FCB}" presName="horz1" presStyleCnt="0"/>
      <dgm:spPr/>
    </dgm:pt>
    <dgm:pt modelId="{04A5B691-46E0-4349-AE2C-0587C5B8C822}" type="pres">
      <dgm:prSet presAssocID="{266002DC-283C-4973-B7DD-80A693DC5FCB}" presName="tx1" presStyleLbl="revTx" presStyleIdx="0" presStyleCnt="3"/>
      <dgm:spPr/>
    </dgm:pt>
    <dgm:pt modelId="{33F13983-BE2C-479E-A041-5FB7818F7CF9}" type="pres">
      <dgm:prSet presAssocID="{266002DC-283C-4973-B7DD-80A693DC5FCB}" presName="vert1" presStyleCnt="0"/>
      <dgm:spPr/>
    </dgm:pt>
    <dgm:pt modelId="{96DD05A1-ABA0-4558-B338-5D0E87D82DED}" type="pres">
      <dgm:prSet presAssocID="{598A7096-B36F-4836-B6D8-53FBFE8A4A07}" presName="thickLine" presStyleLbl="alignNode1" presStyleIdx="1" presStyleCnt="3"/>
      <dgm:spPr/>
    </dgm:pt>
    <dgm:pt modelId="{E413EFD9-2F3B-4AEE-AAEC-DFE88B351421}" type="pres">
      <dgm:prSet presAssocID="{598A7096-B36F-4836-B6D8-53FBFE8A4A07}" presName="horz1" presStyleCnt="0"/>
      <dgm:spPr/>
    </dgm:pt>
    <dgm:pt modelId="{857B8C37-6D92-4CB8-953C-AB01E943D25D}" type="pres">
      <dgm:prSet presAssocID="{598A7096-B36F-4836-B6D8-53FBFE8A4A07}" presName="tx1" presStyleLbl="revTx" presStyleIdx="1" presStyleCnt="3"/>
      <dgm:spPr/>
    </dgm:pt>
    <dgm:pt modelId="{D6F85583-FA9B-4EB7-BD63-F126C0EA0A06}" type="pres">
      <dgm:prSet presAssocID="{598A7096-B36F-4836-B6D8-53FBFE8A4A07}" presName="vert1" presStyleCnt="0"/>
      <dgm:spPr/>
    </dgm:pt>
    <dgm:pt modelId="{C38F40AC-1507-420E-95E1-5200506A5EDD}" type="pres">
      <dgm:prSet presAssocID="{6ADF6C0A-EB60-4223-8D85-24CB3059B1A6}" presName="thickLine" presStyleLbl="alignNode1" presStyleIdx="2" presStyleCnt="3"/>
      <dgm:spPr/>
    </dgm:pt>
    <dgm:pt modelId="{64F83EAF-DC09-4C43-B4AD-6035D1840553}" type="pres">
      <dgm:prSet presAssocID="{6ADF6C0A-EB60-4223-8D85-24CB3059B1A6}" presName="horz1" presStyleCnt="0"/>
      <dgm:spPr/>
    </dgm:pt>
    <dgm:pt modelId="{6C5C4CE6-60B6-41CE-BDB4-E0607E0B88F6}" type="pres">
      <dgm:prSet presAssocID="{6ADF6C0A-EB60-4223-8D85-24CB3059B1A6}" presName="tx1" presStyleLbl="revTx" presStyleIdx="2" presStyleCnt="3"/>
      <dgm:spPr/>
    </dgm:pt>
    <dgm:pt modelId="{AA16C5A1-C037-404D-AF4B-C897E5741CA6}" type="pres">
      <dgm:prSet presAssocID="{6ADF6C0A-EB60-4223-8D85-24CB3059B1A6}" presName="vert1" presStyleCnt="0"/>
      <dgm:spPr/>
    </dgm:pt>
  </dgm:ptLst>
  <dgm:cxnLst>
    <dgm:cxn modelId="{F175DE33-4CE5-470F-9690-92041ED32D68}" type="presOf" srcId="{31923FFB-4A5C-4B9E-B1CD-005373730B0B}" destId="{F20CD6BA-60ED-4AB9-8054-EBEC81403FBB}" srcOrd="0" destOrd="0" presId="urn:microsoft.com/office/officeart/2008/layout/LinedList"/>
    <dgm:cxn modelId="{D15E7956-2FB0-4D21-B115-D506824454F3}" srcId="{31923FFB-4A5C-4B9E-B1CD-005373730B0B}" destId="{6ADF6C0A-EB60-4223-8D85-24CB3059B1A6}" srcOrd="2" destOrd="0" parTransId="{7F5A8FB1-E438-459C-827E-7732103C8D2F}" sibTransId="{278A5D82-2B2D-4F9F-968B-328DCCDF1EEC}"/>
    <dgm:cxn modelId="{C5CE879D-8427-4773-B8B3-9CAEAFE835A5}" type="presOf" srcId="{6ADF6C0A-EB60-4223-8D85-24CB3059B1A6}" destId="{6C5C4CE6-60B6-41CE-BDB4-E0607E0B88F6}" srcOrd="0" destOrd="0" presId="urn:microsoft.com/office/officeart/2008/layout/LinedList"/>
    <dgm:cxn modelId="{8DDAB7B2-0048-47F7-8549-70972FC283DF}" srcId="{31923FFB-4A5C-4B9E-B1CD-005373730B0B}" destId="{266002DC-283C-4973-B7DD-80A693DC5FCB}" srcOrd="0" destOrd="0" parTransId="{532B8DEB-0112-40ED-8B8E-AD15FE84701B}" sibTransId="{9977E990-8E38-4C75-992A-A86CD0BB67CE}"/>
    <dgm:cxn modelId="{4C6935BD-C10A-46C0-9F6B-C41DFE2471D8}" type="presOf" srcId="{598A7096-B36F-4836-B6D8-53FBFE8A4A07}" destId="{857B8C37-6D92-4CB8-953C-AB01E943D25D}" srcOrd="0" destOrd="0" presId="urn:microsoft.com/office/officeart/2008/layout/LinedList"/>
    <dgm:cxn modelId="{C1552CC3-5740-4B1B-A190-18E292971605}" type="presOf" srcId="{266002DC-283C-4973-B7DD-80A693DC5FCB}" destId="{04A5B691-46E0-4349-AE2C-0587C5B8C822}" srcOrd="0" destOrd="0" presId="urn:microsoft.com/office/officeart/2008/layout/LinedList"/>
    <dgm:cxn modelId="{BAD9FCF8-0593-4C02-A9E1-0AACB6ABE679}" srcId="{31923FFB-4A5C-4B9E-B1CD-005373730B0B}" destId="{598A7096-B36F-4836-B6D8-53FBFE8A4A07}" srcOrd="1" destOrd="0" parTransId="{7FF21169-8D48-41CC-B039-7424DD740053}" sibTransId="{AD85C4F0-0218-42E8-AEB2-18C25FFADC21}"/>
    <dgm:cxn modelId="{A6FD1133-A1E1-430B-BF9F-1DFB5F2963D7}" type="presParOf" srcId="{F20CD6BA-60ED-4AB9-8054-EBEC81403FBB}" destId="{509BB56B-E672-4A8F-8BCC-963ED32BD534}" srcOrd="0" destOrd="0" presId="urn:microsoft.com/office/officeart/2008/layout/LinedList"/>
    <dgm:cxn modelId="{7FD5EDE5-F7AF-4650-AEE6-9F03A67D5B20}" type="presParOf" srcId="{F20CD6BA-60ED-4AB9-8054-EBEC81403FBB}" destId="{45C33014-BA26-4AA4-9E59-5E55F8446FD8}" srcOrd="1" destOrd="0" presId="urn:microsoft.com/office/officeart/2008/layout/LinedList"/>
    <dgm:cxn modelId="{D834A6E1-0993-4D8E-9B5F-B6ACADBBA0FA}" type="presParOf" srcId="{45C33014-BA26-4AA4-9E59-5E55F8446FD8}" destId="{04A5B691-46E0-4349-AE2C-0587C5B8C822}" srcOrd="0" destOrd="0" presId="urn:microsoft.com/office/officeart/2008/layout/LinedList"/>
    <dgm:cxn modelId="{EFFF5AFF-113F-4AF6-985A-C4168D0FEDC3}" type="presParOf" srcId="{45C33014-BA26-4AA4-9E59-5E55F8446FD8}" destId="{33F13983-BE2C-479E-A041-5FB7818F7CF9}" srcOrd="1" destOrd="0" presId="urn:microsoft.com/office/officeart/2008/layout/LinedList"/>
    <dgm:cxn modelId="{AAEB8903-2315-45C0-B5BF-BBA77A4F7EE6}" type="presParOf" srcId="{F20CD6BA-60ED-4AB9-8054-EBEC81403FBB}" destId="{96DD05A1-ABA0-4558-B338-5D0E87D82DED}" srcOrd="2" destOrd="0" presId="urn:microsoft.com/office/officeart/2008/layout/LinedList"/>
    <dgm:cxn modelId="{F6612B03-CDC6-4E53-9872-2D89CF75861A}" type="presParOf" srcId="{F20CD6BA-60ED-4AB9-8054-EBEC81403FBB}" destId="{E413EFD9-2F3B-4AEE-AAEC-DFE88B351421}" srcOrd="3" destOrd="0" presId="urn:microsoft.com/office/officeart/2008/layout/LinedList"/>
    <dgm:cxn modelId="{BFAEF579-A60E-4132-AD71-B494080C8F04}" type="presParOf" srcId="{E413EFD9-2F3B-4AEE-AAEC-DFE88B351421}" destId="{857B8C37-6D92-4CB8-953C-AB01E943D25D}" srcOrd="0" destOrd="0" presId="urn:microsoft.com/office/officeart/2008/layout/LinedList"/>
    <dgm:cxn modelId="{585DE6B6-AC59-44F1-8A94-23D1C4F404BE}" type="presParOf" srcId="{E413EFD9-2F3B-4AEE-AAEC-DFE88B351421}" destId="{D6F85583-FA9B-4EB7-BD63-F126C0EA0A06}" srcOrd="1" destOrd="0" presId="urn:microsoft.com/office/officeart/2008/layout/LinedList"/>
    <dgm:cxn modelId="{B306B588-E4FF-4CE8-A126-45B3DCB4E1E6}" type="presParOf" srcId="{F20CD6BA-60ED-4AB9-8054-EBEC81403FBB}" destId="{C38F40AC-1507-420E-95E1-5200506A5EDD}" srcOrd="4" destOrd="0" presId="urn:microsoft.com/office/officeart/2008/layout/LinedList"/>
    <dgm:cxn modelId="{9D9B11DC-AD51-4932-A5BD-A5B3322E0BAC}" type="presParOf" srcId="{F20CD6BA-60ED-4AB9-8054-EBEC81403FBB}" destId="{64F83EAF-DC09-4C43-B4AD-6035D1840553}" srcOrd="5" destOrd="0" presId="urn:microsoft.com/office/officeart/2008/layout/LinedList"/>
    <dgm:cxn modelId="{2343BF7B-0156-4791-B7AA-6437C1A058F5}" type="presParOf" srcId="{64F83EAF-DC09-4C43-B4AD-6035D1840553}" destId="{6C5C4CE6-60B6-41CE-BDB4-E0607E0B88F6}" srcOrd="0" destOrd="0" presId="urn:microsoft.com/office/officeart/2008/layout/LinedList"/>
    <dgm:cxn modelId="{F88D88E8-8464-4709-952E-EABE6A9955EF}" type="presParOf" srcId="{64F83EAF-DC09-4C43-B4AD-6035D1840553}" destId="{AA16C5A1-C037-404D-AF4B-C897E5741CA6}" srcOrd="1" destOrd="0" presId="urn:microsoft.com/office/officeart/2008/layout/Lin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A77836-91CD-4545-A3FB-7754B5FBBCC8}"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CB79078D-BC07-451F-B1B5-1A6FF5A79E6B}">
      <dgm:prSet/>
      <dgm:spPr/>
      <dgm:t>
        <a:bodyPr/>
        <a:lstStyle/>
        <a:p>
          <a:pPr>
            <a:lnSpc>
              <a:spcPct val="100000"/>
            </a:lnSpc>
          </a:pPr>
          <a:r>
            <a:rPr lang="en-US"/>
            <a:t>Doubled funding and staff</a:t>
          </a:r>
        </a:p>
      </dgm:t>
    </dgm:pt>
    <dgm:pt modelId="{4E210224-3A4A-4461-915B-4EA07621A6A5}" type="parTrans" cxnId="{39A0A2D3-60C4-4FB8-959E-610F5B099D1A}">
      <dgm:prSet/>
      <dgm:spPr/>
      <dgm:t>
        <a:bodyPr/>
        <a:lstStyle/>
        <a:p>
          <a:endParaRPr lang="en-US"/>
        </a:p>
      </dgm:t>
    </dgm:pt>
    <dgm:pt modelId="{5F68D52C-CF74-4D77-BC4C-9FEF21C62376}" type="sibTrans" cxnId="{39A0A2D3-60C4-4FB8-959E-610F5B099D1A}">
      <dgm:prSet/>
      <dgm:spPr/>
      <dgm:t>
        <a:bodyPr/>
        <a:lstStyle/>
        <a:p>
          <a:pPr>
            <a:lnSpc>
              <a:spcPct val="100000"/>
            </a:lnSpc>
          </a:pPr>
          <a:endParaRPr lang="en-US"/>
        </a:p>
      </dgm:t>
    </dgm:pt>
    <dgm:pt modelId="{A68A8671-0FC4-465B-8BDD-BB3C4B0C6312}">
      <dgm:prSet/>
      <dgm:spPr/>
      <dgm:t>
        <a:bodyPr/>
        <a:lstStyle/>
        <a:p>
          <a:pPr>
            <a:lnSpc>
              <a:spcPct val="100000"/>
            </a:lnSpc>
          </a:pPr>
          <a:r>
            <a:rPr lang="en-US"/>
            <a:t>Backlog decreasing</a:t>
          </a:r>
        </a:p>
      </dgm:t>
    </dgm:pt>
    <dgm:pt modelId="{BE5B1DDD-4087-43EB-B7B0-AE68616CD5DA}" type="parTrans" cxnId="{DB0EF143-01CC-4105-B632-7BA4F13C36AE}">
      <dgm:prSet/>
      <dgm:spPr/>
      <dgm:t>
        <a:bodyPr/>
        <a:lstStyle/>
        <a:p>
          <a:endParaRPr lang="en-US"/>
        </a:p>
      </dgm:t>
    </dgm:pt>
    <dgm:pt modelId="{A73B5C1E-DD20-4246-A459-A1255EF49E20}" type="sibTrans" cxnId="{DB0EF143-01CC-4105-B632-7BA4F13C36AE}">
      <dgm:prSet/>
      <dgm:spPr/>
      <dgm:t>
        <a:bodyPr/>
        <a:lstStyle/>
        <a:p>
          <a:pPr>
            <a:lnSpc>
              <a:spcPct val="100000"/>
            </a:lnSpc>
          </a:pPr>
          <a:endParaRPr lang="en-US"/>
        </a:p>
      </dgm:t>
    </dgm:pt>
    <dgm:pt modelId="{51D7FDD0-5A09-4B61-A7FC-9F80E8CDCF1E}">
      <dgm:prSet/>
      <dgm:spPr/>
      <dgm:t>
        <a:bodyPr/>
        <a:lstStyle/>
        <a:p>
          <a:pPr>
            <a:lnSpc>
              <a:spcPct val="100000"/>
            </a:lnSpc>
          </a:pPr>
          <a:r>
            <a:rPr lang="en-US" dirty="0"/>
            <a:t>Encourage mediations – Require filed responses</a:t>
          </a:r>
        </a:p>
      </dgm:t>
    </dgm:pt>
    <dgm:pt modelId="{4A45A6DF-2D05-4E5C-BAD3-791157A124B6}" type="parTrans" cxnId="{9B358055-161C-4841-84FC-41ACCCA4DA93}">
      <dgm:prSet/>
      <dgm:spPr/>
      <dgm:t>
        <a:bodyPr/>
        <a:lstStyle/>
        <a:p>
          <a:endParaRPr lang="en-US"/>
        </a:p>
      </dgm:t>
    </dgm:pt>
    <dgm:pt modelId="{98469E2E-C98D-4D7B-AEDC-0E4014A4BDC5}" type="sibTrans" cxnId="{9B358055-161C-4841-84FC-41ACCCA4DA93}">
      <dgm:prSet/>
      <dgm:spPr/>
      <dgm:t>
        <a:bodyPr/>
        <a:lstStyle/>
        <a:p>
          <a:pPr>
            <a:lnSpc>
              <a:spcPct val="100000"/>
            </a:lnSpc>
          </a:pPr>
          <a:endParaRPr lang="en-US"/>
        </a:p>
      </dgm:t>
    </dgm:pt>
    <dgm:pt modelId="{869F8D91-ADD8-4054-8AF3-DF951D0D896B}">
      <dgm:prSet/>
      <dgm:spPr/>
      <dgm:t>
        <a:bodyPr/>
        <a:lstStyle/>
        <a:p>
          <a:pPr>
            <a:lnSpc>
              <a:spcPct val="100000"/>
            </a:lnSpc>
          </a:pPr>
          <a:r>
            <a:rPr lang="en-US" dirty="0"/>
            <a:t>Service of complaints and delay</a:t>
          </a:r>
        </a:p>
      </dgm:t>
    </dgm:pt>
    <dgm:pt modelId="{1CAFF6D5-CA3E-4AC6-B44C-50D8D50B53CB}" type="parTrans" cxnId="{6F001E5A-445C-4F11-A4DB-287D30659D72}">
      <dgm:prSet/>
      <dgm:spPr/>
      <dgm:t>
        <a:bodyPr/>
        <a:lstStyle/>
        <a:p>
          <a:endParaRPr lang="en-US"/>
        </a:p>
      </dgm:t>
    </dgm:pt>
    <dgm:pt modelId="{1D2F5160-3949-4716-A986-30470F00AE44}" type="sibTrans" cxnId="{6F001E5A-445C-4F11-A4DB-287D30659D72}">
      <dgm:prSet/>
      <dgm:spPr/>
      <dgm:t>
        <a:bodyPr/>
        <a:lstStyle/>
        <a:p>
          <a:endParaRPr lang="en-US"/>
        </a:p>
      </dgm:t>
    </dgm:pt>
    <dgm:pt modelId="{78606EAF-B8D6-46C8-B777-770D8441D3C5}" type="pres">
      <dgm:prSet presAssocID="{18A77836-91CD-4545-A3FB-7754B5FBBCC8}" presName="root" presStyleCnt="0">
        <dgm:presLayoutVars>
          <dgm:dir/>
          <dgm:resizeHandles val="exact"/>
        </dgm:presLayoutVars>
      </dgm:prSet>
      <dgm:spPr/>
    </dgm:pt>
    <dgm:pt modelId="{E927B50C-FB75-4947-A94D-5226F511F83A}" type="pres">
      <dgm:prSet presAssocID="{18A77836-91CD-4545-A3FB-7754B5FBBCC8}" presName="container" presStyleCnt="0">
        <dgm:presLayoutVars>
          <dgm:dir/>
          <dgm:resizeHandles val="exact"/>
        </dgm:presLayoutVars>
      </dgm:prSet>
      <dgm:spPr/>
    </dgm:pt>
    <dgm:pt modelId="{E4C83D00-3529-47B3-9C21-9762A325E26F}" type="pres">
      <dgm:prSet presAssocID="{CB79078D-BC07-451F-B1B5-1A6FF5A79E6B}" presName="compNode" presStyleCnt="0"/>
      <dgm:spPr/>
    </dgm:pt>
    <dgm:pt modelId="{DB128203-2C1B-4F1C-B2C9-47FCC8C60FFA}" type="pres">
      <dgm:prSet presAssocID="{CB79078D-BC07-451F-B1B5-1A6FF5A79E6B}" presName="iconBgRect" presStyleLbl="bgShp" presStyleIdx="0" presStyleCnt="4">
        <dgm:style>
          <a:lnRef idx="2">
            <a:schemeClr val="accent5"/>
          </a:lnRef>
          <a:fillRef idx="1">
            <a:schemeClr val="lt1"/>
          </a:fillRef>
          <a:effectRef idx="0">
            <a:schemeClr val="accent5"/>
          </a:effectRef>
          <a:fontRef idx="minor">
            <a:schemeClr val="dk1"/>
          </a:fontRef>
        </dgm:style>
      </dgm:prSet>
      <dgm:spPr>
        <a:prstGeom prst="rect">
          <a:avLst/>
        </a:prstGeom>
      </dgm:spPr>
    </dgm:pt>
    <dgm:pt modelId="{4EE90E40-81A4-4148-8014-5C865F27531A}" type="pres">
      <dgm:prSet presAssocID="{CB79078D-BC07-451F-B1B5-1A6FF5A79E6B}" presName="iconRect" presStyleLbl="node1" presStyleIdx="0" presStyleCnt="4" custScaleX="137523" custScaleY="13766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C45C9AEB-E40C-4085-9FAE-C81EBF358214}" type="pres">
      <dgm:prSet presAssocID="{CB79078D-BC07-451F-B1B5-1A6FF5A79E6B}" presName="spaceRect" presStyleCnt="0"/>
      <dgm:spPr/>
    </dgm:pt>
    <dgm:pt modelId="{A52144E7-2BB7-420B-83F8-CFBA06EE364B}" type="pres">
      <dgm:prSet presAssocID="{CB79078D-BC07-451F-B1B5-1A6FF5A79E6B}" presName="textRect" presStyleLbl="revTx" presStyleIdx="0" presStyleCnt="4">
        <dgm:presLayoutVars>
          <dgm:chMax val="1"/>
          <dgm:chPref val="1"/>
        </dgm:presLayoutVars>
      </dgm:prSet>
      <dgm:spPr/>
    </dgm:pt>
    <dgm:pt modelId="{86EBAF8E-65F4-4BC3-8834-FC1D8FA15BD0}" type="pres">
      <dgm:prSet presAssocID="{5F68D52C-CF74-4D77-BC4C-9FEF21C62376}" presName="sibTrans" presStyleLbl="sibTrans2D1" presStyleIdx="0" presStyleCnt="0"/>
      <dgm:spPr/>
    </dgm:pt>
    <dgm:pt modelId="{47D0A7CE-D3D4-48DE-A169-FCF7378844CA}" type="pres">
      <dgm:prSet presAssocID="{A68A8671-0FC4-465B-8BDD-BB3C4B0C6312}" presName="compNode" presStyleCnt="0"/>
      <dgm:spPr/>
    </dgm:pt>
    <dgm:pt modelId="{FC9BCFAD-AE30-41B5-B003-1B67B1048397}" type="pres">
      <dgm:prSet presAssocID="{A68A8671-0FC4-465B-8BDD-BB3C4B0C6312}" presName="iconBgRect" presStyleLbl="bgShp" presStyleIdx="1" presStyleCnt="4">
        <dgm:style>
          <a:lnRef idx="2">
            <a:schemeClr val="accent5"/>
          </a:lnRef>
          <a:fillRef idx="1">
            <a:schemeClr val="lt1"/>
          </a:fillRef>
          <a:effectRef idx="0">
            <a:schemeClr val="accent5"/>
          </a:effectRef>
          <a:fontRef idx="minor">
            <a:schemeClr val="dk1"/>
          </a:fontRef>
        </dgm:style>
      </dgm:prSet>
      <dgm:spPr/>
    </dgm:pt>
    <dgm:pt modelId="{7FCADB6A-5CBE-483D-AFE6-90FA3844CCC7}" type="pres">
      <dgm:prSet presAssocID="{A68A8671-0FC4-465B-8BDD-BB3C4B0C6312}" presName="iconRect" presStyleLbl="node1" presStyleIdx="1" presStyleCnt="4" custScaleX="137523" custScaleY="13752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wnward trend"/>
        </a:ext>
      </dgm:extLst>
    </dgm:pt>
    <dgm:pt modelId="{E20918A5-C3ED-49FD-8D12-0CDFBBB81258}" type="pres">
      <dgm:prSet presAssocID="{A68A8671-0FC4-465B-8BDD-BB3C4B0C6312}" presName="spaceRect" presStyleCnt="0"/>
      <dgm:spPr/>
    </dgm:pt>
    <dgm:pt modelId="{3A2AC8B5-F6D0-4F1A-A92C-898317E8CA37}" type="pres">
      <dgm:prSet presAssocID="{A68A8671-0FC4-465B-8BDD-BB3C4B0C6312}" presName="textRect" presStyleLbl="revTx" presStyleIdx="1" presStyleCnt="4">
        <dgm:presLayoutVars>
          <dgm:chMax val="1"/>
          <dgm:chPref val="1"/>
        </dgm:presLayoutVars>
      </dgm:prSet>
      <dgm:spPr/>
    </dgm:pt>
    <dgm:pt modelId="{BA462D7C-552B-4651-BFB6-7A751ADA69F5}" type="pres">
      <dgm:prSet presAssocID="{A73B5C1E-DD20-4246-A459-A1255EF49E20}" presName="sibTrans" presStyleLbl="sibTrans2D1" presStyleIdx="0" presStyleCnt="0"/>
      <dgm:spPr/>
    </dgm:pt>
    <dgm:pt modelId="{B12DA171-0400-45DD-989D-1DBD2C1C177D}" type="pres">
      <dgm:prSet presAssocID="{51D7FDD0-5A09-4B61-A7FC-9F80E8CDCF1E}" presName="compNode" presStyleCnt="0"/>
      <dgm:spPr/>
    </dgm:pt>
    <dgm:pt modelId="{8294B788-52EC-4151-B288-53E516D2CAA9}" type="pres">
      <dgm:prSet presAssocID="{51D7FDD0-5A09-4B61-A7FC-9F80E8CDCF1E}" presName="iconBgRect" presStyleLbl="bgShp" presStyleIdx="2" presStyleCnt="4">
        <dgm:style>
          <a:lnRef idx="2">
            <a:schemeClr val="accent5"/>
          </a:lnRef>
          <a:fillRef idx="1">
            <a:schemeClr val="lt1"/>
          </a:fillRef>
          <a:effectRef idx="0">
            <a:schemeClr val="accent5"/>
          </a:effectRef>
          <a:fontRef idx="minor">
            <a:schemeClr val="dk1"/>
          </a:fontRef>
        </dgm:style>
      </dgm:prSet>
      <dgm:spPr/>
    </dgm:pt>
    <dgm:pt modelId="{4C47EC52-667F-4C75-B293-70C2AF49DDE5}" type="pres">
      <dgm:prSet presAssocID="{51D7FDD0-5A09-4B61-A7FC-9F80E8CDCF1E}" presName="iconRect" presStyleLbl="node1" presStyleIdx="2" presStyleCnt="4" custScaleX="137523" custScaleY="13752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7FF40690-49B5-4883-B529-C5CF42EC3518}" type="pres">
      <dgm:prSet presAssocID="{51D7FDD0-5A09-4B61-A7FC-9F80E8CDCF1E}" presName="spaceRect" presStyleCnt="0"/>
      <dgm:spPr/>
    </dgm:pt>
    <dgm:pt modelId="{59418D9B-4512-475B-A9EA-4D5D10FFDF54}" type="pres">
      <dgm:prSet presAssocID="{51D7FDD0-5A09-4B61-A7FC-9F80E8CDCF1E}" presName="textRect" presStyleLbl="revTx" presStyleIdx="2" presStyleCnt="4">
        <dgm:presLayoutVars>
          <dgm:chMax val="1"/>
          <dgm:chPref val="1"/>
        </dgm:presLayoutVars>
      </dgm:prSet>
      <dgm:spPr/>
    </dgm:pt>
    <dgm:pt modelId="{86A1073D-2ACB-46BA-8EFD-DE94FA5170EE}" type="pres">
      <dgm:prSet presAssocID="{98469E2E-C98D-4D7B-AEDC-0E4014A4BDC5}" presName="sibTrans" presStyleLbl="sibTrans2D1" presStyleIdx="0" presStyleCnt="0"/>
      <dgm:spPr/>
    </dgm:pt>
    <dgm:pt modelId="{BA3D1F72-A492-455A-BAED-4805579A6697}" type="pres">
      <dgm:prSet presAssocID="{869F8D91-ADD8-4054-8AF3-DF951D0D896B}" presName="compNode" presStyleCnt="0"/>
      <dgm:spPr/>
    </dgm:pt>
    <dgm:pt modelId="{9386F38C-423F-4410-A81A-E5A63B4D8627}" type="pres">
      <dgm:prSet presAssocID="{869F8D91-ADD8-4054-8AF3-DF951D0D896B}" presName="iconBgRect" presStyleLbl="bgShp" presStyleIdx="3" presStyleCnt="4">
        <dgm:style>
          <a:lnRef idx="2">
            <a:schemeClr val="accent5"/>
          </a:lnRef>
          <a:fillRef idx="1">
            <a:schemeClr val="lt1"/>
          </a:fillRef>
          <a:effectRef idx="0">
            <a:schemeClr val="accent5"/>
          </a:effectRef>
          <a:fontRef idx="minor">
            <a:schemeClr val="dk1"/>
          </a:fontRef>
        </dgm:style>
      </dgm:prSet>
      <dgm:spPr/>
    </dgm:pt>
    <dgm:pt modelId="{CCE029CF-624A-4E75-8AC1-F05537BAD750}" type="pres">
      <dgm:prSet presAssocID="{869F8D91-ADD8-4054-8AF3-DF951D0D896B}" presName="iconRect" presStyleLbl="node1" presStyleIdx="3" presStyleCnt="4" custScaleX="137523" custScaleY="13752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alligraphy Pen with solid fill"/>
        </a:ext>
      </dgm:extLst>
    </dgm:pt>
    <dgm:pt modelId="{C6C80ED8-4D6B-42FC-A905-7E7C20D39DFF}" type="pres">
      <dgm:prSet presAssocID="{869F8D91-ADD8-4054-8AF3-DF951D0D896B}" presName="spaceRect" presStyleCnt="0"/>
      <dgm:spPr/>
    </dgm:pt>
    <dgm:pt modelId="{901CA7F8-1CA7-4DE9-8855-1D5456E57640}" type="pres">
      <dgm:prSet presAssocID="{869F8D91-ADD8-4054-8AF3-DF951D0D896B}" presName="textRect" presStyleLbl="revTx" presStyleIdx="3" presStyleCnt="4">
        <dgm:presLayoutVars>
          <dgm:chMax val="1"/>
          <dgm:chPref val="1"/>
        </dgm:presLayoutVars>
      </dgm:prSet>
      <dgm:spPr/>
    </dgm:pt>
  </dgm:ptLst>
  <dgm:cxnLst>
    <dgm:cxn modelId="{39167604-7528-4B3D-90E5-D4B8E4994AD2}" type="presOf" srcId="{A73B5C1E-DD20-4246-A459-A1255EF49E20}" destId="{BA462D7C-552B-4651-BFB6-7A751ADA69F5}" srcOrd="0" destOrd="0" presId="urn:microsoft.com/office/officeart/2018/2/layout/IconCircleList"/>
    <dgm:cxn modelId="{20782E5C-A05E-428C-9BE6-D7B1E29E1974}" type="presOf" srcId="{A68A8671-0FC4-465B-8BDD-BB3C4B0C6312}" destId="{3A2AC8B5-F6D0-4F1A-A92C-898317E8CA37}" srcOrd="0" destOrd="0" presId="urn:microsoft.com/office/officeart/2018/2/layout/IconCircleList"/>
    <dgm:cxn modelId="{DB0EF143-01CC-4105-B632-7BA4F13C36AE}" srcId="{18A77836-91CD-4545-A3FB-7754B5FBBCC8}" destId="{A68A8671-0FC4-465B-8BDD-BB3C4B0C6312}" srcOrd="1" destOrd="0" parTransId="{BE5B1DDD-4087-43EB-B7B0-AE68616CD5DA}" sibTransId="{A73B5C1E-DD20-4246-A459-A1255EF49E20}"/>
    <dgm:cxn modelId="{BE53F643-1E79-4A71-99E7-8A47D00F4426}" type="presOf" srcId="{5F68D52C-CF74-4D77-BC4C-9FEF21C62376}" destId="{86EBAF8E-65F4-4BC3-8834-FC1D8FA15BD0}" srcOrd="0" destOrd="0" presId="urn:microsoft.com/office/officeart/2018/2/layout/IconCircleList"/>
    <dgm:cxn modelId="{33975575-56FE-4939-9330-EEF86BE21877}" type="presOf" srcId="{51D7FDD0-5A09-4B61-A7FC-9F80E8CDCF1E}" destId="{59418D9B-4512-475B-A9EA-4D5D10FFDF54}" srcOrd="0" destOrd="0" presId="urn:microsoft.com/office/officeart/2018/2/layout/IconCircleList"/>
    <dgm:cxn modelId="{9B358055-161C-4841-84FC-41ACCCA4DA93}" srcId="{18A77836-91CD-4545-A3FB-7754B5FBBCC8}" destId="{51D7FDD0-5A09-4B61-A7FC-9F80E8CDCF1E}" srcOrd="2" destOrd="0" parTransId="{4A45A6DF-2D05-4E5C-BAD3-791157A124B6}" sibTransId="{98469E2E-C98D-4D7B-AEDC-0E4014A4BDC5}"/>
    <dgm:cxn modelId="{6F001E5A-445C-4F11-A4DB-287D30659D72}" srcId="{18A77836-91CD-4545-A3FB-7754B5FBBCC8}" destId="{869F8D91-ADD8-4054-8AF3-DF951D0D896B}" srcOrd="3" destOrd="0" parTransId="{1CAFF6D5-CA3E-4AC6-B44C-50D8D50B53CB}" sibTransId="{1D2F5160-3949-4716-A986-30470F00AE44}"/>
    <dgm:cxn modelId="{DC23137F-438F-41C1-A23B-334B3441FDF3}" type="presOf" srcId="{CB79078D-BC07-451F-B1B5-1A6FF5A79E6B}" destId="{A52144E7-2BB7-420B-83F8-CFBA06EE364B}" srcOrd="0" destOrd="0" presId="urn:microsoft.com/office/officeart/2018/2/layout/IconCircleList"/>
    <dgm:cxn modelId="{5A682EA4-DC20-4C5E-825D-563BF0B0992D}" type="presOf" srcId="{18A77836-91CD-4545-A3FB-7754B5FBBCC8}" destId="{78606EAF-B8D6-46C8-B777-770D8441D3C5}" srcOrd="0" destOrd="0" presId="urn:microsoft.com/office/officeart/2018/2/layout/IconCircleList"/>
    <dgm:cxn modelId="{584204B2-5A53-4C95-97D5-CCB9250CCB65}" type="presOf" srcId="{98469E2E-C98D-4D7B-AEDC-0E4014A4BDC5}" destId="{86A1073D-2ACB-46BA-8EFD-DE94FA5170EE}" srcOrd="0" destOrd="0" presId="urn:microsoft.com/office/officeart/2018/2/layout/IconCircleList"/>
    <dgm:cxn modelId="{F1118CBD-C2CB-48F6-A0DA-2A7D9E8F7008}" type="presOf" srcId="{869F8D91-ADD8-4054-8AF3-DF951D0D896B}" destId="{901CA7F8-1CA7-4DE9-8855-1D5456E57640}" srcOrd="0" destOrd="0" presId="urn:microsoft.com/office/officeart/2018/2/layout/IconCircleList"/>
    <dgm:cxn modelId="{39A0A2D3-60C4-4FB8-959E-610F5B099D1A}" srcId="{18A77836-91CD-4545-A3FB-7754B5FBBCC8}" destId="{CB79078D-BC07-451F-B1B5-1A6FF5A79E6B}" srcOrd="0" destOrd="0" parTransId="{4E210224-3A4A-4461-915B-4EA07621A6A5}" sibTransId="{5F68D52C-CF74-4D77-BC4C-9FEF21C62376}"/>
    <dgm:cxn modelId="{A69F0B44-B0BC-438F-8913-435A0E9916FA}" type="presParOf" srcId="{78606EAF-B8D6-46C8-B777-770D8441D3C5}" destId="{E927B50C-FB75-4947-A94D-5226F511F83A}" srcOrd="0" destOrd="0" presId="urn:microsoft.com/office/officeart/2018/2/layout/IconCircleList"/>
    <dgm:cxn modelId="{42D14513-092C-4AFD-854E-C8622846390F}" type="presParOf" srcId="{E927B50C-FB75-4947-A94D-5226F511F83A}" destId="{E4C83D00-3529-47B3-9C21-9762A325E26F}" srcOrd="0" destOrd="0" presId="urn:microsoft.com/office/officeart/2018/2/layout/IconCircleList"/>
    <dgm:cxn modelId="{A9A47878-1CCF-4EB5-A614-E1A8A3BCD9E9}" type="presParOf" srcId="{E4C83D00-3529-47B3-9C21-9762A325E26F}" destId="{DB128203-2C1B-4F1C-B2C9-47FCC8C60FFA}" srcOrd="0" destOrd="0" presId="urn:microsoft.com/office/officeart/2018/2/layout/IconCircleList"/>
    <dgm:cxn modelId="{A14CC80D-D4A7-46A0-BAEF-852C6A81DA86}" type="presParOf" srcId="{E4C83D00-3529-47B3-9C21-9762A325E26F}" destId="{4EE90E40-81A4-4148-8014-5C865F27531A}" srcOrd="1" destOrd="0" presId="urn:microsoft.com/office/officeart/2018/2/layout/IconCircleList"/>
    <dgm:cxn modelId="{79AE862A-39C3-4D09-9D96-8369BD3A70EA}" type="presParOf" srcId="{E4C83D00-3529-47B3-9C21-9762A325E26F}" destId="{C45C9AEB-E40C-4085-9FAE-C81EBF358214}" srcOrd="2" destOrd="0" presId="urn:microsoft.com/office/officeart/2018/2/layout/IconCircleList"/>
    <dgm:cxn modelId="{EFDC3E21-A677-4703-B284-803A4B76CBE3}" type="presParOf" srcId="{E4C83D00-3529-47B3-9C21-9762A325E26F}" destId="{A52144E7-2BB7-420B-83F8-CFBA06EE364B}" srcOrd="3" destOrd="0" presId="urn:microsoft.com/office/officeart/2018/2/layout/IconCircleList"/>
    <dgm:cxn modelId="{C3AE2FA8-9C1F-4884-8D5F-0FCC85C73B1C}" type="presParOf" srcId="{E927B50C-FB75-4947-A94D-5226F511F83A}" destId="{86EBAF8E-65F4-4BC3-8834-FC1D8FA15BD0}" srcOrd="1" destOrd="0" presId="urn:microsoft.com/office/officeart/2018/2/layout/IconCircleList"/>
    <dgm:cxn modelId="{8272C559-ECC5-4E03-BE53-5F30535985F2}" type="presParOf" srcId="{E927B50C-FB75-4947-A94D-5226F511F83A}" destId="{47D0A7CE-D3D4-48DE-A169-FCF7378844CA}" srcOrd="2" destOrd="0" presId="urn:microsoft.com/office/officeart/2018/2/layout/IconCircleList"/>
    <dgm:cxn modelId="{11834513-A173-42A3-A8F2-F9AE63E1C724}" type="presParOf" srcId="{47D0A7CE-D3D4-48DE-A169-FCF7378844CA}" destId="{FC9BCFAD-AE30-41B5-B003-1B67B1048397}" srcOrd="0" destOrd="0" presId="urn:microsoft.com/office/officeart/2018/2/layout/IconCircleList"/>
    <dgm:cxn modelId="{6A947106-BC2E-4D72-A843-0E60354116F2}" type="presParOf" srcId="{47D0A7CE-D3D4-48DE-A169-FCF7378844CA}" destId="{7FCADB6A-5CBE-483D-AFE6-90FA3844CCC7}" srcOrd="1" destOrd="0" presId="urn:microsoft.com/office/officeart/2018/2/layout/IconCircleList"/>
    <dgm:cxn modelId="{B00FD450-46FB-4A2F-8BA5-ED9E00384A57}" type="presParOf" srcId="{47D0A7CE-D3D4-48DE-A169-FCF7378844CA}" destId="{E20918A5-C3ED-49FD-8D12-0CDFBBB81258}" srcOrd="2" destOrd="0" presId="urn:microsoft.com/office/officeart/2018/2/layout/IconCircleList"/>
    <dgm:cxn modelId="{607FFDC4-234B-4BB1-A24A-7CC10EFFD7AF}" type="presParOf" srcId="{47D0A7CE-D3D4-48DE-A169-FCF7378844CA}" destId="{3A2AC8B5-F6D0-4F1A-A92C-898317E8CA37}" srcOrd="3" destOrd="0" presId="urn:microsoft.com/office/officeart/2018/2/layout/IconCircleList"/>
    <dgm:cxn modelId="{0F32A826-7314-44B6-B4EB-81B3E6577E83}" type="presParOf" srcId="{E927B50C-FB75-4947-A94D-5226F511F83A}" destId="{BA462D7C-552B-4651-BFB6-7A751ADA69F5}" srcOrd="3" destOrd="0" presId="urn:microsoft.com/office/officeart/2018/2/layout/IconCircleList"/>
    <dgm:cxn modelId="{E08096C0-1C3D-4EEE-871C-E6981A49559B}" type="presParOf" srcId="{E927B50C-FB75-4947-A94D-5226F511F83A}" destId="{B12DA171-0400-45DD-989D-1DBD2C1C177D}" srcOrd="4" destOrd="0" presId="urn:microsoft.com/office/officeart/2018/2/layout/IconCircleList"/>
    <dgm:cxn modelId="{69EA1C0A-E30C-4C41-B327-AA7F6BF59E0D}" type="presParOf" srcId="{B12DA171-0400-45DD-989D-1DBD2C1C177D}" destId="{8294B788-52EC-4151-B288-53E516D2CAA9}" srcOrd="0" destOrd="0" presId="urn:microsoft.com/office/officeart/2018/2/layout/IconCircleList"/>
    <dgm:cxn modelId="{0F1F382F-1E61-4769-9CCD-9FF5C7479BED}" type="presParOf" srcId="{B12DA171-0400-45DD-989D-1DBD2C1C177D}" destId="{4C47EC52-667F-4C75-B293-70C2AF49DDE5}" srcOrd="1" destOrd="0" presId="urn:microsoft.com/office/officeart/2018/2/layout/IconCircleList"/>
    <dgm:cxn modelId="{2BD43EFB-7D3D-4F3E-A3AE-4A226ED6CDBA}" type="presParOf" srcId="{B12DA171-0400-45DD-989D-1DBD2C1C177D}" destId="{7FF40690-49B5-4883-B529-C5CF42EC3518}" srcOrd="2" destOrd="0" presId="urn:microsoft.com/office/officeart/2018/2/layout/IconCircleList"/>
    <dgm:cxn modelId="{0693FA73-55EB-4A00-89A4-F06E6259AAEE}" type="presParOf" srcId="{B12DA171-0400-45DD-989D-1DBD2C1C177D}" destId="{59418D9B-4512-475B-A9EA-4D5D10FFDF54}" srcOrd="3" destOrd="0" presId="urn:microsoft.com/office/officeart/2018/2/layout/IconCircleList"/>
    <dgm:cxn modelId="{FE8F100E-C7F9-4934-AC4A-C8BEA7923948}" type="presParOf" srcId="{E927B50C-FB75-4947-A94D-5226F511F83A}" destId="{86A1073D-2ACB-46BA-8EFD-DE94FA5170EE}" srcOrd="5" destOrd="0" presId="urn:microsoft.com/office/officeart/2018/2/layout/IconCircleList"/>
    <dgm:cxn modelId="{1275753F-79DE-465D-86D1-3B85F2CCE4F4}" type="presParOf" srcId="{E927B50C-FB75-4947-A94D-5226F511F83A}" destId="{BA3D1F72-A492-455A-BAED-4805579A6697}" srcOrd="6" destOrd="0" presId="urn:microsoft.com/office/officeart/2018/2/layout/IconCircleList"/>
    <dgm:cxn modelId="{ED691F05-5228-418E-8E7F-EE9480524902}" type="presParOf" srcId="{BA3D1F72-A492-455A-BAED-4805579A6697}" destId="{9386F38C-423F-4410-A81A-E5A63B4D8627}" srcOrd="0" destOrd="0" presId="urn:microsoft.com/office/officeart/2018/2/layout/IconCircleList"/>
    <dgm:cxn modelId="{14AE3028-B9DC-4A62-B2AF-431B8D279E5D}" type="presParOf" srcId="{BA3D1F72-A492-455A-BAED-4805579A6697}" destId="{CCE029CF-624A-4E75-8AC1-F05537BAD750}" srcOrd="1" destOrd="0" presId="urn:microsoft.com/office/officeart/2018/2/layout/IconCircleList"/>
    <dgm:cxn modelId="{D63B20B5-85C7-42A3-803C-CB5B2C066DCE}" type="presParOf" srcId="{BA3D1F72-A492-455A-BAED-4805579A6697}" destId="{C6C80ED8-4D6B-42FC-A905-7E7C20D39DFF}" srcOrd="2" destOrd="0" presId="urn:microsoft.com/office/officeart/2018/2/layout/IconCircleList"/>
    <dgm:cxn modelId="{DD7E535C-FE5F-4D60-80C7-85EC2F798C88}" type="presParOf" srcId="{BA3D1F72-A492-455A-BAED-4805579A6697}" destId="{901CA7F8-1CA7-4DE9-8855-1D5456E5764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3DB9C3-BE9B-41AE-8E5A-29FCBF5AC0E7}"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712E514B-8247-4C40-A423-0DD23CC7EA9D}">
      <dgm:prSet/>
      <dgm:spPr/>
      <dgm:t>
        <a:bodyPr anchor="ctr" anchorCtr="0"/>
        <a:lstStyle/>
        <a:p>
          <a:r>
            <a:rPr lang="en-US" dirty="0"/>
            <a:t>Non-compete agreement prohibition?  </a:t>
          </a:r>
        </a:p>
      </dgm:t>
    </dgm:pt>
    <dgm:pt modelId="{891670DE-7557-4FF1-86AD-55888B1ABADF}" type="parTrans" cxnId="{8066C8A6-8FE1-4C18-9DFD-9B8F7DDD17FF}">
      <dgm:prSet/>
      <dgm:spPr/>
      <dgm:t>
        <a:bodyPr/>
        <a:lstStyle/>
        <a:p>
          <a:endParaRPr lang="en-US"/>
        </a:p>
      </dgm:t>
    </dgm:pt>
    <dgm:pt modelId="{37D9A253-5FE1-43B4-BBFA-49C0D55FF5A6}" type="sibTrans" cxnId="{8066C8A6-8FE1-4C18-9DFD-9B8F7DDD17FF}">
      <dgm:prSet/>
      <dgm:spPr/>
      <dgm:t>
        <a:bodyPr/>
        <a:lstStyle/>
        <a:p>
          <a:endParaRPr lang="en-US"/>
        </a:p>
      </dgm:t>
    </dgm:pt>
    <dgm:pt modelId="{5C25B86F-9F33-4922-AA2F-FCA7214E7864}">
      <dgm:prSet/>
      <dgm:spPr/>
      <dgm:t>
        <a:bodyPr/>
        <a:lstStyle/>
        <a:p>
          <a:r>
            <a:rPr lang="en-US" dirty="0"/>
            <a:t>Non-disclosure agreement ban (survivors of discrimination and harassment and whistleblowers) </a:t>
          </a:r>
        </a:p>
      </dgm:t>
    </dgm:pt>
    <dgm:pt modelId="{A5BD45A6-E9A0-46AE-A12D-3641C7DD2B8E}" type="parTrans" cxnId="{5A2E6A3E-630C-4A72-8EBF-E9B7948FB6D2}">
      <dgm:prSet/>
      <dgm:spPr/>
      <dgm:t>
        <a:bodyPr/>
        <a:lstStyle/>
        <a:p>
          <a:endParaRPr lang="en-US"/>
        </a:p>
      </dgm:t>
    </dgm:pt>
    <dgm:pt modelId="{E4CABEB9-2FFD-4F76-8C5A-03406D2A94F3}" type="sibTrans" cxnId="{5A2E6A3E-630C-4A72-8EBF-E9B7948FB6D2}">
      <dgm:prSet/>
      <dgm:spPr/>
      <dgm:t>
        <a:bodyPr/>
        <a:lstStyle/>
        <a:p>
          <a:endParaRPr lang="en-US"/>
        </a:p>
      </dgm:t>
    </dgm:pt>
    <dgm:pt modelId="{4FB1506A-FA98-4909-8360-3EDF24753404}">
      <dgm:prSet/>
      <dgm:spPr/>
      <dgm:t>
        <a:bodyPr anchor="ctr" anchorCtr="0"/>
        <a:lstStyle/>
        <a:p>
          <a:r>
            <a:rPr lang="en-US" dirty="0"/>
            <a:t>Accessible BC Act – public sector only at present </a:t>
          </a:r>
        </a:p>
      </dgm:t>
    </dgm:pt>
    <dgm:pt modelId="{DD9AD393-A98C-482A-8B6B-EFFA2F1501F8}" type="parTrans" cxnId="{7955DA0F-2B54-440D-8224-D42832E42D72}">
      <dgm:prSet/>
      <dgm:spPr/>
      <dgm:t>
        <a:bodyPr/>
        <a:lstStyle/>
        <a:p>
          <a:endParaRPr lang="en-US"/>
        </a:p>
      </dgm:t>
    </dgm:pt>
    <dgm:pt modelId="{08275C8D-26CF-433E-B576-46195F5C6C99}" type="sibTrans" cxnId="{7955DA0F-2B54-440D-8224-D42832E42D72}">
      <dgm:prSet/>
      <dgm:spPr/>
      <dgm:t>
        <a:bodyPr/>
        <a:lstStyle/>
        <a:p>
          <a:endParaRPr lang="en-US"/>
        </a:p>
      </dgm:t>
    </dgm:pt>
    <dgm:pt modelId="{5A4B8AC1-5BB6-4259-9620-F6BB12ACED97}" type="pres">
      <dgm:prSet presAssocID="{953DB9C3-BE9B-41AE-8E5A-29FCBF5AC0E7}" presName="vert0" presStyleCnt="0">
        <dgm:presLayoutVars>
          <dgm:dir/>
          <dgm:animOne val="branch"/>
          <dgm:animLvl val="lvl"/>
        </dgm:presLayoutVars>
      </dgm:prSet>
      <dgm:spPr/>
    </dgm:pt>
    <dgm:pt modelId="{84E96340-EFAB-4602-89F4-0AAC0708F1D6}" type="pres">
      <dgm:prSet presAssocID="{712E514B-8247-4C40-A423-0DD23CC7EA9D}" presName="thickLine" presStyleLbl="alignNode1" presStyleIdx="0" presStyleCnt="3"/>
      <dgm:spPr/>
    </dgm:pt>
    <dgm:pt modelId="{680BB6C1-EA37-4470-A654-506324D902C8}" type="pres">
      <dgm:prSet presAssocID="{712E514B-8247-4C40-A423-0DD23CC7EA9D}" presName="horz1" presStyleCnt="0"/>
      <dgm:spPr/>
    </dgm:pt>
    <dgm:pt modelId="{224CFB49-649C-476A-A264-A298ADD4EABE}" type="pres">
      <dgm:prSet presAssocID="{712E514B-8247-4C40-A423-0DD23CC7EA9D}" presName="tx1" presStyleLbl="revTx" presStyleIdx="0" presStyleCnt="3" custLinFactNeighborX="-1014" custLinFactNeighborY="-147"/>
      <dgm:spPr/>
    </dgm:pt>
    <dgm:pt modelId="{A475FD65-6BF2-47D3-A904-4694EDC01860}" type="pres">
      <dgm:prSet presAssocID="{712E514B-8247-4C40-A423-0DD23CC7EA9D}" presName="vert1" presStyleCnt="0"/>
      <dgm:spPr/>
    </dgm:pt>
    <dgm:pt modelId="{5317C5D4-FC41-42A7-8FA4-54BE5F1E1871}" type="pres">
      <dgm:prSet presAssocID="{5C25B86F-9F33-4922-AA2F-FCA7214E7864}" presName="thickLine" presStyleLbl="alignNode1" presStyleIdx="1" presStyleCnt="3"/>
      <dgm:spPr/>
    </dgm:pt>
    <dgm:pt modelId="{2EDF3551-8113-443C-B34F-313CE784E6CC}" type="pres">
      <dgm:prSet presAssocID="{5C25B86F-9F33-4922-AA2F-FCA7214E7864}" presName="horz1" presStyleCnt="0"/>
      <dgm:spPr/>
    </dgm:pt>
    <dgm:pt modelId="{FF086A83-738E-4BD9-8216-5F812BE4EA0F}" type="pres">
      <dgm:prSet presAssocID="{5C25B86F-9F33-4922-AA2F-FCA7214E7864}" presName="tx1" presStyleLbl="revTx" presStyleIdx="1" presStyleCnt="3"/>
      <dgm:spPr/>
    </dgm:pt>
    <dgm:pt modelId="{25FEE04A-2A02-45C3-8D08-86F57D271E50}" type="pres">
      <dgm:prSet presAssocID="{5C25B86F-9F33-4922-AA2F-FCA7214E7864}" presName="vert1" presStyleCnt="0"/>
      <dgm:spPr/>
    </dgm:pt>
    <dgm:pt modelId="{ED51D6FF-85C2-4A61-8F8B-90485A129F08}" type="pres">
      <dgm:prSet presAssocID="{4FB1506A-FA98-4909-8360-3EDF24753404}" presName="thickLine" presStyleLbl="alignNode1" presStyleIdx="2" presStyleCnt="3"/>
      <dgm:spPr/>
    </dgm:pt>
    <dgm:pt modelId="{4B8068F7-4638-45F9-8E7D-C3DBAA3506FA}" type="pres">
      <dgm:prSet presAssocID="{4FB1506A-FA98-4909-8360-3EDF24753404}" presName="horz1" presStyleCnt="0"/>
      <dgm:spPr/>
    </dgm:pt>
    <dgm:pt modelId="{C7FE9C73-2E48-47B3-A6FE-98DB7CA86050}" type="pres">
      <dgm:prSet presAssocID="{4FB1506A-FA98-4909-8360-3EDF24753404}" presName="tx1" presStyleLbl="revTx" presStyleIdx="2" presStyleCnt="3" custLinFactNeighborX="-2434" custLinFactNeighborY="147"/>
      <dgm:spPr/>
    </dgm:pt>
    <dgm:pt modelId="{7DA2E2A4-D2BB-4822-B189-6F122CF39F48}" type="pres">
      <dgm:prSet presAssocID="{4FB1506A-FA98-4909-8360-3EDF24753404}" presName="vert1" presStyleCnt="0"/>
      <dgm:spPr/>
    </dgm:pt>
  </dgm:ptLst>
  <dgm:cxnLst>
    <dgm:cxn modelId="{7955DA0F-2B54-440D-8224-D42832E42D72}" srcId="{953DB9C3-BE9B-41AE-8E5A-29FCBF5AC0E7}" destId="{4FB1506A-FA98-4909-8360-3EDF24753404}" srcOrd="2" destOrd="0" parTransId="{DD9AD393-A98C-482A-8B6B-EFFA2F1501F8}" sibTransId="{08275C8D-26CF-433E-B576-46195F5C6C99}"/>
    <dgm:cxn modelId="{D740183D-4B03-4D35-B79E-275301210964}" type="presOf" srcId="{953DB9C3-BE9B-41AE-8E5A-29FCBF5AC0E7}" destId="{5A4B8AC1-5BB6-4259-9620-F6BB12ACED97}" srcOrd="0" destOrd="0" presId="urn:microsoft.com/office/officeart/2008/layout/LinedList"/>
    <dgm:cxn modelId="{5A2E6A3E-630C-4A72-8EBF-E9B7948FB6D2}" srcId="{953DB9C3-BE9B-41AE-8E5A-29FCBF5AC0E7}" destId="{5C25B86F-9F33-4922-AA2F-FCA7214E7864}" srcOrd="1" destOrd="0" parTransId="{A5BD45A6-E9A0-46AE-A12D-3641C7DD2B8E}" sibTransId="{E4CABEB9-2FFD-4F76-8C5A-03406D2A94F3}"/>
    <dgm:cxn modelId="{B0448A60-AFFD-4C89-9EA6-A0AE13EB676C}" type="presOf" srcId="{712E514B-8247-4C40-A423-0DD23CC7EA9D}" destId="{224CFB49-649C-476A-A264-A298ADD4EABE}" srcOrd="0" destOrd="0" presId="urn:microsoft.com/office/officeart/2008/layout/LinedList"/>
    <dgm:cxn modelId="{7908F86A-274D-4061-BAAD-C353FC18F5E9}" type="presOf" srcId="{5C25B86F-9F33-4922-AA2F-FCA7214E7864}" destId="{FF086A83-738E-4BD9-8216-5F812BE4EA0F}" srcOrd="0" destOrd="0" presId="urn:microsoft.com/office/officeart/2008/layout/LinedList"/>
    <dgm:cxn modelId="{8066C8A6-8FE1-4C18-9DFD-9B8F7DDD17FF}" srcId="{953DB9C3-BE9B-41AE-8E5A-29FCBF5AC0E7}" destId="{712E514B-8247-4C40-A423-0DD23CC7EA9D}" srcOrd="0" destOrd="0" parTransId="{891670DE-7557-4FF1-86AD-55888B1ABADF}" sibTransId="{37D9A253-5FE1-43B4-BBFA-49C0D55FF5A6}"/>
    <dgm:cxn modelId="{47DCAFB8-1F40-4C31-BE5B-E287E83970B9}" type="presOf" srcId="{4FB1506A-FA98-4909-8360-3EDF24753404}" destId="{C7FE9C73-2E48-47B3-A6FE-98DB7CA86050}" srcOrd="0" destOrd="0" presId="urn:microsoft.com/office/officeart/2008/layout/LinedList"/>
    <dgm:cxn modelId="{99C38050-6450-4615-8E73-AB438C47083E}" type="presParOf" srcId="{5A4B8AC1-5BB6-4259-9620-F6BB12ACED97}" destId="{84E96340-EFAB-4602-89F4-0AAC0708F1D6}" srcOrd="0" destOrd="0" presId="urn:microsoft.com/office/officeart/2008/layout/LinedList"/>
    <dgm:cxn modelId="{F0A73FCD-5035-421F-BF6F-A4196A0AD08A}" type="presParOf" srcId="{5A4B8AC1-5BB6-4259-9620-F6BB12ACED97}" destId="{680BB6C1-EA37-4470-A654-506324D902C8}" srcOrd="1" destOrd="0" presId="urn:microsoft.com/office/officeart/2008/layout/LinedList"/>
    <dgm:cxn modelId="{2C392230-A15A-4EB4-8ED7-82930889F172}" type="presParOf" srcId="{680BB6C1-EA37-4470-A654-506324D902C8}" destId="{224CFB49-649C-476A-A264-A298ADD4EABE}" srcOrd="0" destOrd="0" presId="urn:microsoft.com/office/officeart/2008/layout/LinedList"/>
    <dgm:cxn modelId="{27B20D94-C2A7-4EF8-8E28-683850F67A2B}" type="presParOf" srcId="{680BB6C1-EA37-4470-A654-506324D902C8}" destId="{A475FD65-6BF2-47D3-A904-4694EDC01860}" srcOrd="1" destOrd="0" presId="urn:microsoft.com/office/officeart/2008/layout/LinedList"/>
    <dgm:cxn modelId="{E7FC728E-3D2B-4730-81EB-8B31E0BD1F21}" type="presParOf" srcId="{5A4B8AC1-5BB6-4259-9620-F6BB12ACED97}" destId="{5317C5D4-FC41-42A7-8FA4-54BE5F1E1871}" srcOrd="2" destOrd="0" presId="urn:microsoft.com/office/officeart/2008/layout/LinedList"/>
    <dgm:cxn modelId="{7E72253A-ACEA-46F3-AD95-F2F48686DAF5}" type="presParOf" srcId="{5A4B8AC1-5BB6-4259-9620-F6BB12ACED97}" destId="{2EDF3551-8113-443C-B34F-313CE784E6CC}" srcOrd="3" destOrd="0" presId="urn:microsoft.com/office/officeart/2008/layout/LinedList"/>
    <dgm:cxn modelId="{1E590233-0638-4D53-B105-E17205B5BE63}" type="presParOf" srcId="{2EDF3551-8113-443C-B34F-313CE784E6CC}" destId="{FF086A83-738E-4BD9-8216-5F812BE4EA0F}" srcOrd="0" destOrd="0" presId="urn:microsoft.com/office/officeart/2008/layout/LinedList"/>
    <dgm:cxn modelId="{3930B9E5-CFB8-46E6-8F5A-737E0CDF6035}" type="presParOf" srcId="{2EDF3551-8113-443C-B34F-313CE784E6CC}" destId="{25FEE04A-2A02-45C3-8D08-86F57D271E50}" srcOrd="1" destOrd="0" presId="urn:microsoft.com/office/officeart/2008/layout/LinedList"/>
    <dgm:cxn modelId="{7508E1B1-C37E-4554-819F-D13292189AC4}" type="presParOf" srcId="{5A4B8AC1-5BB6-4259-9620-F6BB12ACED97}" destId="{ED51D6FF-85C2-4A61-8F8B-90485A129F08}" srcOrd="4" destOrd="0" presId="urn:microsoft.com/office/officeart/2008/layout/LinedList"/>
    <dgm:cxn modelId="{C2329E22-C7AA-4F65-ACE8-46645D0FD558}" type="presParOf" srcId="{5A4B8AC1-5BB6-4259-9620-F6BB12ACED97}" destId="{4B8068F7-4638-45F9-8E7D-C3DBAA3506FA}" srcOrd="5" destOrd="0" presId="urn:microsoft.com/office/officeart/2008/layout/LinedList"/>
    <dgm:cxn modelId="{B16908C4-B304-4610-B0C8-BA226D610B67}" type="presParOf" srcId="{4B8068F7-4638-45F9-8E7D-C3DBAA3506FA}" destId="{C7FE9C73-2E48-47B3-A6FE-98DB7CA86050}" srcOrd="0" destOrd="0" presId="urn:microsoft.com/office/officeart/2008/layout/LinedList"/>
    <dgm:cxn modelId="{FE5D3ECE-D875-431D-BC0F-FB3C028D13DA}" type="presParOf" srcId="{4B8068F7-4638-45F9-8E7D-C3DBAA3506FA}" destId="{7DA2E2A4-D2BB-4822-B189-6F122CF39F4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7BEDCC-670A-42AB-8A15-C5795BE7DC67}"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FC809552-8CDC-4FBC-886D-A3ACE92BBE30}">
      <dgm:prSet phldrT="[Text]"/>
      <dgm:spPr/>
      <dgm:t>
        <a:bodyPr/>
        <a:lstStyle/>
        <a:p>
          <a:pPr>
            <a:buFont typeface="Wingdings" panose="05000000000000000000" pitchFamily="2" charset="2"/>
            <a:buChar char="§"/>
          </a:pPr>
          <a:r>
            <a:rPr lang="en-US" dirty="0">
              <a:effectLst/>
            </a:rPr>
            <a:t>Royal Assent on March 21, 2024 with various commencement dates (with some TBD)  </a:t>
          </a:r>
          <a:endParaRPr lang="en-US" dirty="0"/>
        </a:p>
      </dgm:t>
    </dgm:pt>
    <dgm:pt modelId="{F982D661-1884-4560-A85C-61F40111F381}" type="parTrans" cxnId="{52F8B45B-EE20-475E-82C6-20BC78626A81}">
      <dgm:prSet/>
      <dgm:spPr/>
      <dgm:t>
        <a:bodyPr/>
        <a:lstStyle/>
        <a:p>
          <a:endParaRPr lang="en-US"/>
        </a:p>
      </dgm:t>
    </dgm:pt>
    <dgm:pt modelId="{FED57E11-4B66-464A-A11F-6EED78A60656}" type="sibTrans" cxnId="{52F8B45B-EE20-475E-82C6-20BC78626A81}">
      <dgm:prSet/>
      <dgm:spPr/>
      <dgm:t>
        <a:bodyPr/>
        <a:lstStyle/>
        <a:p>
          <a:endParaRPr lang="en-US"/>
        </a:p>
      </dgm:t>
    </dgm:pt>
    <dgm:pt modelId="{D46F7955-52A9-4197-A429-DD3AA1095E52}">
      <dgm:prSet/>
      <dgm:spPr/>
      <dgm:t>
        <a:bodyPr/>
        <a:lstStyle/>
        <a:p>
          <a:r>
            <a:rPr lang="en-US">
              <a:effectLst/>
            </a:rPr>
            <a:t>ESA -include trial periods; not deduct customer theft; tips protection; vacation pay</a:t>
          </a:r>
          <a:endParaRPr lang="en-US" dirty="0">
            <a:effectLst/>
          </a:endParaRPr>
        </a:p>
      </dgm:t>
    </dgm:pt>
    <dgm:pt modelId="{D2B2A934-C7A3-4795-82ED-59C74DA55213}" type="parTrans" cxnId="{8BA49922-E5C4-4BB5-A970-CC83AD323BA0}">
      <dgm:prSet/>
      <dgm:spPr/>
      <dgm:t>
        <a:bodyPr/>
        <a:lstStyle/>
        <a:p>
          <a:endParaRPr lang="en-US"/>
        </a:p>
      </dgm:t>
    </dgm:pt>
    <dgm:pt modelId="{EC15BC9D-9EC2-4CA7-A46E-D055EAF7ACA5}" type="sibTrans" cxnId="{8BA49922-E5C4-4BB5-A970-CC83AD323BA0}">
      <dgm:prSet/>
      <dgm:spPr/>
      <dgm:t>
        <a:bodyPr/>
        <a:lstStyle/>
        <a:p>
          <a:endParaRPr lang="en-US"/>
        </a:p>
      </dgm:t>
    </dgm:pt>
    <dgm:pt modelId="{E8A4B941-7CFE-43EE-BD5A-63A02334B47B}">
      <dgm:prSet/>
      <dgm:spPr/>
      <dgm:t>
        <a:bodyPr/>
        <a:lstStyle/>
        <a:p>
          <a:r>
            <a:rPr lang="en-US"/>
            <a:t>P</a:t>
          </a:r>
          <a:r>
            <a:rPr lang="en-US">
              <a:effectLst/>
            </a:rPr>
            <a:t>ay transparency – to be determined</a:t>
          </a:r>
          <a:endParaRPr lang="en-US" dirty="0">
            <a:effectLst/>
          </a:endParaRPr>
        </a:p>
      </dgm:t>
    </dgm:pt>
    <dgm:pt modelId="{CAF98573-07B0-43F6-8C5E-425DF4FA5940}" type="parTrans" cxnId="{0F8200F5-4414-4E07-B7CF-F1D67EB1B632}">
      <dgm:prSet/>
      <dgm:spPr/>
      <dgm:t>
        <a:bodyPr/>
        <a:lstStyle/>
        <a:p>
          <a:endParaRPr lang="en-US"/>
        </a:p>
      </dgm:t>
    </dgm:pt>
    <dgm:pt modelId="{343B8014-1A38-4707-B35A-0E842AC9E7A8}" type="sibTrans" cxnId="{0F8200F5-4414-4E07-B7CF-F1D67EB1B632}">
      <dgm:prSet/>
      <dgm:spPr/>
      <dgm:t>
        <a:bodyPr/>
        <a:lstStyle/>
        <a:p>
          <a:endParaRPr lang="en-US"/>
        </a:p>
      </dgm:t>
    </dgm:pt>
    <dgm:pt modelId="{67EA8E86-C466-4C19-9D05-CC219F0C9C3E}">
      <dgm:prSet/>
      <dgm:spPr/>
      <dgm:t>
        <a:bodyPr/>
        <a:lstStyle/>
        <a:p>
          <a:r>
            <a:rPr lang="en-US"/>
            <a:t>N</a:t>
          </a:r>
          <a:r>
            <a:rPr lang="en-US">
              <a:effectLst/>
            </a:rPr>
            <a:t>ot require Canadian experience – TBD</a:t>
          </a:r>
          <a:endParaRPr lang="en-US" dirty="0">
            <a:effectLst/>
          </a:endParaRPr>
        </a:p>
      </dgm:t>
    </dgm:pt>
    <dgm:pt modelId="{FEA430C6-294A-41CD-A9D7-D53234591B2F}" type="parTrans" cxnId="{7BB0DCAC-70D6-421D-AE44-40A6900F6AC4}">
      <dgm:prSet/>
      <dgm:spPr/>
      <dgm:t>
        <a:bodyPr/>
        <a:lstStyle/>
        <a:p>
          <a:endParaRPr lang="en-US"/>
        </a:p>
      </dgm:t>
    </dgm:pt>
    <dgm:pt modelId="{CEFC1724-3C18-4F75-AC7B-B3A35F645620}" type="sibTrans" cxnId="{7BB0DCAC-70D6-421D-AE44-40A6900F6AC4}">
      <dgm:prSet/>
      <dgm:spPr/>
      <dgm:t>
        <a:bodyPr/>
        <a:lstStyle/>
        <a:p>
          <a:endParaRPr lang="en-US"/>
        </a:p>
      </dgm:t>
    </dgm:pt>
    <dgm:pt modelId="{FE19321D-2C6E-4DC3-A294-5DD4EC566E12}">
      <dgm:prSet/>
      <dgm:spPr/>
      <dgm:t>
        <a:bodyPr/>
        <a:lstStyle/>
        <a:p>
          <a:r>
            <a:rPr lang="en-US"/>
            <a:t>O</a:t>
          </a:r>
          <a:r>
            <a:rPr lang="en-US">
              <a:effectLst/>
            </a:rPr>
            <a:t>ther changes</a:t>
          </a:r>
          <a:endParaRPr lang="en-US" dirty="0">
            <a:effectLst/>
          </a:endParaRPr>
        </a:p>
      </dgm:t>
    </dgm:pt>
    <dgm:pt modelId="{455AD0BF-11B5-48AF-85A5-179B9C2FC48E}" type="parTrans" cxnId="{51E31FE4-91BB-4B95-A081-0CD066BB0B91}">
      <dgm:prSet/>
      <dgm:spPr/>
      <dgm:t>
        <a:bodyPr/>
        <a:lstStyle/>
        <a:p>
          <a:endParaRPr lang="en-US"/>
        </a:p>
      </dgm:t>
    </dgm:pt>
    <dgm:pt modelId="{1AEAE413-43C9-43DA-9515-CB123BD68B8B}" type="sibTrans" cxnId="{51E31FE4-91BB-4B95-A081-0CD066BB0B91}">
      <dgm:prSet/>
      <dgm:spPr/>
      <dgm:t>
        <a:bodyPr/>
        <a:lstStyle/>
        <a:p>
          <a:endParaRPr lang="en-US"/>
        </a:p>
      </dgm:t>
    </dgm:pt>
    <dgm:pt modelId="{CDA80283-067F-4CAE-865C-9CFA9F16E727}">
      <dgm:prSet/>
      <dgm:spPr/>
      <dgm:t>
        <a:bodyPr/>
        <a:lstStyle/>
        <a:p>
          <a:r>
            <a:rPr lang="en-US"/>
            <a:t>F</a:t>
          </a:r>
          <a:r>
            <a:rPr lang="en-US">
              <a:effectLst/>
            </a:rPr>
            <a:t>uture changes noted in March 21, 2024 </a:t>
          </a:r>
          <a:r>
            <a:rPr lang="en-US" u="sng">
              <a:effectLst/>
              <a:hlinkClick xmlns:r="http://schemas.openxmlformats.org/officeDocument/2006/relationships" r:id="rId1">
                <a:extLst>
                  <a:ext uri="{A12FA001-AC4F-418D-AE19-62706E023703}">
                    <ahyp:hlinkClr xmlns:ahyp="http://schemas.microsoft.com/office/drawing/2018/hyperlinkcolor" val="tx"/>
                  </a:ext>
                </a:extLst>
              </a:hlinkClick>
            </a:rPr>
            <a:t>news release</a:t>
          </a:r>
          <a:r>
            <a:rPr lang="en-US">
              <a:effectLst/>
            </a:rPr>
            <a:t> as follows:</a:t>
          </a:r>
          <a:endParaRPr lang="en-US" dirty="0">
            <a:effectLst/>
          </a:endParaRPr>
        </a:p>
      </dgm:t>
    </dgm:pt>
    <dgm:pt modelId="{91099A0F-BF23-4B2E-9CBC-1D15035F46CE}" type="parTrans" cxnId="{D3D129E1-6B4D-4F94-8EE4-941508E08661}">
      <dgm:prSet/>
      <dgm:spPr/>
      <dgm:t>
        <a:bodyPr/>
        <a:lstStyle/>
        <a:p>
          <a:endParaRPr lang="en-US"/>
        </a:p>
      </dgm:t>
    </dgm:pt>
    <dgm:pt modelId="{005DF79D-6B1B-449D-A800-41D3EBAB21FD}" type="sibTrans" cxnId="{D3D129E1-6B4D-4F94-8EE4-941508E08661}">
      <dgm:prSet/>
      <dgm:spPr/>
      <dgm:t>
        <a:bodyPr/>
        <a:lstStyle/>
        <a:p>
          <a:endParaRPr lang="en-US"/>
        </a:p>
      </dgm:t>
    </dgm:pt>
    <dgm:pt modelId="{85EFF434-5B80-4A8B-87F7-0611A3439310}">
      <dgm:prSet/>
      <dgm:spPr/>
      <dgm:t>
        <a:bodyPr/>
        <a:lstStyle/>
        <a:p>
          <a:r>
            <a:rPr lang="en-US" dirty="0"/>
            <a:t>C</a:t>
          </a:r>
          <a:r>
            <a:rPr lang="en-US" dirty="0">
              <a:effectLst/>
            </a:rPr>
            <a:t>onsultations to identify legislative options to </a:t>
          </a:r>
          <a:r>
            <a:rPr lang="en-US" u="sng" dirty="0">
              <a:effectLst/>
              <a:hlinkClick xmlns:r="http://schemas.openxmlformats.org/officeDocument/2006/relationships" r:id="rId2">
                <a:extLst>
                  <a:ext uri="{A12FA001-AC4F-418D-AE19-62706E023703}">
                    <ahyp:hlinkClr xmlns:ahyp="http://schemas.microsoft.com/office/drawing/2018/hyperlinkcolor" val="tx"/>
                  </a:ext>
                </a:extLst>
              </a:hlinkClick>
            </a:rPr>
            <a:t>restrict the use of Non-Disclosure Agreements</a:t>
          </a:r>
          <a:r>
            <a:rPr lang="en-US" dirty="0">
              <a:effectLst/>
            </a:rPr>
            <a:t> (NDAs) in the settlement of cases of workplace sexual harassment, misconduct or violence, while protecting the rights of victims and survivors.</a:t>
          </a:r>
        </a:p>
      </dgm:t>
    </dgm:pt>
    <dgm:pt modelId="{2FF612F9-13F5-4219-8906-2CEDECD144DA}" type="parTrans" cxnId="{DD959C28-4C05-4E50-8D15-60764544B515}">
      <dgm:prSet/>
      <dgm:spPr/>
      <dgm:t>
        <a:bodyPr/>
        <a:lstStyle/>
        <a:p>
          <a:endParaRPr lang="en-US"/>
        </a:p>
      </dgm:t>
    </dgm:pt>
    <dgm:pt modelId="{188D80CF-E53C-42B6-81FF-51EEFE3E19BF}" type="sibTrans" cxnId="{DD959C28-4C05-4E50-8D15-60764544B515}">
      <dgm:prSet/>
      <dgm:spPr/>
      <dgm:t>
        <a:bodyPr/>
        <a:lstStyle/>
        <a:p>
          <a:endParaRPr lang="en-US"/>
        </a:p>
      </dgm:t>
    </dgm:pt>
    <dgm:pt modelId="{C127BA6D-423F-40DF-A39B-981B6EB56AAA}">
      <dgm:prSet/>
      <dgm:spPr/>
      <dgm:t>
        <a:bodyPr/>
        <a:lstStyle/>
        <a:p>
          <a:r>
            <a:rPr lang="en-US" u="sng" dirty="0">
              <a:hlinkClick xmlns:r="http://schemas.openxmlformats.org/officeDocument/2006/relationships" r:id="rId3">
                <a:extLst>
                  <a:ext uri="{A12FA001-AC4F-418D-AE19-62706E023703}">
                    <ahyp:hlinkClr xmlns:ahyp="http://schemas.microsoft.com/office/drawing/2018/hyperlinkcolor" val="tx"/>
                  </a:ext>
                </a:extLst>
              </a:hlinkClick>
            </a:rPr>
            <a:t>J</a:t>
          </a:r>
          <a:r>
            <a:rPr lang="en-US" u="sng" dirty="0">
              <a:effectLst/>
              <a:hlinkClick xmlns:r="http://schemas.openxmlformats.org/officeDocument/2006/relationships" r:id="rId3">
                <a:extLst>
                  <a:ext uri="{A12FA001-AC4F-418D-AE19-62706E023703}">
                    <ahyp:hlinkClr xmlns:ahyp="http://schemas.microsoft.com/office/drawing/2018/hyperlinkcolor" val="tx"/>
                  </a:ext>
                </a:extLst>
              </a:hlinkClick>
            </a:rPr>
            <a:t>ob-protected leave for critical illnesses</a:t>
          </a:r>
          <a:r>
            <a:rPr lang="en-US" dirty="0">
              <a:effectLst/>
            </a:rPr>
            <a:t> (like cancer) to match the length of the 26-week federal Employment Insurance sickness benefits.   </a:t>
          </a:r>
        </a:p>
      </dgm:t>
    </dgm:pt>
    <dgm:pt modelId="{F386BE77-D67A-40A9-AF0C-038FD4D79041}" type="parTrans" cxnId="{F93284E0-8A92-43ED-AE3A-195B60E6CF3D}">
      <dgm:prSet/>
      <dgm:spPr/>
      <dgm:t>
        <a:bodyPr/>
        <a:lstStyle/>
        <a:p>
          <a:endParaRPr lang="en-US"/>
        </a:p>
      </dgm:t>
    </dgm:pt>
    <dgm:pt modelId="{28B77594-1D10-4AE7-BA4D-8165CCA314BC}" type="sibTrans" cxnId="{F93284E0-8A92-43ED-AE3A-195B60E6CF3D}">
      <dgm:prSet/>
      <dgm:spPr/>
      <dgm:t>
        <a:bodyPr/>
        <a:lstStyle/>
        <a:p>
          <a:endParaRPr lang="en-US"/>
        </a:p>
      </dgm:t>
    </dgm:pt>
    <dgm:pt modelId="{C4A7F3ED-4C3D-4579-9F50-E0BD48614F89}" type="pres">
      <dgm:prSet presAssocID="{2C7BEDCC-670A-42AB-8A15-C5795BE7DC67}" presName="linear" presStyleCnt="0">
        <dgm:presLayoutVars>
          <dgm:animLvl val="lvl"/>
          <dgm:resizeHandles val="exact"/>
        </dgm:presLayoutVars>
      </dgm:prSet>
      <dgm:spPr/>
    </dgm:pt>
    <dgm:pt modelId="{344E123E-84B7-45AA-A530-1B49DA63D01F}" type="pres">
      <dgm:prSet presAssocID="{FC809552-8CDC-4FBC-886D-A3ACE92BBE30}" presName="parentText" presStyleLbl="node1" presStyleIdx="0" presStyleCnt="6">
        <dgm:presLayoutVars>
          <dgm:chMax val="0"/>
          <dgm:bulletEnabled val="1"/>
        </dgm:presLayoutVars>
      </dgm:prSet>
      <dgm:spPr/>
    </dgm:pt>
    <dgm:pt modelId="{70A09CE8-FE44-447C-97BB-9551D838217E}" type="pres">
      <dgm:prSet presAssocID="{FED57E11-4B66-464A-A11F-6EED78A60656}" presName="spacer" presStyleCnt="0"/>
      <dgm:spPr/>
    </dgm:pt>
    <dgm:pt modelId="{6A13A7EA-E047-4C73-A4B3-AFB0021A8FA8}" type="pres">
      <dgm:prSet presAssocID="{D46F7955-52A9-4197-A429-DD3AA1095E52}" presName="parentText" presStyleLbl="node1" presStyleIdx="1" presStyleCnt="6">
        <dgm:presLayoutVars>
          <dgm:chMax val="0"/>
          <dgm:bulletEnabled val="1"/>
        </dgm:presLayoutVars>
      </dgm:prSet>
      <dgm:spPr/>
    </dgm:pt>
    <dgm:pt modelId="{3DB4A74A-1356-485C-8B27-5B2661567178}" type="pres">
      <dgm:prSet presAssocID="{EC15BC9D-9EC2-4CA7-A46E-D055EAF7ACA5}" presName="spacer" presStyleCnt="0"/>
      <dgm:spPr/>
    </dgm:pt>
    <dgm:pt modelId="{786316DA-78DD-487D-8D20-DE3D6C078BBC}" type="pres">
      <dgm:prSet presAssocID="{E8A4B941-7CFE-43EE-BD5A-63A02334B47B}" presName="parentText" presStyleLbl="node1" presStyleIdx="2" presStyleCnt="6">
        <dgm:presLayoutVars>
          <dgm:chMax val="0"/>
          <dgm:bulletEnabled val="1"/>
        </dgm:presLayoutVars>
      </dgm:prSet>
      <dgm:spPr/>
    </dgm:pt>
    <dgm:pt modelId="{493DCF15-8095-45DE-AF9E-FBBF2C38C91F}" type="pres">
      <dgm:prSet presAssocID="{343B8014-1A38-4707-B35A-0E842AC9E7A8}" presName="spacer" presStyleCnt="0"/>
      <dgm:spPr/>
    </dgm:pt>
    <dgm:pt modelId="{2B32C30E-7160-4249-83B0-25AEE2D928D5}" type="pres">
      <dgm:prSet presAssocID="{67EA8E86-C466-4C19-9D05-CC219F0C9C3E}" presName="parentText" presStyleLbl="node1" presStyleIdx="3" presStyleCnt="6">
        <dgm:presLayoutVars>
          <dgm:chMax val="0"/>
          <dgm:bulletEnabled val="1"/>
        </dgm:presLayoutVars>
      </dgm:prSet>
      <dgm:spPr/>
    </dgm:pt>
    <dgm:pt modelId="{5355EFA4-A203-41AA-AC48-5B6C758AF461}" type="pres">
      <dgm:prSet presAssocID="{CEFC1724-3C18-4F75-AC7B-B3A35F645620}" presName="spacer" presStyleCnt="0"/>
      <dgm:spPr/>
    </dgm:pt>
    <dgm:pt modelId="{BE2F42B9-47FE-4512-A5CA-D8D53C992970}" type="pres">
      <dgm:prSet presAssocID="{FE19321D-2C6E-4DC3-A294-5DD4EC566E12}" presName="parentText" presStyleLbl="node1" presStyleIdx="4" presStyleCnt="6">
        <dgm:presLayoutVars>
          <dgm:chMax val="0"/>
          <dgm:bulletEnabled val="1"/>
        </dgm:presLayoutVars>
      </dgm:prSet>
      <dgm:spPr/>
    </dgm:pt>
    <dgm:pt modelId="{F15C06C1-A11B-42A7-AE5A-4C6A61BFAD90}" type="pres">
      <dgm:prSet presAssocID="{1AEAE413-43C9-43DA-9515-CB123BD68B8B}" presName="spacer" presStyleCnt="0"/>
      <dgm:spPr/>
    </dgm:pt>
    <dgm:pt modelId="{4B1852F7-00D8-4649-8DF6-8F98BB9A1E79}" type="pres">
      <dgm:prSet presAssocID="{CDA80283-067F-4CAE-865C-9CFA9F16E727}" presName="parentText" presStyleLbl="node1" presStyleIdx="5" presStyleCnt="6">
        <dgm:presLayoutVars>
          <dgm:chMax val="0"/>
          <dgm:bulletEnabled val="1"/>
        </dgm:presLayoutVars>
      </dgm:prSet>
      <dgm:spPr/>
    </dgm:pt>
    <dgm:pt modelId="{40F4599C-75E7-426C-A1AA-B74EFE1C2C51}" type="pres">
      <dgm:prSet presAssocID="{CDA80283-067F-4CAE-865C-9CFA9F16E727}" presName="childText" presStyleLbl="revTx" presStyleIdx="0" presStyleCnt="1">
        <dgm:presLayoutVars>
          <dgm:bulletEnabled val="1"/>
        </dgm:presLayoutVars>
      </dgm:prSet>
      <dgm:spPr/>
    </dgm:pt>
  </dgm:ptLst>
  <dgm:cxnLst>
    <dgm:cxn modelId="{6A11B60D-2DF9-453D-B2AE-234A0B1242ED}" type="presOf" srcId="{67EA8E86-C466-4C19-9D05-CC219F0C9C3E}" destId="{2B32C30E-7160-4249-83B0-25AEE2D928D5}" srcOrd="0" destOrd="0" presId="urn:microsoft.com/office/officeart/2005/8/layout/vList2"/>
    <dgm:cxn modelId="{8BA49922-E5C4-4BB5-A970-CC83AD323BA0}" srcId="{2C7BEDCC-670A-42AB-8A15-C5795BE7DC67}" destId="{D46F7955-52A9-4197-A429-DD3AA1095E52}" srcOrd="1" destOrd="0" parTransId="{D2B2A934-C7A3-4795-82ED-59C74DA55213}" sibTransId="{EC15BC9D-9EC2-4CA7-A46E-D055EAF7ACA5}"/>
    <dgm:cxn modelId="{DD959C28-4C05-4E50-8D15-60764544B515}" srcId="{CDA80283-067F-4CAE-865C-9CFA9F16E727}" destId="{85EFF434-5B80-4A8B-87F7-0611A3439310}" srcOrd="0" destOrd="0" parTransId="{2FF612F9-13F5-4219-8906-2CEDECD144DA}" sibTransId="{188D80CF-E53C-42B6-81FF-51EEFE3E19BF}"/>
    <dgm:cxn modelId="{52F8B45B-EE20-475E-82C6-20BC78626A81}" srcId="{2C7BEDCC-670A-42AB-8A15-C5795BE7DC67}" destId="{FC809552-8CDC-4FBC-886D-A3ACE92BBE30}" srcOrd="0" destOrd="0" parTransId="{F982D661-1884-4560-A85C-61F40111F381}" sibTransId="{FED57E11-4B66-464A-A11F-6EED78A60656}"/>
    <dgm:cxn modelId="{F832AC4A-64F7-45B1-90B9-9C1F842B1AFC}" type="presOf" srcId="{E8A4B941-7CFE-43EE-BD5A-63A02334B47B}" destId="{786316DA-78DD-487D-8D20-DE3D6C078BBC}" srcOrd="0" destOrd="0" presId="urn:microsoft.com/office/officeart/2005/8/layout/vList2"/>
    <dgm:cxn modelId="{A44B0072-1B88-41EF-8F01-D9CE9B24851B}" type="presOf" srcId="{85EFF434-5B80-4A8B-87F7-0611A3439310}" destId="{40F4599C-75E7-426C-A1AA-B74EFE1C2C51}" srcOrd="0" destOrd="0" presId="urn:microsoft.com/office/officeart/2005/8/layout/vList2"/>
    <dgm:cxn modelId="{0B729C8A-D5B3-40B7-B6A7-1D2139794E40}" type="presOf" srcId="{2C7BEDCC-670A-42AB-8A15-C5795BE7DC67}" destId="{C4A7F3ED-4C3D-4579-9F50-E0BD48614F89}" srcOrd="0" destOrd="0" presId="urn:microsoft.com/office/officeart/2005/8/layout/vList2"/>
    <dgm:cxn modelId="{1483A58C-4E71-4B10-A773-2D6B69EAD481}" type="presOf" srcId="{D46F7955-52A9-4197-A429-DD3AA1095E52}" destId="{6A13A7EA-E047-4C73-A4B3-AFB0021A8FA8}" srcOrd="0" destOrd="0" presId="urn:microsoft.com/office/officeart/2005/8/layout/vList2"/>
    <dgm:cxn modelId="{7BB0DCAC-70D6-421D-AE44-40A6900F6AC4}" srcId="{2C7BEDCC-670A-42AB-8A15-C5795BE7DC67}" destId="{67EA8E86-C466-4C19-9D05-CC219F0C9C3E}" srcOrd="3" destOrd="0" parTransId="{FEA430C6-294A-41CD-A9D7-D53234591B2F}" sibTransId="{CEFC1724-3C18-4F75-AC7B-B3A35F645620}"/>
    <dgm:cxn modelId="{C59842C8-E160-46B5-B4CF-F89449E7EC24}" type="presOf" srcId="{C127BA6D-423F-40DF-A39B-981B6EB56AAA}" destId="{40F4599C-75E7-426C-A1AA-B74EFE1C2C51}" srcOrd="0" destOrd="1" presId="urn:microsoft.com/office/officeart/2005/8/layout/vList2"/>
    <dgm:cxn modelId="{51F85FD5-7F78-4420-8CAE-B12BBDE57A83}" type="presOf" srcId="{FC809552-8CDC-4FBC-886D-A3ACE92BBE30}" destId="{344E123E-84B7-45AA-A530-1B49DA63D01F}" srcOrd="0" destOrd="0" presId="urn:microsoft.com/office/officeart/2005/8/layout/vList2"/>
    <dgm:cxn modelId="{6FE791DE-62E6-43A4-BDD0-25AA4EB3A129}" type="presOf" srcId="{FE19321D-2C6E-4DC3-A294-5DD4EC566E12}" destId="{BE2F42B9-47FE-4512-A5CA-D8D53C992970}" srcOrd="0" destOrd="0" presId="urn:microsoft.com/office/officeart/2005/8/layout/vList2"/>
    <dgm:cxn modelId="{F93284E0-8A92-43ED-AE3A-195B60E6CF3D}" srcId="{CDA80283-067F-4CAE-865C-9CFA9F16E727}" destId="{C127BA6D-423F-40DF-A39B-981B6EB56AAA}" srcOrd="1" destOrd="0" parTransId="{F386BE77-D67A-40A9-AF0C-038FD4D79041}" sibTransId="{28B77594-1D10-4AE7-BA4D-8165CCA314BC}"/>
    <dgm:cxn modelId="{D3D129E1-6B4D-4F94-8EE4-941508E08661}" srcId="{2C7BEDCC-670A-42AB-8A15-C5795BE7DC67}" destId="{CDA80283-067F-4CAE-865C-9CFA9F16E727}" srcOrd="5" destOrd="0" parTransId="{91099A0F-BF23-4B2E-9CBC-1D15035F46CE}" sibTransId="{005DF79D-6B1B-449D-A800-41D3EBAB21FD}"/>
    <dgm:cxn modelId="{51E31FE4-91BB-4B95-A081-0CD066BB0B91}" srcId="{2C7BEDCC-670A-42AB-8A15-C5795BE7DC67}" destId="{FE19321D-2C6E-4DC3-A294-5DD4EC566E12}" srcOrd="4" destOrd="0" parTransId="{455AD0BF-11B5-48AF-85A5-179B9C2FC48E}" sibTransId="{1AEAE413-43C9-43DA-9515-CB123BD68B8B}"/>
    <dgm:cxn modelId="{840EFAEC-E7DA-4DED-879A-7C33DC3C418B}" type="presOf" srcId="{CDA80283-067F-4CAE-865C-9CFA9F16E727}" destId="{4B1852F7-00D8-4649-8DF6-8F98BB9A1E79}" srcOrd="0" destOrd="0" presId="urn:microsoft.com/office/officeart/2005/8/layout/vList2"/>
    <dgm:cxn modelId="{0F8200F5-4414-4E07-B7CF-F1D67EB1B632}" srcId="{2C7BEDCC-670A-42AB-8A15-C5795BE7DC67}" destId="{E8A4B941-7CFE-43EE-BD5A-63A02334B47B}" srcOrd="2" destOrd="0" parTransId="{CAF98573-07B0-43F6-8C5E-425DF4FA5940}" sibTransId="{343B8014-1A38-4707-B35A-0E842AC9E7A8}"/>
    <dgm:cxn modelId="{81CA0A71-E8BD-423C-B762-53BE56AF2CAB}" type="presParOf" srcId="{C4A7F3ED-4C3D-4579-9F50-E0BD48614F89}" destId="{344E123E-84B7-45AA-A530-1B49DA63D01F}" srcOrd="0" destOrd="0" presId="urn:microsoft.com/office/officeart/2005/8/layout/vList2"/>
    <dgm:cxn modelId="{8F0E497B-FAB0-4689-8E7C-691C02D2F4AA}" type="presParOf" srcId="{C4A7F3ED-4C3D-4579-9F50-E0BD48614F89}" destId="{70A09CE8-FE44-447C-97BB-9551D838217E}" srcOrd="1" destOrd="0" presId="urn:microsoft.com/office/officeart/2005/8/layout/vList2"/>
    <dgm:cxn modelId="{4B715629-BC2D-44A3-A857-E289490474EE}" type="presParOf" srcId="{C4A7F3ED-4C3D-4579-9F50-E0BD48614F89}" destId="{6A13A7EA-E047-4C73-A4B3-AFB0021A8FA8}" srcOrd="2" destOrd="0" presId="urn:microsoft.com/office/officeart/2005/8/layout/vList2"/>
    <dgm:cxn modelId="{D74F4B54-46A6-4AA8-B751-362F63C03F5A}" type="presParOf" srcId="{C4A7F3ED-4C3D-4579-9F50-E0BD48614F89}" destId="{3DB4A74A-1356-485C-8B27-5B2661567178}" srcOrd="3" destOrd="0" presId="urn:microsoft.com/office/officeart/2005/8/layout/vList2"/>
    <dgm:cxn modelId="{3481CDCA-E185-46AF-AD1C-7EE1543132B2}" type="presParOf" srcId="{C4A7F3ED-4C3D-4579-9F50-E0BD48614F89}" destId="{786316DA-78DD-487D-8D20-DE3D6C078BBC}" srcOrd="4" destOrd="0" presId="urn:microsoft.com/office/officeart/2005/8/layout/vList2"/>
    <dgm:cxn modelId="{AFAAD043-A11F-4D64-974E-65F2049AB3EE}" type="presParOf" srcId="{C4A7F3ED-4C3D-4579-9F50-E0BD48614F89}" destId="{493DCF15-8095-45DE-AF9E-FBBF2C38C91F}" srcOrd="5" destOrd="0" presId="urn:microsoft.com/office/officeart/2005/8/layout/vList2"/>
    <dgm:cxn modelId="{E86181C0-3029-4599-8F3E-97B87D61FA1A}" type="presParOf" srcId="{C4A7F3ED-4C3D-4579-9F50-E0BD48614F89}" destId="{2B32C30E-7160-4249-83B0-25AEE2D928D5}" srcOrd="6" destOrd="0" presId="urn:microsoft.com/office/officeart/2005/8/layout/vList2"/>
    <dgm:cxn modelId="{B98FAEBE-A042-473D-B064-837DE8F971C6}" type="presParOf" srcId="{C4A7F3ED-4C3D-4579-9F50-E0BD48614F89}" destId="{5355EFA4-A203-41AA-AC48-5B6C758AF461}" srcOrd="7" destOrd="0" presId="urn:microsoft.com/office/officeart/2005/8/layout/vList2"/>
    <dgm:cxn modelId="{B8938833-8BCD-4A7D-A3D9-B8A85848D85D}" type="presParOf" srcId="{C4A7F3ED-4C3D-4579-9F50-E0BD48614F89}" destId="{BE2F42B9-47FE-4512-A5CA-D8D53C992970}" srcOrd="8" destOrd="0" presId="urn:microsoft.com/office/officeart/2005/8/layout/vList2"/>
    <dgm:cxn modelId="{24EFFDC5-D6DA-4BFD-8065-DC1659D21DCA}" type="presParOf" srcId="{C4A7F3ED-4C3D-4579-9F50-E0BD48614F89}" destId="{F15C06C1-A11B-42A7-AE5A-4C6A61BFAD90}" srcOrd="9" destOrd="0" presId="urn:microsoft.com/office/officeart/2005/8/layout/vList2"/>
    <dgm:cxn modelId="{A3AB7971-4305-43D5-98E1-42B6A3233BE4}" type="presParOf" srcId="{C4A7F3ED-4C3D-4579-9F50-E0BD48614F89}" destId="{4B1852F7-00D8-4649-8DF6-8F98BB9A1E79}" srcOrd="10" destOrd="0" presId="urn:microsoft.com/office/officeart/2005/8/layout/vList2"/>
    <dgm:cxn modelId="{B7560027-6E6D-4123-84A6-ABD480A901BC}" type="presParOf" srcId="{C4A7F3ED-4C3D-4579-9F50-E0BD48614F89}" destId="{40F4599C-75E7-426C-A1AA-B74EFE1C2C51}"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E14F8B-58C5-4C03-9680-01EEA46EF163}" type="doc">
      <dgm:prSet loTypeId="urn:microsoft.com/office/officeart/2011/layout/TabList" loCatId="list" qsTypeId="urn:microsoft.com/office/officeart/2005/8/quickstyle/simple1" qsCatId="simple" csTypeId="urn:microsoft.com/office/officeart/2005/8/colors/accent0_2" csCatId="mainScheme" phldr="1"/>
      <dgm:spPr/>
      <dgm:t>
        <a:bodyPr/>
        <a:lstStyle/>
        <a:p>
          <a:endParaRPr lang="en-US"/>
        </a:p>
      </dgm:t>
    </dgm:pt>
    <dgm:pt modelId="{F0E10C36-3B3E-467B-8B3A-7824695CF0CD}">
      <dgm:prSet/>
      <dgm:spPr/>
      <dgm:t>
        <a:bodyPr/>
        <a:lstStyle/>
        <a:p>
          <a:r>
            <a:rPr lang="en-US" i="1" dirty="0"/>
            <a:t>Accessible Canada Act </a:t>
          </a:r>
          <a:endParaRPr lang="en-US" dirty="0"/>
        </a:p>
      </dgm:t>
    </dgm:pt>
    <dgm:pt modelId="{DDE46A90-29DB-4B4D-988E-6BEDFB3AC059}" type="parTrans" cxnId="{51855B53-1293-4B19-8292-869DAA5C73EA}">
      <dgm:prSet/>
      <dgm:spPr/>
      <dgm:t>
        <a:bodyPr/>
        <a:lstStyle/>
        <a:p>
          <a:endParaRPr lang="en-US"/>
        </a:p>
      </dgm:t>
    </dgm:pt>
    <dgm:pt modelId="{E02E8A34-BB81-4F5E-9812-D2F72626CE3E}" type="sibTrans" cxnId="{51855B53-1293-4B19-8292-869DAA5C73EA}">
      <dgm:prSet/>
      <dgm:spPr/>
      <dgm:t>
        <a:bodyPr/>
        <a:lstStyle/>
        <a:p>
          <a:endParaRPr lang="en-US"/>
        </a:p>
      </dgm:t>
    </dgm:pt>
    <dgm:pt modelId="{D4DF1324-B9E8-4D1C-8896-D000AC52B92A}">
      <dgm:prSet/>
      <dgm:spPr/>
      <dgm:t>
        <a:bodyPr/>
        <a:lstStyle/>
        <a:p>
          <a:r>
            <a:rPr lang="en-US" dirty="0"/>
            <a:t>June 1, 2024 accessibility plan deadline for employers (10 to 99 employees) (June 1, 2023 for 100 or more)</a:t>
          </a:r>
        </a:p>
      </dgm:t>
    </dgm:pt>
    <dgm:pt modelId="{FEAD66B9-BFD0-4DF5-9C33-555CD0D0A241}" type="parTrans" cxnId="{DC030A26-303B-43E4-8F4D-A44A68E3E631}">
      <dgm:prSet/>
      <dgm:spPr/>
      <dgm:t>
        <a:bodyPr/>
        <a:lstStyle/>
        <a:p>
          <a:endParaRPr lang="en-US"/>
        </a:p>
      </dgm:t>
    </dgm:pt>
    <dgm:pt modelId="{D4F1EE1E-0431-437A-9BA5-421C701E3810}" type="sibTrans" cxnId="{DC030A26-303B-43E4-8F4D-A44A68E3E631}">
      <dgm:prSet/>
      <dgm:spPr/>
      <dgm:t>
        <a:bodyPr/>
        <a:lstStyle/>
        <a:p>
          <a:endParaRPr lang="en-US"/>
        </a:p>
      </dgm:t>
    </dgm:pt>
    <dgm:pt modelId="{595C7D83-B314-4E3F-877A-7C9D7FD8D68B}">
      <dgm:prSet/>
      <dgm:spPr/>
      <dgm:t>
        <a:bodyPr/>
        <a:lstStyle/>
        <a:p>
          <a:r>
            <a:rPr lang="en-US" i="1" dirty="0"/>
            <a:t>Pay Equity Act</a:t>
          </a:r>
          <a:endParaRPr lang="en-US" dirty="0"/>
        </a:p>
      </dgm:t>
    </dgm:pt>
    <dgm:pt modelId="{6AF50C64-2445-4C58-8398-D863D4FA38D9}" type="parTrans" cxnId="{5C4E310E-2AFA-427A-91D4-E7B85626A0AF}">
      <dgm:prSet/>
      <dgm:spPr/>
      <dgm:t>
        <a:bodyPr/>
        <a:lstStyle/>
        <a:p>
          <a:endParaRPr lang="en-US"/>
        </a:p>
      </dgm:t>
    </dgm:pt>
    <dgm:pt modelId="{93A9E681-DF08-4DBE-B558-E1D1BF9D1EDB}" type="sibTrans" cxnId="{5C4E310E-2AFA-427A-91D4-E7B85626A0AF}">
      <dgm:prSet/>
      <dgm:spPr/>
      <dgm:t>
        <a:bodyPr/>
        <a:lstStyle/>
        <a:p>
          <a:endParaRPr lang="en-US"/>
        </a:p>
      </dgm:t>
    </dgm:pt>
    <dgm:pt modelId="{7A9B2EF5-6365-497F-BC77-598DC8E6A010}">
      <dgm:prSet/>
      <dgm:spPr/>
      <dgm:t>
        <a:bodyPr/>
        <a:lstStyle/>
        <a:p>
          <a:r>
            <a:rPr lang="en-US" dirty="0"/>
            <a:t>Pay equity plan deadline September 3, 2024 (10 or more employees)</a:t>
          </a:r>
        </a:p>
      </dgm:t>
    </dgm:pt>
    <dgm:pt modelId="{C343B053-193F-4B30-BF61-2EA191AD58A5}" type="parTrans" cxnId="{2C20D7CD-A644-4BF1-B1D5-95A2ECB44E70}">
      <dgm:prSet/>
      <dgm:spPr/>
      <dgm:t>
        <a:bodyPr/>
        <a:lstStyle/>
        <a:p>
          <a:endParaRPr lang="en-US"/>
        </a:p>
      </dgm:t>
    </dgm:pt>
    <dgm:pt modelId="{97678CD8-FC31-4698-907C-73B690120F1D}" type="sibTrans" cxnId="{2C20D7CD-A644-4BF1-B1D5-95A2ECB44E70}">
      <dgm:prSet/>
      <dgm:spPr/>
      <dgm:t>
        <a:bodyPr/>
        <a:lstStyle/>
        <a:p>
          <a:endParaRPr lang="en-US"/>
        </a:p>
      </dgm:t>
    </dgm:pt>
    <dgm:pt modelId="{C5450B53-F32D-4502-BFF5-06F903869DEF}">
      <dgm:prSet/>
      <dgm:spPr/>
      <dgm:t>
        <a:bodyPr/>
        <a:lstStyle/>
        <a:p>
          <a:r>
            <a:rPr lang="en-US" i="1" dirty="0"/>
            <a:t>Canada </a:t>
          </a:r>
          <a:r>
            <a:rPr lang="en-US" i="1" dirty="0" err="1"/>
            <a:t>Labour</a:t>
          </a:r>
          <a:r>
            <a:rPr lang="en-US" i="1" dirty="0"/>
            <a:t> Code</a:t>
          </a:r>
          <a:endParaRPr lang="en-US" dirty="0"/>
        </a:p>
      </dgm:t>
    </dgm:pt>
    <dgm:pt modelId="{836F35D4-EB74-4AB2-BBB6-E2498D784C3D}" type="parTrans" cxnId="{2F816751-A728-4CCC-8F9F-E48A7807E343}">
      <dgm:prSet/>
      <dgm:spPr/>
      <dgm:t>
        <a:bodyPr/>
        <a:lstStyle/>
        <a:p>
          <a:endParaRPr lang="en-US"/>
        </a:p>
      </dgm:t>
    </dgm:pt>
    <dgm:pt modelId="{61810186-EA44-44EF-BDB0-70D511741B72}" type="sibTrans" cxnId="{2F816751-A728-4CCC-8F9F-E48A7807E343}">
      <dgm:prSet/>
      <dgm:spPr/>
      <dgm:t>
        <a:bodyPr/>
        <a:lstStyle/>
        <a:p>
          <a:endParaRPr lang="en-US"/>
        </a:p>
      </dgm:t>
    </dgm:pt>
    <dgm:pt modelId="{02192B2B-958C-45C6-B056-BD3D1932D1F3}">
      <dgm:prSet/>
      <dgm:spPr/>
      <dgm:t>
        <a:bodyPr/>
        <a:lstStyle/>
        <a:p>
          <a:r>
            <a:rPr lang="en-US" dirty="0"/>
            <a:t>Employment standards graduated individual termination notice or payment in lieu</a:t>
          </a:r>
        </a:p>
      </dgm:t>
    </dgm:pt>
    <dgm:pt modelId="{2F87341F-ECE8-44AB-AD66-69312F5B2C05}" type="parTrans" cxnId="{795587B5-CA57-416B-898F-EE74923CE4E6}">
      <dgm:prSet/>
      <dgm:spPr/>
      <dgm:t>
        <a:bodyPr/>
        <a:lstStyle/>
        <a:p>
          <a:endParaRPr lang="en-US"/>
        </a:p>
      </dgm:t>
    </dgm:pt>
    <dgm:pt modelId="{5084B7E1-96B6-4BA3-BA37-8F1535241193}" type="sibTrans" cxnId="{795587B5-CA57-416B-898F-EE74923CE4E6}">
      <dgm:prSet/>
      <dgm:spPr/>
      <dgm:t>
        <a:bodyPr/>
        <a:lstStyle/>
        <a:p>
          <a:endParaRPr lang="en-US"/>
        </a:p>
      </dgm:t>
    </dgm:pt>
    <dgm:pt modelId="{B980EA2F-66FE-4669-A5E8-3241DA9C1329}">
      <dgm:prSet/>
      <dgm:spPr/>
      <dgm:t>
        <a:bodyPr/>
        <a:lstStyle/>
        <a:p>
          <a:r>
            <a:rPr lang="en-US" dirty="0"/>
            <a:t>Started February 1, 2024</a:t>
          </a:r>
        </a:p>
      </dgm:t>
    </dgm:pt>
    <dgm:pt modelId="{8976AB1B-D9F8-40DD-9B44-C9CDBD374C57}" type="parTrans" cxnId="{43E8B0FE-3E89-4C8C-B821-2149C2B8477E}">
      <dgm:prSet/>
      <dgm:spPr/>
      <dgm:t>
        <a:bodyPr/>
        <a:lstStyle/>
        <a:p>
          <a:endParaRPr lang="en-US"/>
        </a:p>
      </dgm:t>
    </dgm:pt>
    <dgm:pt modelId="{77E6B5EE-5958-455C-8079-DFD8C5EA8AC6}" type="sibTrans" cxnId="{43E8B0FE-3E89-4C8C-B821-2149C2B8477E}">
      <dgm:prSet/>
      <dgm:spPr/>
      <dgm:t>
        <a:bodyPr/>
        <a:lstStyle/>
        <a:p>
          <a:endParaRPr lang="en-US"/>
        </a:p>
      </dgm:t>
    </dgm:pt>
    <dgm:pt modelId="{CAAC5624-9BB5-4AF0-BAB2-9A17B4D462E2}">
      <dgm:prSet/>
      <dgm:spPr/>
      <dgm:t>
        <a:bodyPr/>
        <a:lstStyle/>
        <a:p>
          <a:r>
            <a:rPr lang="en-US"/>
            <a:t>Future - Budget 2024 – announced April 16, 2024  (with Budget bill to come soon), includes the proposed legislative measures:</a:t>
          </a:r>
          <a:endParaRPr lang="en-US" dirty="0"/>
        </a:p>
      </dgm:t>
    </dgm:pt>
    <dgm:pt modelId="{B1DC8B47-ED0B-4CB1-858E-981E5FAE8C46}" type="parTrans" cxnId="{3C558D76-FAF4-4B5A-9662-8321FDDD8554}">
      <dgm:prSet/>
      <dgm:spPr/>
      <dgm:t>
        <a:bodyPr/>
        <a:lstStyle/>
        <a:p>
          <a:endParaRPr lang="en-US"/>
        </a:p>
      </dgm:t>
    </dgm:pt>
    <dgm:pt modelId="{FC50B426-1181-449B-9F6B-4CE23D318517}" type="sibTrans" cxnId="{3C558D76-FAF4-4B5A-9662-8321FDDD8554}">
      <dgm:prSet/>
      <dgm:spPr/>
      <dgm:t>
        <a:bodyPr/>
        <a:lstStyle/>
        <a:p>
          <a:endParaRPr lang="en-US"/>
        </a:p>
      </dgm:t>
    </dgm:pt>
    <dgm:pt modelId="{5F744094-9CD8-4DB5-84DE-8EA885DE02F8}">
      <dgm:prSet/>
      <dgm:spPr/>
      <dgm:t>
        <a:bodyPr/>
        <a:lstStyle/>
        <a:p>
          <a:pPr>
            <a:buFont typeface="Wingdings" panose="05000000000000000000" pitchFamily="2" charset="2"/>
            <a:buChar char="§"/>
          </a:pPr>
          <a:r>
            <a:rPr lang="en-US" dirty="0"/>
            <a:t> Requirement for Right to Disconnect policy</a:t>
          </a:r>
        </a:p>
      </dgm:t>
    </dgm:pt>
    <dgm:pt modelId="{E7BDB064-7110-4319-85DA-6500FD7EED4F}" type="parTrans" cxnId="{52880209-8369-4E95-A768-8282BADE2ECC}">
      <dgm:prSet/>
      <dgm:spPr/>
      <dgm:t>
        <a:bodyPr/>
        <a:lstStyle/>
        <a:p>
          <a:endParaRPr lang="en-US"/>
        </a:p>
      </dgm:t>
    </dgm:pt>
    <dgm:pt modelId="{B43C6F6C-0818-43CD-A7AF-CDE4834A8CFF}" type="sibTrans" cxnId="{52880209-8369-4E95-A768-8282BADE2ECC}">
      <dgm:prSet/>
      <dgm:spPr/>
      <dgm:t>
        <a:bodyPr/>
        <a:lstStyle/>
        <a:p>
          <a:endParaRPr lang="en-US"/>
        </a:p>
      </dgm:t>
    </dgm:pt>
    <dgm:pt modelId="{68A17C56-FD87-4E80-BCBB-FF8A4245135D}">
      <dgm:prSet/>
      <dgm:spPr/>
      <dgm:t>
        <a:bodyPr/>
        <a:lstStyle/>
        <a:p>
          <a:pPr>
            <a:buFont typeface="Wingdings" panose="05000000000000000000" pitchFamily="2" charset="2"/>
            <a:buChar char="§"/>
          </a:pPr>
          <a:r>
            <a:rPr lang="en-US" dirty="0"/>
            <a:t> Job protections for GIG workers by “strengthening prohibitions against employee misclassification”</a:t>
          </a:r>
        </a:p>
      </dgm:t>
    </dgm:pt>
    <dgm:pt modelId="{E4549B09-8446-41CD-874F-E19DF1EE54DF}" type="parTrans" cxnId="{5FA50B65-D25B-4DD0-9FA7-25404E5115E8}">
      <dgm:prSet/>
      <dgm:spPr/>
      <dgm:t>
        <a:bodyPr/>
        <a:lstStyle/>
        <a:p>
          <a:endParaRPr lang="en-US"/>
        </a:p>
      </dgm:t>
    </dgm:pt>
    <dgm:pt modelId="{8A0A3163-D84F-429E-95A6-C0ED9017FF02}" type="sibTrans" cxnId="{5FA50B65-D25B-4DD0-9FA7-25404E5115E8}">
      <dgm:prSet/>
      <dgm:spPr/>
      <dgm:t>
        <a:bodyPr/>
        <a:lstStyle/>
        <a:p>
          <a:endParaRPr lang="en-US"/>
        </a:p>
      </dgm:t>
    </dgm:pt>
    <dgm:pt modelId="{8FC20441-DDA9-4D2C-99B6-C1A6A6D5259C}">
      <dgm:prSet/>
      <dgm:spPr/>
      <dgm:t>
        <a:bodyPr/>
        <a:lstStyle/>
        <a:p>
          <a:pPr>
            <a:buFont typeface="Wingdings" panose="05000000000000000000" pitchFamily="2" charset="2"/>
            <a:buChar char="§"/>
          </a:pPr>
          <a:r>
            <a:rPr lang="en-US" dirty="0"/>
            <a:t> Technical amendments to the Canada </a:t>
          </a:r>
          <a:r>
            <a:rPr lang="en-US" dirty="0" err="1"/>
            <a:t>Labour</a:t>
          </a:r>
          <a:r>
            <a:rPr lang="en-US" dirty="0"/>
            <a:t> Code</a:t>
          </a:r>
        </a:p>
      </dgm:t>
    </dgm:pt>
    <dgm:pt modelId="{9C7CAB91-E4BD-4702-95E8-D2EA79470520}" type="parTrans" cxnId="{2B8DCC5B-1409-483D-A513-922A5883BCE5}">
      <dgm:prSet/>
      <dgm:spPr/>
      <dgm:t>
        <a:bodyPr/>
        <a:lstStyle/>
        <a:p>
          <a:endParaRPr lang="en-US"/>
        </a:p>
      </dgm:t>
    </dgm:pt>
    <dgm:pt modelId="{095F9BCD-87B7-42A9-A978-01B58AFD8648}" type="sibTrans" cxnId="{2B8DCC5B-1409-483D-A513-922A5883BCE5}">
      <dgm:prSet/>
      <dgm:spPr/>
      <dgm:t>
        <a:bodyPr/>
        <a:lstStyle/>
        <a:p>
          <a:endParaRPr lang="en-US"/>
        </a:p>
      </dgm:t>
    </dgm:pt>
    <dgm:pt modelId="{84F01D34-EC3B-42D4-81C1-F4E0FF65A7A3}" type="pres">
      <dgm:prSet presAssocID="{F2E14F8B-58C5-4C03-9680-01EEA46EF163}" presName="Name0" presStyleCnt="0">
        <dgm:presLayoutVars>
          <dgm:chMax/>
          <dgm:chPref val="3"/>
          <dgm:dir/>
          <dgm:animOne val="branch"/>
          <dgm:animLvl val="lvl"/>
        </dgm:presLayoutVars>
      </dgm:prSet>
      <dgm:spPr/>
    </dgm:pt>
    <dgm:pt modelId="{9C95D2E0-6C8F-4322-9C98-8AC12E806B33}" type="pres">
      <dgm:prSet presAssocID="{F0E10C36-3B3E-467B-8B3A-7824695CF0CD}" presName="composite" presStyleCnt="0"/>
      <dgm:spPr/>
    </dgm:pt>
    <dgm:pt modelId="{2E89CEED-4550-41C9-8782-9770ADC09FDC}" type="pres">
      <dgm:prSet presAssocID="{F0E10C36-3B3E-467B-8B3A-7824695CF0CD}" presName="FirstChild" presStyleLbl="revTx" presStyleIdx="0" presStyleCnt="4">
        <dgm:presLayoutVars>
          <dgm:chMax val="0"/>
          <dgm:chPref val="0"/>
          <dgm:bulletEnabled val="1"/>
        </dgm:presLayoutVars>
      </dgm:prSet>
      <dgm:spPr/>
    </dgm:pt>
    <dgm:pt modelId="{FD86EDC8-CA5D-4ABB-88AE-CB7F006BF5C6}" type="pres">
      <dgm:prSet presAssocID="{F0E10C36-3B3E-467B-8B3A-7824695CF0CD}" presName="Parent" presStyleLbl="alignNode1" presStyleIdx="0" presStyleCnt="3">
        <dgm:presLayoutVars>
          <dgm:chMax val="3"/>
          <dgm:chPref val="3"/>
          <dgm:bulletEnabled val="1"/>
        </dgm:presLayoutVars>
      </dgm:prSet>
      <dgm:spPr/>
    </dgm:pt>
    <dgm:pt modelId="{83F5D22B-7ED2-4FEA-B25F-A297350A5E89}" type="pres">
      <dgm:prSet presAssocID="{F0E10C36-3B3E-467B-8B3A-7824695CF0CD}" presName="Accent" presStyleLbl="parChTrans1D1" presStyleIdx="0" presStyleCnt="3"/>
      <dgm:spPr/>
    </dgm:pt>
    <dgm:pt modelId="{3C6D7C0C-D076-4293-AE9D-DEBBF3C256A5}" type="pres">
      <dgm:prSet presAssocID="{E02E8A34-BB81-4F5E-9812-D2F72626CE3E}" presName="sibTrans" presStyleCnt="0"/>
      <dgm:spPr/>
    </dgm:pt>
    <dgm:pt modelId="{48F510CC-AFA5-4021-A98E-F46434B5C264}" type="pres">
      <dgm:prSet presAssocID="{595C7D83-B314-4E3F-877A-7C9D7FD8D68B}" presName="composite" presStyleCnt="0"/>
      <dgm:spPr/>
    </dgm:pt>
    <dgm:pt modelId="{26825369-F1DE-4BEB-A9BA-B5D93D9203AE}" type="pres">
      <dgm:prSet presAssocID="{595C7D83-B314-4E3F-877A-7C9D7FD8D68B}" presName="FirstChild" presStyleLbl="revTx" presStyleIdx="1" presStyleCnt="4">
        <dgm:presLayoutVars>
          <dgm:chMax val="0"/>
          <dgm:chPref val="0"/>
          <dgm:bulletEnabled val="1"/>
        </dgm:presLayoutVars>
      </dgm:prSet>
      <dgm:spPr/>
    </dgm:pt>
    <dgm:pt modelId="{9B3E1AE9-7389-4FF3-A8DC-91E983757896}" type="pres">
      <dgm:prSet presAssocID="{595C7D83-B314-4E3F-877A-7C9D7FD8D68B}" presName="Parent" presStyleLbl="alignNode1" presStyleIdx="1" presStyleCnt="3">
        <dgm:presLayoutVars>
          <dgm:chMax val="3"/>
          <dgm:chPref val="3"/>
          <dgm:bulletEnabled val="1"/>
        </dgm:presLayoutVars>
      </dgm:prSet>
      <dgm:spPr/>
    </dgm:pt>
    <dgm:pt modelId="{80207B8F-04D6-4AB5-B43C-B0C637CD5618}" type="pres">
      <dgm:prSet presAssocID="{595C7D83-B314-4E3F-877A-7C9D7FD8D68B}" presName="Accent" presStyleLbl="parChTrans1D1" presStyleIdx="1" presStyleCnt="3"/>
      <dgm:spPr/>
    </dgm:pt>
    <dgm:pt modelId="{00DC65DE-7AA1-4DA9-806A-50C1D30B9AC6}" type="pres">
      <dgm:prSet presAssocID="{93A9E681-DF08-4DBE-B558-E1D1BF9D1EDB}" presName="sibTrans" presStyleCnt="0"/>
      <dgm:spPr/>
    </dgm:pt>
    <dgm:pt modelId="{5B4154DA-0E91-4423-841B-16EC56787B27}" type="pres">
      <dgm:prSet presAssocID="{C5450B53-F32D-4502-BFF5-06F903869DEF}" presName="composite" presStyleCnt="0"/>
      <dgm:spPr/>
    </dgm:pt>
    <dgm:pt modelId="{670D76D9-EB57-44CD-8573-D6CD70CF28DE}" type="pres">
      <dgm:prSet presAssocID="{C5450B53-F32D-4502-BFF5-06F903869DEF}" presName="FirstChild" presStyleLbl="revTx" presStyleIdx="2" presStyleCnt="4">
        <dgm:presLayoutVars>
          <dgm:chMax val="0"/>
          <dgm:chPref val="0"/>
          <dgm:bulletEnabled val="1"/>
        </dgm:presLayoutVars>
      </dgm:prSet>
      <dgm:spPr/>
    </dgm:pt>
    <dgm:pt modelId="{1E61E461-0C8C-4AA4-814B-9D805B98ED87}" type="pres">
      <dgm:prSet presAssocID="{C5450B53-F32D-4502-BFF5-06F903869DEF}" presName="Parent" presStyleLbl="alignNode1" presStyleIdx="2" presStyleCnt="3">
        <dgm:presLayoutVars>
          <dgm:chMax val="3"/>
          <dgm:chPref val="3"/>
          <dgm:bulletEnabled val="1"/>
        </dgm:presLayoutVars>
      </dgm:prSet>
      <dgm:spPr/>
    </dgm:pt>
    <dgm:pt modelId="{9F50B8FF-3E5A-4E10-83E5-A9BF890D713C}" type="pres">
      <dgm:prSet presAssocID="{C5450B53-F32D-4502-BFF5-06F903869DEF}" presName="Accent" presStyleLbl="parChTrans1D1" presStyleIdx="2" presStyleCnt="3"/>
      <dgm:spPr/>
    </dgm:pt>
    <dgm:pt modelId="{A9AFA889-5272-4FC7-9327-FEF23C974BDC}" type="pres">
      <dgm:prSet presAssocID="{C5450B53-F32D-4502-BFF5-06F903869DEF}" presName="Child" presStyleLbl="revTx" presStyleIdx="3" presStyleCnt="4">
        <dgm:presLayoutVars>
          <dgm:chMax val="0"/>
          <dgm:chPref val="0"/>
          <dgm:bulletEnabled val="1"/>
        </dgm:presLayoutVars>
      </dgm:prSet>
      <dgm:spPr/>
    </dgm:pt>
  </dgm:ptLst>
  <dgm:cxnLst>
    <dgm:cxn modelId="{52880209-8369-4E95-A768-8282BADE2ECC}" srcId="{CAAC5624-9BB5-4AF0-BAB2-9A17B4D462E2}" destId="{5F744094-9CD8-4DB5-84DE-8EA885DE02F8}" srcOrd="0" destOrd="0" parTransId="{E7BDB064-7110-4319-85DA-6500FD7EED4F}" sibTransId="{B43C6F6C-0818-43CD-A7AF-CDE4834A8CFF}"/>
    <dgm:cxn modelId="{5C4E310E-2AFA-427A-91D4-E7B85626A0AF}" srcId="{F2E14F8B-58C5-4C03-9680-01EEA46EF163}" destId="{595C7D83-B314-4E3F-877A-7C9D7FD8D68B}" srcOrd="1" destOrd="0" parTransId="{6AF50C64-2445-4C58-8398-D863D4FA38D9}" sibTransId="{93A9E681-DF08-4DBE-B558-E1D1BF9D1EDB}"/>
    <dgm:cxn modelId="{753A7C16-0534-4AA1-B56A-00D84CC43CE8}" type="presOf" srcId="{F0E10C36-3B3E-467B-8B3A-7824695CF0CD}" destId="{FD86EDC8-CA5D-4ABB-88AE-CB7F006BF5C6}" srcOrd="0" destOrd="0" presId="urn:microsoft.com/office/officeart/2011/layout/TabList"/>
    <dgm:cxn modelId="{DC030A26-303B-43E4-8F4D-A44A68E3E631}" srcId="{F0E10C36-3B3E-467B-8B3A-7824695CF0CD}" destId="{D4DF1324-B9E8-4D1C-8896-D000AC52B92A}" srcOrd="0" destOrd="0" parTransId="{FEAD66B9-BFD0-4DF5-9C33-555CD0D0A241}" sibTransId="{D4F1EE1E-0431-437A-9BA5-421C701E3810}"/>
    <dgm:cxn modelId="{78D22E2E-8BD2-469A-B675-F418365184A6}" type="presOf" srcId="{595C7D83-B314-4E3F-877A-7C9D7FD8D68B}" destId="{9B3E1AE9-7389-4FF3-A8DC-91E983757896}" srcOrd="0" destOrd="0" presId="urn:microsoft.com/office/officeart/2011/layout/TabList"/>
    <dgm:cxn modelId="{CE817B3F-C141-44B9-A38C-DA3A95BBD0DE}" type="presOf" srcId="{B980EA2F-66FE-4669-A5E8-3241DA9C1329}" destId="{A9AFA889-5272-4FC7-9327-FEF23C974BDC}" srcOrd="0" destOrd="0" presId="urn:microsoft.com/office/officeart/2011/layout/TabList"/>
    <dgm:cxn modelId="{2B8DCC5B-1409-483D-A513-922A5883BCE5}" srcId="{CAAC5624-9BB5-4AF0-BAB2-9A17B4D462E2}" destId="{8FC20441-DDA9-4D2C-99B6-C1A6A6D5259C}" srcOrd="2" destOrd="0" parTransId="{9C7CAB91-E4BD-4702-95E8-D2EA79470520}" sibTransId="{095F9BCD-87B7-42A9-A978-01B58AFD8648}"/>
    <dgm:cxn modelId="{6D23E85C-E566-4900-9528-D101B80926D3}" type="presOf" srcId="{68A17C56-FD87-4E80-BCBB-FF8A4245135D}" destId="{A9AFA889-5272-4FC7-9327-FEF23C974BDC}" srcOrd="0" destOrd="3" presId="urn:microsoft.com/office/officeart/2011/layout/TabList"/>
    <dgm:cxn modelId="{5FA50B65-D25B-4DD0-9FA7-25404E5115E8}" srcId="{CAAC5624-9BB5-4AF0-BAB2-9A17B4D462E2}" destId="{68A17C56-FD87-4E80-BCBB-FF8A4245135D}" srcOrd="1" destOrd="0" parTransId="{E4549B09-8446-41CD-874F-E19DF1EE54DF}" sibTransId="{8A0A3163-D84F-429E-95A6-C0ED9017FF02}"/>
    <dgm:cxn modelId="{71008F6A-BB8F-4D12-83A7-578D7A097D95}" type="presOf" srcId="{02192B2B-958C-45C6-B056-BD3D1932D1F3}" destId="{670D76D9-EB57-44CD-8573-D6CD70CF28DE}" srcOrd="0" destOrd="0" presId="urn:microsoft.com/office/officeart/2011/layout/TabList"/>
    <dgm:cxn modelId="{2F816751-A728-4CCC-8F9F-E48A7807E343}" srcId="{F2E14F8B-58C5-4C03-9680-01EEA46EF163}" destId="{C5450B53-F32D-4502-BFF5-06F903869DEF}" srcOrd="2" destOrd="0" parTransId="{836F35D4-EB74-4AB2-BBB6-E2498D784C3D}" sibTransId="{61810186-EA44-44EF-BDB0-70D511741B72}"/>
    <dgm:cxn modelId="{05508252-D935-43CB-A1DD-E84230E18654}" type="presOf" srcId="{CAAC5624-9BB5-4AF0-BAB2-9A17B4D462E2}" destId="{A9AFA889-5272-4FC7-9327-FEF23C974BDC}" srcOrd="0" destOrd="1" presId="urn:microsoft.com/office/officeart/2011/layout/TabList"/>
    <dgm:cxn modelId="{51855B53-1293-4B19-8292-869DAA5C73EA}" srcId="{F2E14F8B-58C5-4C03-9680-01EEA46EF163}" destId="{F0E10C36-3B3E-467B-8B3A-7824695CF0CD}" srcOrd="0" destOrd="0" parTransId="{DDE46A90-29DB-4B4D-988E-6BEDFB3AC059}" sibTransId="{E02E8A34-BB81-4F5E-9812-D2F72626CE3E}"/>
    <dgm:cxn modelId="{3C558D76-FAF4-4B5A-9662-8321FDDD8554}" srcId="{C5450B53-F32D-4502-BFF5-06F903869DEF}" destId="{CAAC5624-9BB5-4AF0-BAB2-9A17B4D462E2}" srcOrd="2" destOrd="0" parTransId="{B1DC8B47-ED0B-4CB1-858E-981E5FAE8C46}" sibTransId="{FC50B426-1181-449B-9F6B-4CE23D318517}"/>
    <dgm:cxn modelId="{278E59A2-A628-4C37-9A5E-07AE1D58C2F2}" type="presOf" srcId="{8FC20441-DDA9-4D2C-99B6-C1A6A6D5259C}" destId="{A9AFA889-5272-4FC7-9327-FEF23C974BDC}" srcOrd="0" destOrd="4" presId="urn:microsoft.com/office/officeart/2011/layout/TabList"/>
    <dgm:cxn modelId="{795587B5-CA57-416B-898F-EE74923CE4E6}" srcId="{C5450B53-F32D-4502-BFF5-06F903869DEF}" destId="{02192B2B-958C-45C6-B056-BD3D1932D1F3}" srcOrd="0" destOrd="0" parTransId="{2F87341F-ECE8-44AB-AD66-69312F5B2C05}" sibTransId="{5084B7E1-96B6-4BA3-BA37-8F1535241193}"/>
    <dgm:cxn modelId="{43BCBBBC-5890-4E60-B2F4-3D9582D8F7A5}" type="presOf" srcId="{C5450B53-F32D-4502-BFF5-06F903869DEF}" destId="{1E61E461-0C8C-4AA4-814B-9D805B98ED87}" srcOrd="0" destOrd="0" presId="urn:microsoft.com/office/officeart/2011/layout/TabList"/>
    <dgm:cxn modelId="{C6FD67BE-D406-471E-A9FE-1FFDBEE9D6DB}" type="presOf" srcId="{D4DF1324-B9E8-4D1C-8896-D000AC52B92A}" destId="{2E89CEED-4550-41C9-8782-9770ADC09FDC}" srcOrd="0" destOrd="0" presId="urn:microsoft.com/office/officeart/2011/layout/TabList"/>
    <dgm:cxn modelId="{2C20D7CD-A644-4BF1-B1D5-95A2ECB44E70}" srcId="{595C7D83-B314-4E3F-877A-7C9D7FD8D68B}" destId="{7A9B2EF5-6365-497F-BC77-598DC8E6A010}" srcOrd="0" destOrd="0" parTransId="{C343B053-193F-4B30-BF61-2EA191AD58A5}" sibTransId="{97678CD8-FC31-4698-907C-73B690120F1D}"/>
    <dgm:cxn modelId="{C5548CDE-5A33-4BEE-A38B-EAA1A00A9114}" type="presOf" srcId="{7A9B2EF5-6365-497F-BC77-598DC8E6A010}" destId="{26825369-F1DE-4BEB-A9BA-B5D93D9203AE}" srcOrd="0" destOrd="0" presId="urn:microsoft.com/office/officeart/2011/layout/TabList"/>
    <dgm:cxn modelId="{F022D5FA-C4C2-452C-B68A-E92A98A81E4C}" type="presOf" srcId="{5F744094-9CD8-4DB5-84DE-8EA885DE02F8}" destId="{A9AFA889-5272-4FC7-9327-FEF23C974BDC}" srcOrd="0" destOrd="2" presId="urn:microsoft.com/office/officeart/2011/layout/TabList"/>
    <dgm:cxn modelId="{924D2FFC-A077-4D54-98F6-C6C3BDF477C7}" type="presOf" srcId="{F2E14F8B-58C5-4C03-9680-01EEA46EF163}" destId="{84F01D34-EC3B-42D4-81C1-F4E0FF65A7A3}" srcOrd="0" destOrd="0" presId="urn:microsoft.com/office/officeart/2011/layout/TabList"/>
    <dgm:cxn modelId="{43E8B0FE-3E89-4C8C-B821-2149C2B8477E}" srcId="{C5450B53-F32D-4502-BFF5-06F903869DEF}" destId="{B980EA2F-66FE-4669-A5E8-3241DA9C1329}" srcOrd="1" destOrd="0" parTransId="{8976AB1B-D9F8-40DD-9B44-C9CDBD374C57}" sibTransId="{77E6B5EE-5958-455C-8079-DFD8C5EA8AC6}"/>
    <dgm:cxn modelId="{635BB1DD-F2D4-4C43-AC28-D7DDA96AB08D}" type="presParOf" srcId="{84F01D34-EC3B-42D4-81C1-F4E0FF65A7A3}" destId="{9C95D2E0-6C8F-4322-9C98-8AC12E806B33}" srcOrd="0" destOrd="0" presId="urn:microsoft.com/office/officeart/2011/layout/TabList"/>
    <dgm:cxn modelId="{28601A5F-F7A7-474E-8B2F-806CFB97DB6B}" type="presParOf" srcId="{9C95D2E0-6C8F-4322-9C98-8AC12E806B33}" destId="{2E89CEED-4550-41C9-8782-9770ADC09FDC}" srcOrd="0" destOrd="0" presId="urn:microsoft.com/office/officeart/2011/layout/TabList"/>
    <dgm:cxn modelId="{97B480AF-3812-48E6-AE74-93BA27454873}" type="presParOf" srcId="{9C95D2E0-6C8F-4322-9C98-8AC12E806B33}" destId="{FD86EDC8-CA5D-4ABB-88AE-CB7F006BF5C6}" srcOrd="1" destOrd="0" presId="urn:microsoft.com/office/officeart/2011/layout/TabList"/>
    <dgm:cxn modelId="{887361DE-6256-4CC7-9626-96C5E0FB12E6}" type="presParOf" srcId="{9C95D2E0-6C8F-4322-9C98-8AC12E806B33}" destId="{83F5D22B-7ED2-4FEA-B25F-A297350A5E89}" srcOrd="2" destOrd="0" presId="urn:microsoft.com/office/officeart/2011/layout/TabList"/>
    <dgm:cxn modelId="{FF145B48-DA74-47FC-A4B8-084475BB04FB}" type="presParOf" srcId="{84F01D34-EC3B-42D4-81C1-F4E0FF65A7A3}" destId="{3C6D7C0C-D076-4293-AE9D-DEBBF3C256A5}" srcOrd="1" destOrd="0" presId="urn:microsoft.com/office/officeart/2011/layout/TabList"/>
    <dgm:cxn modelId="{FA0D5737-4AB0-4AD3-9A42-B64BA9DFCC70}" type="presParOf" srcId="{84F01D34-EC3B-42D4-81C1-F4E0FF65A7A3}" destId="{48F510CC-AFA5-4021-A98E-F46434B5C264}" srcOrd="2" destOrd="0" presId="urn:microsoft.com/office/officeart/2011/layout/TabList"/>
    <dgm:cxn modelId="{BD969103-B5FC-49F6-B45D-4A38F777753D}" type="presParOf" srcId="{48F510CC-AFA5-4021-A98E-F46434B5C264}" destId="{26825369-F1DE-4BEB-A9BA-B5D93D9203AE}" srcOrd="0" destOrd="0" presId="urn:microsoft.com/office/officeart/2011/layout/TabList"/>
    <dgm:cxn modelId="{B1DD24E7-242A-4CB5-BEE3-FF0539BACD4F}" type="presParOf" srcId="{48F510CC-AFA5-4021-A98E-F46434B5C264}" destId="{9B3E1AE9-7389-4FF3-A8DC-91E983757896}" srcOrd="1" destOrd="0" presId="urn:microsoft.com/office/officeart/2011/layout/TabList"/>
    <dgm:cxn modelId="{62756AAC-D84E-45A4-A8B8-2B69E1D712E1}" type="presParOf" srcId="{48F510CC-AFA5-4021-A98E-F46434B5C264}" destId="{80207B8F-04D6-4AB5-B43C-B0C637CD5618}" srcOrd="2" destOrd="0" presId="urn:microsoft.com/office/officeart/2011/layout/TabList"/>
    <dgm:cxn modelId="{156B1F8B-C9F6-4AEB-A0AB-3B8623BB1C38}" type="presParOf" srcId="{84F01D34-EC3B-42D4-81C1-F4E0FF65A7A3}" destId="{00DC65DE-7AA1-4DA9-806A-50C1D30B9AC6}" srcOrd="3" destOrd="0" presId="urn:microsoft.com/office/officeart/2011/layout/TabList"/>
    <dgm:cxn modelId="{23841FB4-4FF4-4796-91BA-D2DC86FB0C56}" type="presParOf" srcId="{84F01D34-EC3B-42D4-81C1-F4E0FF65A7A3}" destId="{5B4154DA-0E91-4423-841B-16EC56787B27}" srcOrd="4" destOrd="0" presId="urn:microsoft.com/office/officeart/2011/layout/TabList"/>
    <dgm:cxn modelId="{598E3391-2190-46A5-B73C-ED547F1CD41B}" type="presParOf" srcId="{5B4154DA-0E91-4423-841B-16EC56787B27}" destId="{670D76D9-EB57-44CD-8573-D6CD70CF28DE}" srcOrd="0" destOrd="0" presId="urn:microsoft.com/office/officeart/2011/layout/TabList"/>
    <dgm:cxn modelId="{CD238D90-22FD-4524-B72B-7208D92C3FF2}" type="presParOf" srcId="{5B4154DA-0E91-4423-841B-16EC56787B27}" destId="{1E61E461-0C8C-4AA4-814B-9D805B98ED87}" srcOrd="1" destOrd="0" presId="urn:microsoft.com/office/officeart/2011/layout/TabList"/>
    <dgm:cxn modelId="{634B1F29-CCEE-4342-8FF9-CE61D78B343E}" type="presParOf" srcId="{5B4154DA-0E91-4423-841B-16EC56787B27}" destId="{9F50B8FF-3E5A-4E10-83E5-A9BF890D713C}" srcOrd="2" destOrd="0" presId="urn:microsoft.com/office/officeart/2011/layout/TabList"/>
    <dgm:cxn modelId="{9D10F154-9618-4A5C-A422-62206F28FFD6}" type="presParOf" srcId="{84F01D34-EC3B-42D4-81C1-F4E0FF65A7A3}" destId="{A9AFA889-5272-4FC7-9327-FEF23C974BDC}" srcOrd="5"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68920D-1A52-4CDB-925F-D68048022610}" type="doc">
      <dgm:prSet loTypeId="urn:microsoft.com/office/officeart/2008/layout/PictureStrips" loCatId="list" qsTypeId="urn:microsoft.com/office/officeart/2005/8/quickstyle/simple1" qsCatId="simple" csTypeId="urn:microsoft.com/office/officeart/2005/8/colors/accent2_2" csCatId="accent2" phldr="1"/>
      <dgm:spPr/>
      <dgm:t>
        <a:bodyPr/>
        <a:lstStyle/>
        <a:p>
          <a:endParaRPr lang="en-US"/>
        </a:p>
      </dgm:t>
    </dgm:pt>
    <dgm:pt modelId="{55041B6D-DF92-48E9-95D8-BB0813DCF7D5}">
      <dgm:prSet/>
      <dgm:spPr/>
      <dgm:t>
        <a:bodyPr/>
        <a:lstStyle/>
        <a:p>
          <a:r>
            <a:rPr lang="en-US" dirty="0"/>
            <a:t>C</a:t>
          </a:r>
          <a:r>
            <a:rPr lang="en-US" b="0" i="0" dirty="0"/>
            <a:t>ommon law implies a term into an employment relationship of indefinite duration that the employee will receive reasonable notice before being discharged without notice (absent cause for termination). </a:t>
          </a:r>
          <a:endParaRPr lang="en-US" dirty="0"/>
        </a:p>
      </dgm:t>
    </dgm:pt>
    <dgm:pt modelId="{FBDF0C71-80F3-4D52-81E4-CB5242DE2A80}" type="parTrans" cxnId="{C48F1ACC-AE46-4068-8056-5F61FA458B76}">
      <dgm:prSet/>
      <dgm:spPr/>
      <dgm:t>
        <a:bodyPr/>
        <a:lstStyle/>
        <a:p>
          <a:endParaRPr lang="en-US"/>
        </a:p>
      </dgm:t>
    </dgm:pt>
    <dgm:pt modelId="{E3487235-C77F-48A7-8489-9B1C52D23E08}" type="sibTrans" cxnId="{C48F1ACC-AE46-4068-8056-5F61FA458B76}">
      <dgm:prSet/>
      <dgm:spPr/>
      <dgm:t>
        <a:bodyPr/>
        <a:lstStyle/>
        <a:p>
          <a:endParaRPr lang="en-US"/>
        </a:p>
      </dgm:t>
    </dgm:pt>
    <dgm:pt modelId="{80D14341-076B-48CD-800F-387CFABF9BBF}">
      <dgm:prSet/>
      <dgm:spPr/>
      <dgm:t>
        <a:bodyPr/>
        <a:lstStyle/>
        <a:p>
          <a:r>
            <a:rPr lang="en-US" b="0" i="0" dirty="0"/>
            <a:t>Reasonable notice is generally determined by reference to facts such as the character of the employment (i.e., administrative, technical, managerial, etc.), the length of service, the age of the employee, the availability of similar employment, and the experience, training, and qualifications of the employee.</a:t>
          </a:r>
          <a:endParaRPr lang="en-US" dirty="0"/>
        </a:p>
      </dgm:t>
    </dgm:pt>
    <dgm:pt modelId="{0772178B-87F6-449C-9290-BF261B92C6D6}" type="parTrans" cxnId="{C0D333BE-D30D-409C-B7E2-9C7894FF5048}">
      <dgm:prSet/>
      <dgm:spPr/>
      <dgm:t>
        <a:bodyPr/>
        <a:lstStyle/>
        <a:p>
          <a:endParaRPr lang="en-US"/>
        </a:p>
      </dgm:t>
    </dgm:pt>
    <dgm:pt modelId="{C02908F4-C0C0-4B4B-8239-AA9DCC51F7D1}" type="sibTrans" cxnId="{C0D333BE-D30D-409C-B7E2-9C7894FF5048}">
      <dgm:prSet/>
      <dgm:spPr/>
      <dgm:t>
        <a:bodyPr/>
        <a:lstStyle/>
        <a:p>
          <a:endParaRPr lang="en-US"/>
        </a:p>
      </dgm:t>
    </dgm:pt>
    <dgm:pt modelId="{993A88F1-3C8B-4727-8E32-801C3660E5E6}" type="pres">
      <dgm:prSet presAssocID="{BE68920D-1A52-4CDB-925F-D68048022610}" presName="Name0" presStyleCnt="0">
        <dgm:presLayoutVars>
          <dgm:dir/>
          <dgm:resizeHandles val="exact"/>
        </dgm:presLayoutVars>
      </dgm:prSet>
      <dgm:spPr/>
    </dgm:pt>
    <dgm:pt modelId="{35606A21-0C5E-460A-808D-48F060387908}" type="pres">
      <dgm:prSet presAssocID="{55041B6D-DF92-48E9-95D8-BB0813DCF7D5}" presName="composite" presStyleCnt="0"/>
      <dgm:spPr/>
    </dgm:pt>
    <dgm:pt modelId="{F2DE582A-CCA8-4821-BC55-DA10EBE55BB1}" type="pres">
      <dgm:prSet presAssocID="{55041B6D-DF92-48E9-95D8-BB0813DCF7D5}" presName="rect1" presStyleLbl="trAlignAcc1" presStyleIdx="0" presStyleCnt="2" custScaleX="194713">
        <dgm:presLayoutVars>
          <dgm:bulletEnabled val="1"/>
        </dgm:presLayoutVars>
      </dgm:prSet>
      <dgm:spPr/>
    </dgm:pt>
    <dgm:pt modelId="{A9EAB35A-07A9-40DB-AFD2-F669ECF5B236}" type="pres">
      <dgm:prSet presAssocID="{55041B6D-DF92-48E9-95D8-BB0813DCF7D5}" presName="rect2" presStyleLbl="fgImgPlace1" presStyleIdx="0" presStyleCnt="2" custScaleX="95789" custScaleY="63859" custLinFactX="-100000" custLinFactNeighborX="-102666" custLinFactNeighborY="9255"/>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avel with solid fill"/>
        </a:ext>
      </dgm:extLst>
    </dgm:pt>
    <dgm:pt modelId="{E094B85A-FCE1-46D7-B51F-C5ABE7A80682}" type="pres">
      <dgm:prSet presAssocID="{E3487235-C77F-48A7-8489-9B1C52D23E08}" presName="sibTrans" presStyleCnt="0"/>
      <dgm:spPr/>
    </dgm:pt>
    <dgm:pt modelId="{759E6122-6B2C-4E9C-B3C0-CB99A2A0D476}" type="pres">
      <dgm:prSet presAssocID="{80D14341-076B-48CD-800F-387CFABF9BBF}" presName="composite" presStyleCnt="0"/>
      <dgm:spPr/>
    </dgm:pt>
    <dgm:pt modelId="{3715367A-4831-462A-BCFE-F2F5136544C3}" type="pres">
      <dgm:prSet presAssocID="{80D14341-076B-48CD-800F-387CFABF9BBF}" presName="rect1" presStyleLbl="trAlignAcc1" presStyleIdx="1" presStyleCnt="2" custScaleX="195868" custScaleY="111329">
        <dgm:presLayoutVars>
          <dgm:bulletEnabled val="1"/>
        </dgm:presLayoutVars>
      </dgm:prSet>
      <dgm:spPr/>
    </dgm:pt>
    <dgm:pt modelId="{B43F4F3F-8B02-42D2-9E0E-99183BA32777}" type="pres">
      <dgm:prSet presAssocID="{80D14341-076B-48CD-800F-387CFABF9BBF}" presName="rect2" presStyleLbl="fgImgPlace1" presStyleIdx="1" presStyleCnt="2" custScaleX="95789" custScaleY="63859" custLinFactX="-100000" custLinFactNeighborX="-121215" custLinFactNeighborY="1070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Lst>
  <dgm:cxnLst>
    <dgm:cxn modelId="{2DC2AA3C-8957-4C8A-9596-0CA72E0146F4}" type="presOf" srcId="{80D14341-076B-48CD-800F-387CFABF9BBF}" destId="{3715367A-4831-462A-BCFE-F2F5136544C3}" srcOrd="0" destOrd="0" presId="urn:microsoft.com/office/officeart/2008/layout/PictureStrips"/>
    <dgm:cxn modelId="{C0D333BE-D30D-409C-B7E2-9C7894FF5048}" srcId="{BE68920D-1A52-4CDB-925F-D68048022610}" destId="{80D14341-076B-48CD-800F-387CFABF9BBF}" srcOrd="1" destOrd="0" parTransId="{0772178B-87F6-449C-9290-BF261B92C6D6}" sibTransId="{C02908F4-C0C0-4B4B-8239-AA9DCC51F7D1}"/>
    <dgm:cxn modelId="{C48F1ACC-AE46-4068-8056-5F61FA458B76}" srcId="{BE68920D-1A52-4CDB-925F-D68048022610}" destId="{55041B6D-DF92-48E9-95D8-BB0813DCF7D5}" srcOrd="0" destOrd="0" parTransId="{FBDF0C71-80F3-4D52-81E4-CB5242DE2A80}" sibTransId="{E3487235-C77F-48A7-8489-9B1C52D23E08}"/>
    <dgm:cxn modelId="{0A8EC4CE-4C63-49CD-B7D8-E7041DB84841}" type="presOf" srcId="{55041B6D-DF92-48E9-95D8-BB0813DCF7D5}" destId="{F2DE582A-CCA8-4821-BC55-DA10EBE55BB1}" srcOrd="0" destOrd="0" presId="urn:microsoft.com/office/officeart/2008/layout/PictureStrips"/>
    <dgm:cxn modelId="{AAEFA4D9-ECA3-4348-9316-B259214524D9}" type="presOf" srcId="{BE68920D-1A52-4CDB-925F-D68048022610}" destId="{993A88F1-3C8B-4727-8E32-801C3660E5E6}" srcOrd="0" destOrd="0" presId="urn:microsoft.com/office/officeart/2008/layout/PictureStrips"/>
    <dgm:cxn modelId="{1B7EDDB9-F7E4-4465-B568-D15A8AEC5D8B}" type="presParOf" srcId="{993A88F1-3C8B-4727-8E32-801C3660E5E6}" destId="{35606A21-0C5E-460A-808D-48F060387908}" srcOrd="0" destOrd="0" presId="urn:microsoft.com/office/officeart/2008/layout/PictureStrips"/>
    <dgm:cxn modelId="{D1239E21-1B7D-4881-A73E-7F6CF3EA2E9B}" type="presParOf" srcId="{35606A21-0C5E-460A-808D-48F060387908}" destId="{F2DE582A-CCA8-4821-BC55-DA10EBE55BB1}" srcOrd="0" destOrd="0" presId="urn:microsoft.com/office/officeart/2008/layout/PictureStrips"/>
    <dgm:cxn modelId="{670C0DDF-7601-4A04-AD72-98B95718A215}" type="presParOf" srcId="{35606A21-0C5E-460A-808D-48F060387908}" destId="{A9EAB35A-07A9-40DB-AFD2-F669ECF5B236}" srcOrd="1" destOrd="0" presId="urn:microsoft.com/office/officeart/2008/layout/PictureStrips"/>
    <dgm:cxn modelId="{98A0638E-52EA-491E-A3A0-B773DA2417CC}" type="presParOf" srcId="{993A88F1-3C8B-4727-8E32-801C3660E5E6}" destId="{E094B85A-FCE1-46D7-B51F-C5ABE7A80682}" srcOrd="1" destOrd="0" presId="urn:microsoft.com/office/officeart/2008/layout/PictureStrips"/>
    <dgm:cxn modelId="{69481B6F-CE30-47BC-8D44-F1B809CBAC46}" type="presParOf" srcId="{993A88F1-3C8B-4727-8E32-801C3660E5E6}" destId="{759E6122-6B2C-4E9C-B3C0-CB99A2A0D476}" srcOrd="2" destOrd="0" presId="urn:microsoft.com/office/officeart/2008/layout/PictureStrips"/>
    <dgm:cxn modelId="{AAA7DA06-6AED-4920-87A5-B4EB2F861077}" type="presParOf" srcId="{759E6122-6B2C-4E9C-B3C0-CB99A2A0D476}" destId="{3715367A-4831-462A-BCFE-F2F5136544C3}" srcOrd="0" destOrd="0" presId="urn:microsoft.com/office/officeart/2008/layout/PictureStrips"/>
    <dgm:cxn modelId="{BBDC4645-D2EC-49D2-8271-12F889890E39}" type="presParOf" srcId="{759E6122-6B2C-4E9C-B3C0-CB99A2A0D476}" destId="{B43F4F3F-8B02-42D2-9E0E-99183BA32777}"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864A3-3DD4-4004-85CD-BCB99C2E29A2}">
      <dsp:nvSpPr>
        <dsp:cNvPr id="0" name=""/>
        <dsp:cNvSpPr/>
      </dsp:nvSpPr>
      <dsp:spPr>
        <a:xfrm>
          <a:off x="194188" y="405100"/>
          <a:ext cx="5157437" cy="1611699"/>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91658"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(Once in force) May 11, 2023 except for </a:t>
          </a:r>
          <a:r>
            <a:rPr lang="en-US" sz="1700" kern="1200">
              <a:hlinkClick xmlns:r="http://schemas.openxmlformats.org/officeDocument/2006/relationships" r:id="rId1">
                <a:extLst>
                  <a:ext uri="{A12FA001-AC4F-418D-AE19-62706E023703}">
                    <ahyp:hlinkClr xmlns:ahyp="http://schemas.microsoft.com/office/drawing/2018/hyperlinkcolor" val="tx"/>
                  </a:ext>
                </a:extLst>
              </a:hlinkClick>
            </a:rPr>
            <a:t>s. 2</a:t>
          </a:r>
          <a:r>
            <a:rPr lang="en-US" sz="1700" kern="1200"/>
            <a:t>, ‘Publicly advertised job opportunities’ which came into force on November 1, 2023, as noted below</a:t>
          </a:r>
          <a:endParaRPr lang="en-US" sz="1700" kern="1200" dirty="0"/>
        </a:p>
      </dsp:txBody>
      <dsp:txXfrm>
        <a:off x="194188" y="405100"/>
        <a:ext cx="5157437" cy="1611699"/>
      </dsp:txXfrm>
    </dsp:sp>
    <dsp:sp modelId="{8B6437A6-BF03-4992-8DE5-94C2219CD119}">
      <dsp:nvSpPr>
        <dsp:cNvPr id="0" name=""/>
        <dsp:cNvSpPr/>
      </dsp:nvSpPr>
      <dsp:spPr>
        <a:xfrm>
          <a:off x="31474" y="327812"/>
          <a:ext cx="1023831" cy="1381259"/>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E6739F26-5609-4FAC-B2B8-DC793182EFEA}">
      <dsp:nvSpPr>
        <dsp:cNvPr id="0" name=""/>
        <dsp:cNvSpPr/>
      </dsp:nvSpPr>
      <dsp:spPr>
        <a:xfrm>
          <a:off x="5780713" y="482857"/>
          <a:ext cx="5157437" cy="1611699"/>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91658"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Reports (gender pay categories) due January 1, 2024 (1000 employees), January 1, 2025 (for 300 employees), then 2026 (50 or more)</a:t>
          </a:r>
          <a:endParaRPr lang="en-US" sz="1700" kern="1200" dirty="0"/>
        </a:p>
      </dsp:txBody>
      <dsp:txXfrm>
        <a:off x="5780713" y="482857"/>
        <a:ext cx="5157437" cy="1611699"/>
      </dsp:txXfrm>
    </dsp:sp>
    <dsp:sp modelId="{53D97829-E5FD-46D5-9DEE-90A4052917EC}">
      <dsp:nvSpPr>
        <dsp:cNvPr id="0" name=""/>
        <dsp:cNvSpPr/>
      </dsp:nvSpPr>
      <dsp:spPr>
        <a:xfrm>
          <a:off x="5565819" y="250056"/>
          <a:ext cx="1128189" cy="1692284"/>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EC0C6ADD-4073-4F63-9518-1206FD4B5A3F}">
      <dsp:nvSpPr>
        <dsp:cNvPr id="0" name=""/>
        <dsp:cNvSpPr/>
      </dsp:nvSpPr>
      <dsp:spPr>
        <a:xfrm>
          <a:off x="220277" y="2511807"/>
          <a:ext cx="5157437" cy="1611699"/>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91658"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Under the act, employers: </a:t>
          </a:r>
          <a:endParaRPr lang="en-US" sz="1700" kern="1200" dirty="0"/>
        </a:p>
        <a:p>
          <a:pPr marL="114300" lvl="1" indent="-114300" algn="l" defTabSz="577850">
            <a:lnSpc>
              <a:spcPct val="90000"/>
            </a:lnSpc>
            <a:spcBef>
              <a:spcPct val="0"/>
            </a:spcBef>
            <a:spcAft>
              <a:spcPct val="15000"/>
            </a:spcAft>
            <a:buChar char="•"/>
          </a:pPr>
          <a:r>
            <a:rPr lang="en-US" sz="1300" kern="1200"/>
            <a:t>cannot prohibit employees from sharing salary/bonus information</a:t>
          </a:r>
          <a:endParaRPr lang="en-US" sz="1300" kern="1200" dirty="0"/>
        </a:p>
        <a:p>
          <a:pPr marL="114300" lvl="1" indent="-114300" algn="l" defTabSz="577850">
            <a:lnSpc>
              <a:spcPct val="90000"/>
            </a:lnSpc>
            <a:spcBef>
              <a:spcPct val="0"/>
            </a:spcBef>
            <a:spcAft>
              <a:spcPct val="15000"/>
            </a:spcAft>
            <a:buChar char="•"/>
          </a:pPr>
          <a:r>
            <a:rPr lang="en-US" sz="1300" kern="1200"/>
            <a:t>cannot ask applicant prior salary</a:t>
          </a:r>
          <a:endParaRPr lang="en-US" sz="1300" kern="1200" dirty="0"/>
        </a:p>
        <a:p>
          <a:pPr marL="114300" lvl="1" indent="-114300" algn="l" defTabSz="577850">
            <a:lnSpc>
              <a:spcPct val="90000"/>
            </a:lnSpc>
            <a:spcBef>
              <a:spcPct val="0"/>
            </a:spcBef>
            <a:spcAft>
              <a:spcPct val="15000"/>
            </a:spcAft>
            <a:buChar char="•"/>
          </a:pPr>
          <a:r>
            <a:rPr lang="en-US" sz="1300" kern="1200"/>
            <a:t>must include pay ranges in job postings (as of November 1, 2023); see guidance website and fact sheet </a:t>
          </a:r>
          <a:endParaRPr lang="en-US" sz="1300" kern="1200" dirty="0"/>
        </a:p>
      </dsp:txBody>
      <dsp:txXfrm>
        <a:off x="220277" y="2511807"/>
        <a:ext cx="5157437" cy="1611699"/>
      </dsp:txXfrm>
    </dsp:sp>
    <dsp:sp modelId="{B3B4F9DC-7A23-4A55-A333-03D35815FEC2}">
      <dsp:nvSpPr>
        <dsp:cNvPr id="0" name=""/>
        <dsp:cNvSpPr/>
      </dsp:nvSpPr>
      <dsp:spPr>
        <a:xfrm>
          <a:off x="5384" y="2279006"/>
          <a:ext cx="1128189" cy="1692284"/>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A6F3F3BD-B91D-4BF3-99C2-ECD2F0C3E680}">
      <dsp:nvSpPr>
        <dsp:cNvPr id="0" name=""/>
        <dsp:cNvSpPr/>
      </dsp:nvSpPr>
      <dsp:spPr>
        <a:xfrm>
          <a:off x="5806802" y="2511807"/>
          <a:ext cx="5157437" cy="1611699"/>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91658"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Minister’s first annual report must be published by June 1, 2024 </a:t>
          </a:r>
          <a:endParaRPr lang="en-US" sz="1700" kern="1200" dirty="0"/>
        </a:p>
      </dsp:txBody>
      <dsp:txXfrm>
        <a:off x="5806802" y="2511807"/>
        <a:ext cx="5157437" cy="1611699"/>
      </dsp:txXfrm>
    </dsp:sp>
    <dsp:sp modelId="{18F8E16D-205F-4C43-9312-72067A216A05}">
      <dsp:nvSpPr>
        <dsp:cNvPr id="0" name=""/>
        <dsp:cNvSpPr/>
      </dsp:nvSpPr>
      <dsp:spPr>
        <a:xfrm>
          <a:off x="5591909" y="2279006"/>
          <a:ext cx="1128189" cy="1692284"/>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E582A-CCA8-4821-BC55-DA10EBE55BB1}">
      <dsp:nvSpPr>
        <dsp:cNvPr id="0" name=""/>
        <dsp:cNvSpPr/>
      </dsp:nvSpPr>
      <dsp:spPr>
        <a:xfrm>
          <a:off x="8272" y="1066801"/>
          <a:ext cx="11107066" cy="2133596"/>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7416"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i="0" kern="1200" dirty="0">
              <a:effectLst/>
            </a:rPr>
            <a:t>The law also recognizes that, </a:t>
          </a:r>
          <a:r>
            <a:rPr lang="en-US" sz="3000" b="0" i="0" u="sng" kern="1200" dirty="0">
              <a:effectLst/>
            </a:rPr>
            <a:t>as long as statutory requirements</a:t>
          </a:r>
          <a:r>
            <a:rPr lang="en-US" sz="3000" b="0" i="1" u="sng" kern="1200" dirty="0">
              <a:effectLst/>
            </a:rPr>
            <a:t> </a:t>
          </a:r>
          <a:r>
            <a:rPr lang="en-US" sz="3000" b="0" i="0" u="sng" kern="1200" dirty="0">
              <a:effectLst/>
            </a:rPr>
            <a:t>are not infringed</a:t>
          </a:r>
          <a:r>
            <a:rPr lang="en-US" sz="3000" b="0" i="0" kern="1200" dirty="0">
              <a:effectLst/>
            </a:rPr>
            <a:t> parties to an employment arrangement may prescribe, by express contract, the entitlements of the employee on termination. </a:t>
          </a:r>
          <a:endParaRPr lang="en-US" sz="3000" kern="1200" dirty="0"/>
        </a:p>
      </dsp:txBody>
      <dsp:txXfrm>
        <a:off x="8272" y="1066801"/>
        <a:ext cx="11107066" cy="2133596"/>
      </dsp:txXfrm>
    </dsp:sp>
    <dsp:sp modelId="{A9EAB35A-07A9-40DB-AFD2-F669ECF5B236}">
      <dsp:nvSpPr>
        <dsp:cNvPr id="0" name=""/>
        <dsp:cNvSpPr/>
      </dsp:nvSpPr>
      <dsp:spPr>
        <a:xfrm>
          <a:off x="0" y="1496272"/>
          <a:ext cx="1195275" cy="1195269"/>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E1F06-BFA8-4E8C-8FA7-F1F17DA98DC8}">
      <dsp:nvSpPr>
        <dsp:cNvPr id="0" name=""/>
        <dsp:cNvSpPr/>
      </dsp:nvSpPr>
      <dsp:spPr>
        <a:xfrm>
          <a:off x="0" y="2027"/>
          <a:ext cx="9448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8E2441-CC18-458B-93E6-A6FD0C4AD7AE}">
      <dsp:nvSpPr>
        <dsp:cNvPr id="0" name=""/>
        <dsp:cNvSpPr/>
      </dsp:nvSpPr>
      <dsp:spPr>
        <a:xfrm>
          <a:off x="0" y="2027"/>
          <a:ext cx="9448799" cy="1382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Youth Engagement Coordinator on 3-year, fixed-term contract terminated after just over one year of service. Provided two weeks notice. </a:t>
          </a:r>
        </a:p>
      </dsp:txBody>
      <dsp:txXfrm>
        <a:off x="0" y="2027"/>
        <a:ext cx="9448799" cy="1382948"/>
      </dsp:txXfrm>
    </dsp:sp>
    <dsp:sp modelId="{A871038B-CED3-4BF5-B97A-1E719EA5DA56}">
      <dsp:nvSpPr>
        <dsp:cNvPr id="0" name=""/>
        <dsp:cNvSpPr/>
      </dsp:nvSpPr>
      <dsp:spPr>
        <a:xfrm>
          <a:off x="0" y="1384975"/>
          <a:ext cx="9448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60D189-501D-40E2-A569-09133BF507FD}">
      <dsp:nvSpPr>
        <dsp:cNvPr id="0" name=""/>
        <dsp:cNvSpPr/>
      </dsp:nvSpPr>
      <dsp:spPr>
        <a:xfrm>
          <a:off x="0" y="1384975"/>
          <a:ext cx="9448799" cy="1382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Termination language purported to limit employee to two weeks of notice per year of service to a maximum of four months, or to her entitlements under the Ontario </a:t>
          </a:r>
          <a:r>
            <a:rPr lang="en-US" sz="2500" i="1" kern="1200" dirty="0"/>
            <a:t>Employment Standards Act. </a:t>
          </a:r>
          <a:endParaRPr lang="en-US" sz="2500" kern="1200" dirty="0"/>
        </a:p>
      </dsp:txBody>
      <dsp:txXfrm>
        <a:off x="0" y="1384975"/>
        <a:ext cx="9448799" cy="1382948"/>
      </dsp:txXfrm>
    </dsp:sp>
    <dsp:sp modelId="{456CFA35-2FD8-4779-8341-3813A99E2083}">
      <dsp:nvSpPr>
        <dsp:cNvPr id="0" name=""/>
        <dsp:cNvSpPr/>
      </dsp:nvSpPr>
      <dsp:spPr>
        <a:xfrm>
          <a:off x="0" y="2767924"/>
          <a:ext cx="9448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26FB5A-5B3C-4533-8C32-AAA1349C21F2}">
      <dsp:nvSpPr>
        <dsp:cNvPr id="0" name=""/>
        <dsp:cNvSpPr/>
      </dsp:nvSpPr>
      <dsp:spPr>
        <a:xfrm>
          <a:off x="0" y="2767924"/>
          <a:ext cx="9448799" cy="1382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Employee commenced claim for wrongful dismissal and sought approximately two years of salary and benefits, reflecting the balance of the fixed term agreement.</a:t>
          </a:r>
        </a:p>
      </dsp:txBody>
      <dsp:txXfrm>
        <a:off x="0" y="2767924"/>
        <a:ext cx="9448799" cy="13829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A39D4-B6A3-4EB1-B11C-52A933B15F21}">
      <dsp:nvSpPr>
        <dsp:cNvPr id="0" name=""/>
        <dsp:cNvSpPr/>
      </dsp:nvSpPr>
      <dsp:spPr>
        <a:xfrm>
          <a:off x="0" y="0"/>
          <a:ext cx="1112361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AF2491-80AD-42A1-9B27-E91470408FEF}">
      <dsp:nvSpPr>
        <dsp:cNvPr id="0" name=""/>
        <dsp:cNvSpPr/>
      </dsp:nvSpPr>
      <dsp:spPr>
        <a:xfrm>
          <a:off x="0" y="0"/>
          <a:ext cx="11123612" cy="1676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The right of the employer to dismiss is not absolute. Termination language that reflects that an employer has an absolute right to dismiss could be in contravention of the ESA and therefore unenforceable.</a:t>
          </a:r>
        </a:p>
      </dsp:txBody>
      <dsp:txXfrm>
        <a:off x="0" y="0"/>
        <a:ext cx="11123612" cy="1676399"/>
      </dsp:txXfrm>
    </dsp:sp>
    <dsp:sp modelId="{5FBCFAC9-CFFC-4405-8096-6E97881A977F}">
      <dsp:nvSpPr>
        <dsp:cNvPr id="0" name=""/>
        <dsp:cNvSpPr/>
      </dsp:nvSpPr>
      <dsp:spPr>
        <a:xfrm>
          <a:off x="0" y="1676399"/>
          <a:ext cx="1112361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D039DA-A4DC-49FD-89A9-1BDE31DA69D1}">
      <dsp:nvSpPr>
        <dsp:cNvPr id="0" name=""/>
        <dsp:cNvSpPr/>
      </dsp:nvSpPr>
      <dsp:spPr>
        <a:xfrm>
          <a:off x="0" y="1676399"/>
          <a:ext cx="11123612" cy="1676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Fixed term contracts can be risky for employers, unless carefully drafted.</a:t>
          </a:r>
        </a:p>
      </dsp:txBody>
      <dsp:txXfrm>
        <a:off x="0" y="1676399"/>
        <a:ext cx="11123612" cy="167639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7936F-E2F8-4D36-9A51-4D8CF6B02B46}">
      <dsp:nvSpPr>
        <dsp:cNvPr id="0" name=""/>
        <dsp:cNvSpPr/>
      </dsp:nvSpPr>
      <dsp:spPr>
        <a:xfrm>
          <a:off x="0" y="710703"/>
          <a:ext cx="10969943" cy="1312068"/>
        </a:xfrm>
        <a:prstGeom prst="roundRect">
          <a:avLst>
            <a:gd name="adj" fmla="val 10000"/>
          </a:avLst>
        </a:prstGeom>
        <a:noFill/>
        <a:ln>
          <a:solidFill>
            <a:srgbClr val="64C9D6"/>
          </a:solidFill>
        </a:ln>
        <a:effectLst/>
      </dsp:spPr>
      <dsp:style>
        <a:lnRef idx="0">
          <a:scrgbClr r="0" g="0" b="0"/>
        </a:lnRef>
        <a:fillRef idx="1">
          <a:scrgbClr r="0" g="0" b="0"/>
        </a:fillRef>
        <a:effectRef idx="0">
          <a:scrgbClr r="0" g="0" b="0"/>
        </a:effectRef>
        <a:fontRef idx="minor"/>
      </dsp:style>
    </dsp:sp>
    <dsp:sp modelId="{3D465818-B653-4353-AD78-40F288FC4A83}">
      <dsp:nvSpPr>
        <dsp:cNvPr id="0" name=""/>
        <dsp:cNvSpPr/>
      </dsp:nvSpPr>
      <dsp:spPr>
        <a:xfrm>
          <a:off x="396900" y="1005919"/>
          <a:ext cx="721637" cy="7216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B5832C-0063-41B4-89F8-AD7CBD2271F7}">
      <dsp:nvSpPr>
        <dsp:cNvPr id="0" name=""/>
        <dsp:cNvSpPr/>
      </dsp:nvSpPr>
      <dsp:spPr>
        <a:xfrm>
          <a:off x="1515439" y="710703"/>
          <a:ext cx="9454503" cy="1312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861" tIns="138861" rIns="138861" bIns="138861" numCol="1" spcCol="1270" anchor="ctr" anchorCtr="0">
          <a:noAutofit/>
        </a:bodyPr>
        <a:lstStyle/>
        <a:p>
          <a:pPr marL="0" lvl="0" indent="0" algn="l" defTabSz="933450">
            <a:lnSpc>
              <a:spcPct val="100000"/>
            </a:lnSpc>
            <a:spcBef>
              <a:spcPct val="0"/>
            </a:spcBef>
            <a:spcAft>
              <a:spcPct val="35000"/>
            </a:spcAft>
            <a:buNone/>
          </a:pPr>
          <a:r>
            <a:rPr lang="en-US" sz="2100" kern="1200" dirty="0"/>
            <a:t>An employer cannot unilaterally change the employee’s terms of employment without providing fresh (i.e., new) consideration (i.e., something of value). Unilateral changes are unenforceable/may constitute constructive dismissal. </a:t>
          </a:r>
        </a:p>
      </dsp:txBody>
      <dsp:txXfrm>
        <a:off x="1515439" y="710703"/>
        <a:ext cx="9454503" cy="1312068"/>
      </dsp:txXfrm>
    </dsp:sp>
    <dsp:sp modelId="{F037BB24-102F-4322-B6A9-49901430DC15}">
      <dsp:nvSpPr>
        <dsp:cNvPr id="0" name=""/>
        <dsp:cNvSpPr/>
      </dsp:nvSpPr>
      <dsp:spPr>
        <a:xfrm>
          <a:off x="0" y="2350790"/>
          <a:ext cx="10969943" cy="1312068"/>
        </a:xfrm>
        <a:prstGeom prst="roundRect">
          <a:avLst>
            <a:gd name="adj" fmla="val 10000"/>
          </a:avLst>
        </a:prstGeom>
        <a:noFill/>
        <a:ln>
          <a:solidFill>
            <a:srgbClr val="64C9D6"/>
          </a:solidFill>
        </a:ln>
        <a:effectLst/>
      </dsp:spPr>
      <dsp:style>
        <a:lnRef idx="0">
          <a:scrgbClr r="0" g="0" b="0"/>
        </a:lnRef>
        <a:fillRef idx="1">
          <a:scrgbClr r="0" g="0" b="0"/>
        </a:fillRef>
        <a:effectRef idx="0">
          <a:scrgbClr r="0" g="0" b="0"/>
        </a:effectRef>
        <a:fontRef idx="minor"/>
      </dsp:style>
    </dsp:sp>
    <dsp:sp modelId="{B0496555-682C-4C5F-A75A-B5F291E471F3}">
      <dsp:nvSpPr>
        <dsp:cNvPr id="0" name=""/>
        <dsp:cNvSpPr/>
      </dsp:nvSpPr>
      <dsp:spPr>
        <a:xfrm>
          <a:off x="396900" y="2646005"/>
          <a:ext cx="721637" cy="7216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CDAE6B-34CE-483C-8536-EDBACC45626E}">
      <dsp:nvSpPr>
        <dsp:cNvPr id="0" name=""/>
        <dsp:cNvSpPr/>
      </dsp:nvSpPr>
      <dsp:spPr>
        <a:xfrm>
          <a:off x="1515439" y="2350790"/>
          <a:ext cx="9454503" cy="1312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861" tIns="138861" rIns="138861" bIns="138861" numCol="1" spcCol="1270" anchor="ctr" anchorCtr="0">
          <a:noAutofit/>
        </a:bodyPr>
        <a:lstStyle/>
        <a:p>
          <a:pPr marL="0" lvl="0" indent="0" algn="l" defTabSz="933450">
            <a:lnSpc>
              <a:spcPct val="100000"/>
            </a:lnSpc>
            <a:spcBef>
              <a:spcPct val="0"/>
            </a:spcBef>
            <a:spcAft>
              <a:spcPct val="35000"/>
            </a:spcAft>
            <a:buNone/>
          </a:pPr>
          <a:r>
            <a:rPr lang="en-US" sz="2100" kern="1200" dirty="0"/>
            <a:t>Examples of fresh consideration: promotion, raise, increase in other forms of compensation, one-time payment (e.g., signing bonus)</a:t>
          </a:r>
        </a:p>
      </dsp:txBody>
      <dsp:txXfrm>
        <a:off x="1515439" y="2350790"/>
        <a:ext cx="9454503" cy="131206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4CE8D-00E5-4559-B858-B8EEDB07DB2A}">
      <dsp:nvSpPr>
        <dsp:cNvPr id="0" name=""/>
        <dsp:cNvSpPr/>
      </dsp:nvSpPr>
      <dsp:spPr>
        <a:xfrm>
          <a:off x="0" y="76200"/>
          <a:ext cx="10969943" cy="2193123"/>
        </a:xfrm>
        <a:prstGeom prst="roundRect">
          <a:avLst>
            <a:gd name="adj" fmla="val 10000"/>
          </a:avLst>
        </a:prstGeom>
        <a:noFill/>
        <a:ln>
          <a:solidFill>
            <a:srgbClr val="64C9D6"/>
          </a:solidFill>
        </a:ln>
        <a:effectLst/>
      </dsp:spPr>
      <dsp:style>
        <a:lnRef idx="0">
          <a:scrgbClr r="0" g="0" b="0"/>
        </a:lnRef>
        <a:fillRef idx="1">
          <a:scrgbClr r="0" g="0" b="0"/>
        </a:fillRef>
        <a:effectRef idx="0">
          <a:scrgbClr r="0" g="0" b="0"/>
        </a:effectRef>
        <a:fontRef idx="minor"/>
      </dsp:style>
    </dsp:sp>
    <dsp:sp modelId="{7BEA0B62-3201-4A9D-9169-4CB870BBDB90}">
      <dsp:nvSpPr>
        <dsp:cNvPr id="0" name=""/>
        <dsp:cNvSpPr/>
      </dsp:nvSpPr>
      <dsp:spPr>
        <a:xfrm>
          <a:off x="373869" y="569240"/>
          <a:ext cx="1072505" cy="11071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86DBD0-1BEC-49AD-B46E-8180D388143F}">
      <dsp:nvSpPr>
        <dsp:cNvPr id="0" name=""/>
        <dsp:cNvSpPr/>
      </dsp:nvSpPr>
      <dsp:spPr>
        <a:xfrm>
          <a:off x="1827390" y="66688"/>
          <a:ext cx="8830222" cy="2143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861" tIns="138861" rIns="138861" bIns="138861" numCol="1" spcCol="1270" anchor="ctr" anchorCtr="0">
          <a:noAutofit/>
        </a:bodyPr>
        <a:lstStyle/>
        <a:p>
          <a:pPr marL="0" lvl="0" indent="0" algn="l" defTabSz="800100">
            <a:lnSpc>
              <a:spcPct val="90000"/>
            </a:lnSpc>
            <a:spcBef>
              <a:spcPct val="0"/>
            </a:spcBef>
            <a:spcAft>
              <a:spcPct val="35000"/>
            </a:spcAft>
            <a:buNone/>
          </a:pPr>
          <a:r>
            <a:rPr lang="en-US" sz="1800" kern="1200" dirty="0"/>
            <a:t>Not fresh consideration: continued employment. Per </a:t>
          </a:r>
          <a:r>
            <a:rPr lang="en-US" sz="1800" i="1" kern="1200" dirty="0"/>
            <a:t>Hobbs v. TDI Canada Ltd.: </a:t>
          </a:r>
        </a:p>
        <a:p>
          <a:pPr marL="0" lvl="0" indent="0" algn="l" defTabSz="800100">
            <a:lnSpc>
              <a:spcPct val="90000"/>
            </a:lnSpc>
            <a:spcBef>
              <a:spcPct val="0"/>
            </a:spcBef>
            <a:spcAft>
              <a:spcPct val="35000"/>
            </a:spcAft>
            <a:buNone/>
          </a:pPr>
          <a:endParaRPr lang="en-US" sz="1800" b="0" i="1" kern="1200" dirty="0"/>
        </a:p>
        <a:p>
          <a:pPr marL="0" lvl="0" indent="0" algn="l" defTabSz="800100">
            <a:lnSpc>
              <a:spcPct val="90000"/>
            </a:lnSpc>
            <a:spcBef>
              <a:spcPct val="0"/>
            </a:spcBef>
            <a:spcAft>
              <a:spcPct val="35000"/>
            </a:spcAft>
            <a:buNone/>
          </a:pPr>
          <a:r>
            <a:rPr lang="en-US" sz="1800" b="0" i="1" kern="1200" dirty="0"/>
            <a:t>[T]he law does not permit employers to present employees with changed terms of employment, threaten to fire them if they do not agree to them, and then rely on the continued employment relationship as the consideration for the new terms.</a:t>
          </a:r>
          <a:endParaRPr lang="en-US" sz="1800" kern="1200" dirty="0"/>
        </a:p>
      </dsp:txBody>
      <dsp:txXfrm>
        <a:off x="1827390" y="66688"/>
        <a:ext cx="8830222" cy="214310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2F9F9-83AF-45FB-A102-F8A683212853}">
      <dsp:nvSpPr>
        <dsp:cNvPr id="0" name=""/>
        <dsp:cNvSpPr/>
      </dsp:nvSpPr>
      <dsp:spPr>
        <a:xfrm>
          <a:off x="0" y="1644"/>
          <a:ext cx="10969943" cy="1227844"/>
        </a:xfrm>
        <a:prstGeom prst="roundRect">
          <a:avLst>
            <a:gd name="adj" fmla="val 10000"/>
          </a:avLst>
        </a:prstGeom>
        <a:noFill/>
        <a:ln>
          <a:solidFill>
            <a:schemeClr val="tx2"/>
          </a:solidFill>
        </a:ln>
        <a:effectLst/>
      </dsp:spPr>
      <dsp:style>
        <a:lnRef idx="0">
          <a:scrgbClr r="0" g="0" b="0"/>
        </a:lnRef>
        <a:fillRef idx="1">
          <a:scrgbClr r="0" g="0" b="0"/>
        </a:fillRef>
        <a:effectRef idx="0">
          <a:scrgbClr r="0" g="0" b="0"/>
        </a:effectRef>
        <a:fontRef idx="minor"/>
      </dsp:style>
    </dsp:sp>
    <dsp:sp modelId="{C0F3A5C0-D1CD-4F0E-A539-20F3C965CB2E}">
      <dsp:nvSpPr>
        <dsp:cNvPr id="0" name=""/>
        <dsp:cNvSpPr/>
      </dsp:nvSpPr>
      <dsp:spPr>
        <a:xfrm>
          <a:off x="253489" y="385121"/>
          <a:ext cx="460889" cy="4608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6F2A65-47F0-4CB0-A38A-D4F535E303A4}">
      <dsp:nvSpPr>
        <dsp:cNvPr id="0" name=""/>
        <dsp:cNvSpPr/>
      </dsp:nvSpPr>
      <dsp:spPr>
        <a:xfrm>
          <a:off x="967868" y="114365"/>
          <a:ext cx="10002074" cy="1002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686" tIns="88686" rIns="88686" bIns="88686" numCol="1" spcCol="1270" anchor="ctr" anchorCtr="0">
          <a:noAutofit/>
        </a:bodyPr>
        <a:lstStyle/>
        <a:p>
          <a:pPr marL="0" lvl="0" indent="0" algn="l" defTabSz="755650">
            <a:lnSpc>
              <a:spcPct val="100000"/>
            </a:lnSpc>
            <a:spcBef>
              <a:spcPct val="0"/>
            </a:spcBef>
            <a:spcAft>
              <a:spcPct val="35000"/>
            </a:spcAft>
            <a:buNone/>
          </a:pPr>
          <a:r>
            <a:rPr lang="en-US" sz="1700" kern="1200" dirty="0"/>
            <a:t>What is the reason for the change to the employment relationship – Why are the parties changing the terms to the employment relationship? What is changing? Who is it changing for, and is it worthwhile to make the change?</a:t>
          </a:r>
        </a:p>
      </dsp:txBody>
      <dsp:txXfrm>
        <a:off x="967868" y="114365"/>
        <a:ext cx="10002074" cy="1002401"/>
      </dsp:txXfrm>
    </dsp:sp>
    <dsp:sp modelId="{B2E1F043-DF30-4B12-AEBD-F8509C0C27C5}">
      <dsp:nvSpPr>
        <dsp:cNvPr id="0" name=""/>
        <dsp:cNvSpPr/>
      </dsp:nvSpPr>
      <dsp:spPr>
        <a:xfrm>
          <a:off x="0" y="1438983"/>
          <a:ext cx="10969943" cy="837981"/>
        </a:xfrm>
        <a:prstGeom prst="roundRect">
          <a:avLst>
            <a:gd name="adj" fmla="val 10000"/>
          </a:avLst>
        </a:prstGeom>
        <a:noFill/>
        <a:ln>
          <a:solidFill>
            <a:schemeClr val="tx2"/>
          </a:solidFill>
        </a:ln>
        <a:effectLst/>
      </dsp:spPr>
      <dsp:style>
        <a:lnRef idx="0">
          <a:scrgbClr r="0" g="0" b="0"/>
        </a:lnRef>
        <a:fillRef idx="1">
          <a:scrgbClr r="0" g="0" b="0"/>
        </a:fillRef>
        <a:effectRef idx="0">
          <a:scrgbClr r="0" g="0" b="0"/>
        </a:effectRef>
        <a:fontRef idx="minor"/>
      </dsp:style>
    </dsp:sp>
    <dsp:sp modelId="{FED27F18-B87F-4FA5-A496-C75EAD54356F}">
      <dsp:nvSpPr>
        <dsp:cNvPr id="0" name=""/>
        <dsp:cNvSpPr/>
      </dsp:nvSpPr>
      <dsp:spPr>
        <a:xfrm>
          <a:off x="253489" y="1627529"/>
          <a:ext cx="460889" cy="4608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2E84EB-987E-4DD6-8D1A-104B73094225}">
      <dsp:nvSpPr>
        <dsp:cNvPr id="0" name=""/>
        <dsp:cNvSpPr/>
      </dsp:nvSpPr>
      <dsp:spPr>
        <a:xfrm>
          <a:off x="967868" y="1438983"/>
          <a:ext cx="10002074" cy="837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686" tIns="88686" rIns="88686" bIns="88686" numCol="1" spcCol="1270" anchor="ctr" anchorCtr="0">
          <a:noAutofit/>
        </a:bodyPr>
        <a:lstStyle/>
        <a:p>
          <a:pPr marL="0" lvl="0" indent="0" algn="l" defTabSz="755650">
            <a:lnSpc>
              <a:spcPct val="100000"/>
            </a:lnSpc>
            <a:spcBef>
              <a:spcPct val="0"/>
            </a:spcBef>
            <a:spcAft>
              <a:spcPct val="35000"/>
            </a:spcAft>
            <a:buNone/>
          </a:pPr>
          <a:r>
            <a:rPr lang="en-US" sz="1700" kern="1200"/>
            <a:t>Ensure something new of value is being provided to the Employee.</a:t>
          </a:r>
        </a:p>
      </dsp:txBody>
      <dsp:txXfrm>
        <a:off x="967868" y="1438983"/>
        <a:ext cx="10002074" cy="837981"/>
      </dsp:txXfrm>
    </dsp:sp>
    <dsp:sp modelId="{6B481217-CB0B-4FAC-974D-3606A5BE8824}">
      <dsp:nvSpPr>
        <dsp:cNvPr id="0" name=""/>
        <dsp:cNvSpPr/>
      </dsp:nvSpPr>
      <dsp:spPr>
        <a:xfrm>
          <a:off x="0" y="2486460"/>
          <a:ext cx="10969943" cy="837981"/>
        </a:xfrm>
        <a:prstGeom prst="roundRect">
          <a:avLst>
            <a:gd name="adj" fmla="val 10000"/>
          </a:avLst>
        </a:prstGeom>
        <a:noFill/>
        <a:ln>
          <a:solidFill>
            <a:schemeClr val="tx2"/>
          </a:solidFill>
        </a:ln>
        <a:effectLst/>
      </dsp:spPr>
      <dsp:style>
        <a:lnRef idx="0">
          <a:scrgbClr r="0" g="0" b="0"/>
        </a:lnRef>
        <a:fillRef idx="1">
          <a:scrgbClr r="0" g="0" b="0"/>
        </a:fillRef>
        <a:effectRef idx="0">
          <a:scrgbClr r="0" g="0" b="0"/>
        </a:effectRef>
        <a:fontRef idx="minor"/>
      </dsp:style>
    </dsp:sp>
    <dsp:sp modelId="{054BD143-BD0F-4491-B360-BA6A3000AEBF}">
      <dsp:nvSpPr>
        <dsp:cNvPr id="0" name=""/>
        <dsp:cNvSpPr/>
      </dsp:nvSpPr>
      <dsp:spPr>
        <a:xfrm>
          <a:off x="253489" y="2675006"/>
          <a:ext cx="460889" cy="4608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0E0DBF-D82C-49FD-9335-264456891435}">
      <dsp:nvSpPr>
        <dsp:cNvPr id="0" name=""/>
        <dsp:cNvSpPr/>
      </dsp:nvSpPr>
      <dsp:spPr>
        <a:xfrm>
          <a:off x="967868" y="2486460"/>
          <a:ext cx="10002074" cy="837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686" tIns="88686" rIns="88686" bIns="88686" numCol="1" spcCol="1270" anchor="ctr" anchorCtr="0">
          <a:noAutofit/>
        </a:bodyPr>
        <a:lstStyle/>
        <a:p>
          <a:pPr marL="0" lvl="0" indent="0" algn="l" defTabSz="755650">
            <a:lnSpc>
              <a:spcPct val="100000"/>
            </a:lnSpc>
            <a:spcBef>
              <a:spcPct val="0"/>
            </a:spcBef>
            <a:spcAft>
              <a:spcPct val="35000"/>
            </a:spcAft>
            <a:buNone/>
          </a:pPr>
          <a:r>
            <a:rPr lang="en-US" sz="1700" kern="1200" dirty="0"/>
            <a:t>Expressly reference the fact that fresh consideration is being provided in exchange for the changes to the contract.</a:t>
          </a:r>
        </a:p>
      </dsp:txBody>
      <dsp:txXfrm>
        <a:off x="967868" y="2486460"/>
        <a:ext cx="10002074" cy="837981"/>
      </dsp:txXfrm>
    </dsp:sp>
    <dsp:sp modelId="{7DC9AF42-75D1-4544-835B-16F40F503DE9}">
      <dsp:nvSpPr>
        <dsp:cNvPr id="0" name=""/>
        <dsp:cNvSpPr/>
      </dsp:nvSpPr>
      <dsp:spPr>
        <a:xfrm>
          <a:off x="0" y="3533937"/>
          <a:ext cx="10969943" cy="837981"/>
        </a:xfrm>
        <a:prstGeom prst="roundRect">
          <a:avLst>
            <a:gd name="adj" fmla="val 10000"/>
          </a:avLst>
        </a:prstGeom>
        <a:noFill/>
        <a:ln>
          <a:solidFill>
            <a:srgbClr val="64C9D6"/>
          </a:solidFill>
        </a:ln>
        <a:effectLst/>
      </dsp:spPr>
      <dsp:style>
        <a:lnRef idx="0">
          <a:scrgbClr r="0" g="0" b="0"/>
        </a:lnRef>
        <a:fillRef idx="1">
          <a:scrgbClr r="0" g="0" b="0"/>
        </a:fillRef>
        <a:effectRef idx="0">
          <a:scrgbClr r="0" g="0" b="0"/>
        </a:effectRef>
        <a:fontRef idx="minor"/>
      </dsp:style>
    </dsp:sp>
    <dsp:sp modelId="{7711F46F-EFD6-4B94-9085-8645F81AE7B9}">
      <dsp:nvSpPr>
        <dsp:cNvPr id="0" name=""/>
        <dsp:cNvSpPr/>
      </dsp:nvSpPr>
      <dsp:spPr>
        <a:xfrm>
          <a:off x="253489" y="3722483"/>
          <a:ext cx="460889" cy="46088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E69CBA-07E5-4FA5-AC57-329DDC431201}">
      <dsp:nvSpPr>
        <dsp:cNvPr id="0" name=""/>
        <dsp:cNvSpPr/>
      </dsp:nvSpPr>
      <dsp:spPr>
        <a:xfrm>
          <a:off x="967868" y="3533937"/>
          <a:ext cx="10002074" cy="837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686" tIns="88686" rIns="88686" bIns="88686" numCol="1" spcCol="1270" anchor="ctr" anchorCtr="0">
          <a:noAutofit/>
        </a:bodyPr>
        <a:lstStyle/>
        <a:p>
          <a:pPr marL="0" lvl="0" indent="0" algn="l" defTabSz="755650">
            <a:lnSpc>
              <a:spcPct val="100000"/>
            </a:lnSpc>
            <a:spcBef>
              <a:spcPct val="0"/>
            </a:spcBef>
            <a:spcAft>
              <a:spcPct val="35000"/>
            </a:spcAft>
            <a:buNone/>
          </a:pPr>
          <a:r>
            <a:rPr lang="en-US" sz="1700" kern="1200" dirty="0"/>
            <a:t>Ensure changes are identified and understood by the Employee.</a:t>
          </a:r>
        </a:p>
      </dsp:txBody>
      <dsp:txXfrm>
        <a:off x="967868" y="3533937"/>
        <a:ext cx="10002074" cy="83798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F038D-8564-45E6-8980-6DE3D0440234}">
      <dsp:nvSpPr>
        <dsp:cNvPr id="0" name=""/>
        <dsp:cNvSpPr/>
      </dsp:nvSpPr>
      <dsp:spPr>
        <a:xfrm>
          <a:off x="0" y="12336"/>
          <a:ext cx="10969943" cy="842400"/>
        </a:xfrm>
        <a:prstGeom prst="roundRect">
          <a:avLst/>
        </a:prstGeom>
        <a:solidFill>
          <a:schemeClr val="bg1"/>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defRPr b="1"/>
          </a:pPr>
          <a:r>
            <a:rPr lang="en-US" sz="3600" kern="1200" dirty="0">
              <a:solidFill>
                <a:schemeClr val="tx1"/>
              </a:solidFill>
            </a:rPr>
            <a:t>Liability for remainder of term</a:t>
          </a:r>
        </a:p>
      </dsp:txBody>
      <dsp:txXfrm>
        <a:off x="41123" y="53459"/>
        <a:ext cx="10887697" cy="760154"/>
      </dsp:txXfrm>
    </dsp:sp>
    <dsp:sp modelId="{3E62AAB5-52AD-43CA-BBCE-BE5155F45E32}">
      <dsp:nvSpPr>
        <dsp:cNvPr id="0" name=""/>
        <dsp:cNvSpPr/>
      </dsp:nvSpPr>
      <dsp:spPr>
        <a:xfrm>
          <a:off x="0" y="854736"/>
          <a:ext cx="10969943" cy="91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296"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Uncertainty regarding duty to mitigate</a:t>
          </a:r>
        </a:p>
        <a:p>
          <a:pPr marL="285750" lvl="1" indent="-285750" algn="l" defTabSz="1244600">
            <a:lnSpc>
              <a:spcPct val="90000"/>
            </a:lnSpc>
            <a:spcBef>
              <a:spcPct val="0"/>
            </a:spcBef>
            <a:spcAft>
              <a:spcPct val="20000"/>
            </a:spcAft>
            <a:buChar char="•"/>
          </a:pPr>
          <a:endParaRPr lang="en-US" sz="2800" kern="1200" dirty="0"/>
        </a:p>
      </dsp:txBody>
      <dsp:txXfrm>
        <a:off x="0" y="854736"/>
        <a:ext cx="10969943" cy="912870"/>
      </dsp:txXfrm>
    </dsp:sp>
    <dsp:sp modelId="{7A489D16-1C53-479B-92BC-9F8EA39E276A}">
      <dsp:nvSpPr>
        <dsp:cNvPr id="0" name=""/>
        <dsp:cNvSpPr/>
      </dsp:nvSpPr>
      <dsp:spPr>
        <a:xfrm>
          <a:off x="0" y="1767606"/>
          <a:ext cx="10969943" cy="842400"/>
        </a:xfrm>
        <a:prstGeom prst="roundRect">
          <a:avLst/>
        </a:prstGeom>
        <a:solidFill>
          <a:schemeClr val="bg1"/>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defRPr b="1"/>
          </a:pPr>
          <a:r>
            <a:rPr lang="en-US" sz="3600" kern="1200" dirty="0">
              <a:solidFill>
                <a:schemeClr val="tx1"/>
              </a:solidFill>
            </a:rPr>
            <a:t>Working past end date</a:t>
          </a:r>
        </a:p>
      </dsp:txBody>
      <dsp:txXfrm>
        <a:off x="41123" y="1808729"/>
        <a:ext cx="10887697" cy="760154"/>
      </dsp:txXfrm>
    </dsp:sp>
    <dsp:sp modelId="{30FB79CA-B7EA-400C-96CD-D5ABE03EFE6B}">
      <dsp:nvSpPr>
        <dsp:cNvPr id="0" name=""/>
        <dsp:cNvSpPr/>
      </dsp:nvSpPr>
      <dsp:spPr>
        <a:xfrm>
          <a:off x="0" y="2610006"/>
          <a:ext cx="10969943" cy="1751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296" tIns="45720" rIns="256032" bIns="45720" numCol="1" spcCol="1270" anchor="t" anchorCtr="0">
          <a:noAutofit/>
        </a:bodyPr>
        <a:lstStyle/>
        <a:p>
          <a:pPr marL="285750" lvl="1" indent="-285750" algn="l" defTabSz="1244600">
            <a:lnSpc>
              <a:spcPct val="90000"/>
            </a:lnSpc>
            <a:spcBef>
              <a:spcPct val="0"/>
            </a:spcBef>
            <a:spcAft>
              <a:spcPct val="20000"/>
            </a:spcAft>
            <a:buFont typeface="Arial" panose="020B0604020202020204" pitchFamily="34" charset="0"/>
            <a:buChar char="•"/>
          </a:pPr>
          <a:r>
            <a:rPr lang="en-US" sz="2800" kern="1200" dirty="0"/>
            <a:t>Common law reasonable notice entitlements</a:t>
          </a:r>
        </a:p>
        <a:p>
          <a:pPr marL="285750" lvl="1" indent="-285750" algn="l" defTabSz="1244600">
            <a:lnSpc>
              <a:spcPct val="90000"/>
            </a:lnSpc>
            <a:spcBef>
              <a:spcPct val="0"/>
            </a:spcBef>
            <a:spcAft>
              <a:spcPct val="20000"/>
            </a:spcAft>
            <a:buFont typeface="Arial" panose="020B0604020202020204" pitchFamily="34" charset="0"/>
            <a:buChar char="•"/>
          </a:pPr>
          <a:r>
            <a:rPr lang="en-US" sz="2800" kern="1200" dirty="0"/>
            <a:t>Statutory notice (if employment continues 3 months after expiry of fixed term in BC and Ontario)</a:t>
          </a:r>
        </a:p>
        <a:p>
          <a:pPr marL="285750" lvl="1" indent="-285750" algn="l" defTabSz="1244600">
            <a:lnSpc>
              <a:spcPct val="90000"/>
            </a:lnSpc>
            <a:spcBef>
              <a:spcPct val="0"/>
            </a:spcBef>
            <a:spcAft>
              <a:spcPct val="20000"/>
            </a:spcAft>
            <a:buFont typeface="Arial" panose="020B0604020202020204" pitchFamily="34" charset="0"/>
            <a:buChar char="•"/>
          </a:pPr>
          <a:endParaRPr lang="en-US" sz="2800" kern="1200" dirty="0"/>
        </a:p>
      </dsp:txBody>
      <dsp:txXfrm>
        <a:off x="0" y="2610006"/>
        <a:ext cx="10969943" cy="175122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F038D-8564-45E6-8980-6DE3D0440234}">
      <dsp:nvSpPr>
        <dsp:cNvPr id="0" name=""/>
        <dsp:cNvSpPr/>
      </dsp:nvSpPr>
      <dsp:spPr>
        <a:xfrm>
          <a:off x="0" y="40281"/>
          <a:ext cx="10969943" cy="842400"/>
        </a:xfrm>
        <a:prstGeom prst="roundRect">
          <a:avLst/>
        </a:prstGeom>
        <a:solidFill>
          <a:schemeClr val="bg1"/>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defRPr b="1"/>
          </a:pPr>
          <a:r>
            <a:rPr lang="en-US" sz="3600" kern="1200" dirty="0">
              <a:solidFill>
                <a:schemeClr val="tx1"/>
              </a:solidFill>
            </a:rPr>
            <a:t>Renewal / back-to-back fixed term contracts</a:t>
          </a:r>
        </a:p>
      </dsp:txBody>
      <dsp:txXfrm>
        <a:off x="41123" y="81404"/>
        <a:ext cx="10887697" cy="760154"/>
      </dsp:txXfrm>
    </dsp:sp>
    <dsp:sp modelId="{3E62AAB5-52AD-43CA-BBCE-BE5155F45E32}">
      <dsp:nvSpPr>
        <dsp:cNvPr id="0" name=""/>
        <dsp:cNvSpPr/>
      </dsp:nvSpPr>
      <dsp:spPr>
        <a:xfrm>
          <a:off x="0" y="882681"/>
          <a:ext cx="10969943"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296"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Courts vigilant of attempts to evade protections of ESA and common law when reality is continuous service</a:t>
          </a:r>
        </a:p>
        <a:p>
          <a:pPr marL="285750" lvl="1" indent="-285750" algn="l" defTabSz="1244600">
            <a:lnSpc>
              <a:spcPct val="90000"/>
            </a:lnSpc>
            <a:spcBef>
              <a:spcPct val="0"/>
            </a:spcBef>
            <a:spcAft>
              <a:spcPct val="20000"/>
            </a:spcAft>
            <a:buChar char="•"/>
          </a:pPr>
          <a:endParaRPr lang="en-US" sz="2800" kern="1200" dirty="0"/>
        </a:p>
      </dsp:txBody>
      <dsp:txXfrm>
        <a:off x="0" y="882681"/>
        <a:ext cx="10969943" cy="1304100"/>
      </dsp:txXfrm>
    </dsp:sp>
    <dsp:sp modelId="{7A489D16-1C53-479B-92BC-9F8EA39E276A}">
      <dsp:nvSpPr>
        <dsp:cNvPr id="0" name=""/>
        <dsp:cNvSpPr/>
      </dsp:nvSpPr>
      <dsp:spPr>
        <a:xfrm>
          <a:off x="0" y="2186781"/>
          <a:ext cx="10969943" cy="842400"/>
        </a:xfrm>
        <a:prstGeom prst="roundRect">
          <a:avLst/>
        </a:prstGeom>
        <a:solidFill>
          <a:schemeClr val="bg1"/>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defRPr b="1"/>
          </a:pPr>
          <a:r>
            <a:rPr lang="en-US" sz="3600" kern="1200" dirty="0">
              <a:solidFill>
                <a:schemeClr val="tx1"/>
              </a:solidFill>
            </a:rPr>
            <a:t>Unenforceable fixed term (duration) clause</a:t>
          </a:r>
        </a:p>
      </dsp:txBody>
      <dsp:txXfrm>
        <a:off x="41123" y="2227904"/>
        <a:ext cx="10887697" cy="760154"/>
      </dsp:txXfrm>
    </dsp:sp>
    <dsp:sp modelId="{30FB79CA-B7EA-400C-96CD-D5ABE03EFE6B}">
      <dsp:nvSpPr>
        <dsp:cNvPr id="0" name=""/>
        <dsp:cNvSpPr/>
      </dsp:nvSpPr>
      <dsp:spPr>
        <a:xfrm>
          <a:off x="0" y="3029181"/>
          <a:ext cx="10969943"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296" tIns="45720" rIns="256032" bIns="45720" numCol="1" spcCol="1270" anchor="t" anchorCtr="0">
          <a:noAutofit/>
        </a:bodyPr>
        <a:lstStyle/>
        <a:p>
          <a:pPr marL="285750" lvl="1" indent="-285750" algn="l" defTabSz="1244600">
            <a:lnSpc>
              <a:spcPct val="90000"/>
            </a:lnSpc>
            <a:spcBef>
              <a:spcPct val="0"/>
            </a:spcBef>
            <a:spcAft>
              <a:spcPct val="20000"/>
            </a:spcAft>
            <a:buFont typeface="Arial" panose="020B0604020202020204" pitchFamily="34" charset="0"/>
            <a:buChar char="•"/>
          </a:pPr>
          <a:r>
            <a:rPr lang="en-CA" sz="2800" kern="1200" dirty="0"/>
            <a:t>Unequivocal and explicit language required to create a fixed-term employment relationship</a:t>
          </a:r>
          <a:endParaRPr lang="en-US" sz="2800" kern="1200" dirty="0"/>
        </a:p>
        <a:p>
          <a:pPr marL="285750" lvl="1" indent="-285750" algn="l" defTabSz="1244600">
            <a:lnSpc>
              <a:spcPct val="90000"/>
            </a:lnSpc>
            <a:spcBef>
              <a:spcPct val="0"/>
            </a:spcBef>
            <a:spcAft>
              <a:spcPct val="20000"/>
            </a:spcAft>
            <a:buFont typeface="Arial" panose="020B0604020202020204" pitchFamily="34" charset="0"/>
            <a:buNone/>
          </a:pPr>
          <a:endParaRPr lang="en-US" sz="2800" kern="1200" dirty="0"/>
        </a:p>
      </dsp:txBody>
      <dsp:txXfrm>
        <a:off x="0" y="3029181"/>
        <a:ext cx="10969943" cy="13041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9AC98-173D-4AB9-AA6B-A8D248BF64F5}">
      <dsp:nvSpPr>
        <dsp:cNvPr id="0" name=""/>
        <dsp:cNvSpPr/>
      </dsp:nvSpPr>
      <dsp:spPr>
        <a:xfrm>
          <a:off x="0" y="152397"/>
          <a:ext cx="10969943" cy="662400"/>
        </a:xfrm>
        <a:prstGeom prst="rect">
          <a:avLst/>
        </a:prstGeom>
        <a:solidFill>
          <a:schemeClr val="bg1"/>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CA" sz="2300" b="1" kern="1200" dirty="0">
              <a:solidFill>
                <a:schemeClr val="tx1"/>
              </a:solidFill>
            </a:rPr>
            <a:t>Case Summary</a:t>
          </a:r>
          <a:endParaRPr lang="en-US" sz="2300" kern="1200" dirty="0">
            <a:solidFill>
              <a:schemeClr val="tx1"/>
            </a:solidFill>
          </a:endParaRPr>
        </a:p>
      </dsp:txBody>
      <dsp:txXfrm>
        <a:off x="0" y="152397"/>
        <a:ext cx="10969943" cy="662400"/>
      </dsp:txXfrm>
    </dsp:sp>
    <dsp:sp modelId="{DE2FCE45-5F63-4A8D-BF0D-E01C00A1B048}">
      <dsp:nvSpPr>
        <dsp:cNvPr id="0" name=""/>
        <dsp:cNvSpPr/>
      </dsp:nvSpPr>
      <dsp:spPr>
        <a:xfrm>
          <a:off x="0" y="844904"/>
          <a:ext cx="10969943" cy="33461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CA" sz="2300" kern="1200" dirty="0"/>
            <a:t>Fixed‐term contract with a five‐year term</a:t>
          </a:r>
          <a:endParaRPr lang="en-US" sz="2300" kern="1200" dirty="0"/>
        </a:p>
        <a:p>
          <a:pPr marL="228600" lvl="1" indent="-228600" algn="l" defTabSz="1022350">
            <a:lnSpc>
              <a:spcPct val="90000"/>
            </a:lnSpc>
            <a:spcBef>
              <a:spcPct val="0"/>
            </a:spcBef>
            <a:spcAft>
              <a:spcPct val="15000"/>
            </a:spcAft>
            <a:buChar char="•"/>
          </a:pPr>
          <a:r>
            <a:rPr lang="en-CA" sz="2300" kern="1200" dirty="0"/>
            <a:t>Dismissed without cause two years into employment</a:t>
          </a:r>
          <a:endParaRPr lang="en-US" sz="2300" kern="1200" dirty="0"/>
        </a:p>
        <a:p>
          <a:pPr marL="228600" lvl="1" indent="-228600" algn="l" defTabSz="1022350">
            <a:lnSpc>
              <a:spcPct val="90000"/>
            </a:lnSpc>
            <a:spcBef>
              <a:spcPct val="0"/>
            </a:spcBef>
            <a:spcAft>
              <a:spcPct val="15000"/>
            </a:spcAft>
            <a:buChar char="•"/>
          </a:pPr>
          <a:r>
            <a:rPr lang="en-CA" sz="2300" kern="1200" dirty="0"/>
            <a:t>Termination clause:</a:t>
          </a:r>
          <a:endParaRPr lang="en-US" sz="2300" kern="1200" dirty="0"/>
        </a:p>
        <a:p>
          <a:pPr marL="228600" lvl="1" indent="-228600" algn="l" defTabSz="1022350">
            <a:lnSpc>
              <a:spcPct val="90000"/>
            </a:lnSpc>
            <a:spcBef>
              <a:spcPct val="0"/>
            </a:spcBef>
            <a:spcAft>
              <a:spcPct val="15000"/>
            </a:spcAft>
            <a:buChar char="•"/>
          </a:pPr>
          <a:endParaRPr lang="en-US" sz="2300" kern="1200" dirty="0"/>
        </a:p>
        <a:p>
          <a:pPr marL="457200" lvl="2" indent="-228600" algn="l" defTabSz="1022350">
            <a:lnSpc>
              <a:spcPct val="90000"/>
            </a:lnSpc>
            <a:spcBef>
              <a:spcPct val="0"/>
            </a:spcBef>
            <a:spcAft>
              <a:spcPct val="15000"/>
            </a:spcAft>
            <a:buFontTx/>
            <a:buNone/>
          </a:pPr>
          <a:r>
            <a:rPr lang="en-CA" sz="2300" kern="1200" dirty="0"/>
            <a:t>	Employment may be terminated at any time by the Employer and any amounts paid to the Employee shall be in accordance with the </a:t>
          </a:r>
          <a:r>
            <a:rPr lang="en-CA" sz="2300" i="1" kern="1200" dirty="0"/>
            <a:t>Employment Standards Act</a:t>
          </a:r>
          <a:r>
            <a:rPr lang="en-CA" sz="2300" kern="1200" dirty="0"/>
            <a:t> of Ontario.</a:t>
          </a:r>
          <a:endParaRPr lang="en-US" sz="2300" kern="1200" dirty="0"/>
        </a:p>
        <a:p>
          <a:pPr marL="457200" lvl="2"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r>
            <a:rPr lang="en-CA" sz="2300" kern="1200" dirty="0"/>
            <a:t>Wrongful dismissal action seeking damages for remainder of term (37 months)</a:t>
          </a:r>
          <a:endParaRPr lang="en-US" sz="2300" kern="1200" dirty="0"/>
        </a:p>
      </dsp:txBody>
      <dsp:txXfrm>
        <a:off x="0" y="844904"/>
        <a:ext cx="10969943" cy="334615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A4CB6-F3C3-445B-AB38-4EBE0A68E028}">
      <dsp:nvSpPr>
        <dsp:cNvPr id="0" name=""/>
        <dsp:cNvSpPr/>
      </dsp:nvSpPr>
      <dsp:spPr>
        <a:xfrm>
          <a:off x="0" y="31574"/>
          <a:ext cx="10969943" cy="6786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CA" sz="2900" b="1" kern="1200"/>
            <a:t>Ontario Superior Court of Justice – 2015 ONSC 2638</a:t>
          </a:r>
          <a:endParaRPr lang="en-US" sz="2900" kern="1200"/>
        </a:p>
      </dsp:txBody>
      <dsp:txXfrm>
        <a:off x="33127" y="64701"/>
        <a:ext cx="10903689" cy="612346"/>
      </dsp:txXfrm>
    </dsp:sp>
    <dsp:sp modelId="{D9779278-4DA7-4FEB-8D6F-A4D200BAA53D}">
      <dsp:nvSpPr>
        <dsp:cNvPr id="0" name=""/>
        <dsp:cNvSpPr/>
      </dsp:nvSpPr>
      <dsp:spPr>
        <a:xfrm>
          <a:off x="0" y="710174"/>
          <a:ext cx="10969943" cy="1440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296"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CA" sz="2300" kern="1200"/>
            <a:t>Howard: termination clause unenforceable</a:t>
          </a:r>
          <a:endParaRPr lang="en-US" sz="2300" kern="1200"/>
        </a:p>
        <a:p>
          <a:pPr marL="228600" lvl="1" indent="-228600" algn="l" defTabSz="1022350">
            <a:lnSpc>
              <a:spcPct val="90000"/>
            </a:lnSpc>
            <a:spcBef>
              <a:spcPct val="0"/>
            </a:spcBef>
            <a:spcAft>
              <a:spcPct val="20000"/>
            </a:spcAft>
            <a:buChar char="•"/>
          </a:pPr>
          <a:r>
            <a:rPr lang="en-CA" sz="2300" kern="1200"/>
            <a:t>Employer: termination clause enforceable or damages limited to common law</a:t>
          </a:r>
          <a:endParaRPr lang="en-US" sz="2300" kern="1200"/>
        </a:p>
        <a:p>
          <a:pPr marL="228600" lvl="1" indent="-228600" algn="l" defTabSz="1022350">
            <a:lnSpc>
              <a:spcPct val="90000"/>
            </a:lnSpc>
            <a:spcBef>
              <a:spcPct val="0"/>
            </a:spcBef>
            <a:spcAft>
              <a:spcPct val="20000"/>
            </a:spcAft>
            <a:buChar char="•"/>
          </a:pPr>
          <a:r>
            <a:rPr lang="en-CA" sz="2300" kern="1200"/>
            <a:t>Court: termination clause unenforceable and Howard entitled to common law reasonable notice</a:t>
          </a:r>
          <a:endParaRPr lang="en-US" sz="2300" kern="1200"/>
        </a:p>
      </dsp:txBody>
      <dsp:txXfrm>
        <a:off x="0" y="710174"/>
        <a:ext cx="10969943" cy="1440719"/>
      </dsp:txXfrm>
    </dsp:sp>
    <dsp:sp modelId="{25E30947-2F10-4078-B636-C21ED9E266EB}">
      <dsp:nvSpPr>
        <dsp:cNvPr id="0" name=""/>
        <dsp:cNvSpPr/>
      </dsp:nvSpPr>
      <dsp:spPr>
        <a:xfrm>
          <a:off x="0" y="2150894"/>
          <a:ext cx="10969943" cy="6786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CA" sz="2900" b="1" kern="1200"/>
            <a:t>Court of Appeal</a:t>
          </a:r>
          <a:endParaRPr lang="en-US" sz="2900" kern="1200"/>
        </a:p>
      </dsp:txBody>
      <dsp:txXfrm>
        <a:off x="33127" y="2184021"/>
        <a:ext cx="10903689" cy="612346"/>
      </dsp:txXfrm>
    </dsp:sp>
    <dsp:sp modelId="{6183CD58-180E-4D0A-8C12-47FD30ECCEB0}">
      <dsp:nvSpPr>
        <dsp:cNvPr id="0" name=""/>
        <dsp:cNvSpPr/>
      </dsp:nvSpPr>
      <dsp:spPr>
        <a:xfrm>
          <a:off x="0" y="2895597"/>
          <a:ext cx="10969943" cy="678600"/>
        </a:xfrm>
        <a:prstGeom prst="round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CA" sz="2900" kern="1200" dirty="0"/>
            <a:t>Two issues:</a:t>
          </a:r>
          <a:endParaRPr lang="en-US" sz="2900" kern="1200" dirty="0"/>
        </a:p>
      </dsp:txBody>
      <dsp:txXfrm>
        <a:off x="33127" y="2928724"/>
        <a:ext cx="10903689" cy="612346"/>
      </dsp:txXfrm>
    </dsp:sp>
    <dsp:sp modelId="{80F487B0-4374-43AB-9200-B4A4C2F0F276}">
      <dsp:nvSpPr>
        <dsp:cNvPr id="0" name=""/>
        <dsp:cNvSpPr/>
      </dsp:nvSpPr>
      <dsp:spPr>
        <a:xfrm>
          <a:off x="0" y="3591613"/>
          <a:ext cx="10969943" cy="750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296" tIns="36830" rIns="206248" bIns="36830" numCol="1" spcCol="1270" anchor="t" anchorCtr="0">
          <a:noAutofit/>
        </a:bodyPr>
        <a:lstStyle/>
        <a:p>
          <a:pPr marL="228600" lvl="1" indent="-228600" algn="l" defTabSz="1022350">
            <a:lnSpc>
              <a:spcPct val="90000"/>
            </a:lnSpc>
            <a:spcBef>
              <a:spcPct val="0"/>
            </a:spcBef>
            <a:spcAft>
              <a:spcPct val="20000"/>
            </a:spcAft>
            <a:buFont typeface="+mj-lt"/>
            <a:buAutoNum type="arabicPeriod"/>
          </a:pPr>
          <a:r>
            <a:rPr lang="en-CA" sz="2300" kern="1200" dirty="0"/>
            <a:t> Howard entitled to payment of unexpired portion of fixed term?</a:t>
          </a:r>
          <a:endParaRPr lang="en-US" sz="2300" kern="1200" dirty="0"/>
        </a:p>
        <a:p>
          <a:pPr marL="228600" lvl="1" indent="-228600" algn="l" defTabSz="1022350">
            <a:lnSpc>
              <a:spcPct val="90000"/>
            </a:lnSpc>
            <a:spcBef>
              <a:spcPct val="0"/>
            </a:spcBef>
            <a:spcAft>
              <a:spcPct val="20000"/>
            </a:spcAft>
            <a:buFont typeface="+mj-lt"/>
            <a:buAutoNum type="arabicPeriod"/>
          </a:pPr>
          <a:r>
            <a:rPr lang="en-CA" sz="2300" kern="1200" dirty="0"/>
            <a:t> Subject to the duty to mitigate?</a:t>
          </a:r>
          <a:endParaRPr lang="en-US" sz="2300" kern="1200" dirty="0"/>
        </a:p>
      </dsp:txBody>
      <dsp:txXfrm>
        <a:off x="0" y="3591613"/>
        <a:ext cx="10969943" cy="750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7C9A4-875F-4083-8985-8DE609CCA3AC}">
      <dsp:nvSpPr>
        <dsp:cNvPr id="0" name=""/>
        <dsp:cNvSpPr/>
      </dsp:nvSpPr>
      <dsp:spPr>
        <a:xfrm>
          <a:off x="1827363" y="609609"/>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191E54-017C-4377-AA7E-A71B1AA8235F}">
      <dsp:nvSpPr>
        <dsp:cNvPr id="0" name=""/>
        <dsp:cNvSpPr/>
      </dsp:nvSpPr>
      <dsp:spPr>
        <a:xfrm>
          <a:off x="786971" y="303390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dirty="0"/>
            <a:t>Duty to cooperate for RTW and maintain employment </a:t>
          </a:r>
        </a:p>
      </dsp:txBody>
      <dsp:txXfrm>
        <a:off x="786971" y="3033903"/>
        <a:ext cx="4320000" cy="720000"/>
      </dsp:txXfrm>
    </dsp:sp>
    <dsp:sp modelId="{ACFF9009-E03B-408B-9DDE-DEAEE6F454DE}">
      <dsp:nvSpPr>
        <dsp:cNvPr id="0" name=""/>
        <dsp:cNvSpPr/>
      </dsp:nvSpPr>
      <dsp:spPr>
        <a:xfrm>
          <a:off x="7050971" y="619659"/>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D88323-93D3-45AA-B76E-65FB4CED366D}">
      <dsp:nvSpPr>
        <dsp:cNvPr id="0" name=""/>
        <dsp:cNvSpPr/>
      </dsp:nvSpPr>
      <dsp:spPr>
        <a:xfrm>
          <a:off x="5862971" y="303390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a:t>In force January 1, 2024</a:t>
          </a:r>
        </a:p>
      </dsp:txBody>
      <dsp:txXfrm>
        <a:off x="5862971" y="3033903"/>
        <a:ext cx="4320000" cy="7200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AACD0-1929-437F-8065-8C6175D3753D}">
      <dsp:nvSpPr>
        <dsp:cNvPr id="0" name=""/>
        <dsp:cNvSpPr/>
      </dsp:nvSpPr>
      <dsp:spPr>
        <a:xfrm>
          <a:off x="0" y="76199"/>
          <a:ext cx="5383213" cy="1064395"/>
        </a:xfrm>
        <a:prstGeom prst="roundRect">
          <a:avLst/>
        </a:prstGeom>
        <a:solidFill>
          <a:schemeClr val="bg1"/>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CA" sz="2700" b="1" kern="1200" dirty="0">
              <a:solidFill>
                <a:schemeClr val="tx1"/>
              </a:solidFill>
            </a:rPr>
            <a:t>Issue 2 – Duty to mitigate</a:t>
          </a:r>
          <a:endParaRPr lang="en-US" sz="2700" kern="1200" dirty="0">
            <a:solidFill>
              <a:schemeClr val="tx1"/>
            </a:solidFill>
          </a:endParaRPr>
        </a:p>
      </dsp:txBody>
      <dsp:txXfrm>
        <a:off x="51959" y="128158"/>
        <a:ext cx="5279295" cy="960477"/>
      </dsp:txXfrm>
    </dsp:sp>
    <dsp:sp modelId="{B6ED0F35-7AF5-4C44-A00D-BFB796E14994}">
      <dsp:nvSpPr>
        <dsp:cNvPr id="0" name=""/>
        <dsp:cNvSpPr/>
      </dsp:nvSpPr>
      <dsp:spPr>
        <a:xfrm>
          <a:off x="0" y="1219195"/>
          <a:ext cx="5383213"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17"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CA" sz="2400" kern="1200" dirty="0"/>
            <a:t>No duty to mitigate where the contract specifies the penalty for early termination </a:t>
          </a:r>
          <a:endParaRPr lang="en-US" sz="2400" kern="1200" dirty="0"/>
        </a:p>
      </dsp:txBody>
      <dsp:txXfrm>
        <a:off x="0" y="1219195"/>
        <a:ext cx="5383213" cy="10764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E732C-6034-483D-B0C4-F10796631665}">
      <dsp:nvSpPr>
        <dsp:cNvPr id="0" name=""/>
        <dsp:cNvSpPr/>
      </dsp:nvSpPr>
      <dsp:spPr>
        <a:xfrm>
          <a:off x="0" y="92991"/>
          <a:ext cx="5383398" cy="1042470"/>
        </a:xfrm>
        <a:prstGeom prst="roundRect">
          <a:avLst/>
        </a:prstGeom>
        <a:solidFill>
          <a:schemeClr val="bg1"/>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CA" sz="2700" b="1" kern="1200" dirty="0">
              <a:solidFill>
                <a:schemeClr val="tx1"/>
              </a:solidFill>
            </a:rPr>
            <a:t>Issue 1 – Damages for early termination of contract</a:t>
          </a:r>
          <a:endParaRPr lang="en-US" sz="2700" kern="1200" dirty="0">
            <a:solidFill>
              <a:schemeClr val="tx1"/>
            </a:solidFill>
          </a:endParaRPr>
        </a:p>
      </dsp:txBody>
      <dsp:txXfrm>
        <a:off x="50889" y="143880"/>
        <a:ext cx="5281620" cy="940692"/>
      </dsp:txXfrm>
    </dsp:sp>
    <dsp:sp modelId="{21A03F53-29FA-46C3-99DD-BC3B0741157C}">
      <dsp:nvSpPr>
        <dsp:cNvPr id="0" name=""/>
        <dsp:cNvSpPr/>
      </dsp:nvSpPr>
      <dsp:spPr>
        <a:xfrm>
          <a:off x="0" y="1228449"/>
          <a:ext cx="5383398" cy="3297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2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CA" sz="2100" kern="1200" dirty="0"/>
            <a:t>Presumption to provide reasonable notice had been rebutted by the fixed‐term contract</a:t>
          </a:r>
          <a:endParaRPr lang="en-US" sz="2100" kern="1200" dirty="0"/>
        </a:p>
        <a:p>
          <a:pPr marL="228600" lvl="1" indent="-228600" algn="l" defTabSz="933450">
            <a:lnSpc>
              <a:spcPct val="90000"/>
            </a:lnSpc>
            <a:spcBef>
              <a:spcPct val="0"/>
            </a:spcBef>
            <a:spcAft>
              <a:spcPct val="20000"/>
            </a:spcAft>
            <a:buChar char="•"/>
          </a:pPr>
          <a:r>
            <a:rPr lang="en-CA" sz="2100" kern="1200" dirty="0"/>
            <a:t>Policy consideration: employers entering fixed term contracts to avoid paying severance</a:t>
          </a:r>
          <a:endParaRPr lang="en-US" sz="2100" kern="1200" dirty="0"/>
        </a:p>
        <a:p>
          <a:pPr marL="228600" lvl="1" indent="-228600" algn="l" defTabSz="933450">
            <a:lnSpc>
              <a:spcPct val="90000"/>
            </a:lnSpc>
            <a:spcBef>
              <a:spcPct val="0"/>
            </a:spcBef>
            <a:spcAft>
              <a:spcPct val="20000"/>
            </a:spcAft>
            <a:buChar char="•"/>
          </a:pPr>
          <a:r>
            <a:rPr lang="en-CA" sz="2100" kern="1200" dirty="0"/>
            <a:t>Ambiguity interpreted against the employer</a:t>
          </a:r>
          <a:endParaRPr lang="en-US" sz="2100" kern="1200" dirty="0"/>
        </a:p>
        <a:p>
          <a:pPr marL="228600" lvl="1" indent="-228600" algn="l" defTabSz="933450">
            <a:lnSpc>
              <a:spcPct val="90000"/>
            </a:lnSpc>
            <a:spcBef>
              <a:spcPct val="0"/>
            </a:spcBef>
            <a:spcAft>
              <a:spcPct val="20000"/>
            </a:spcAft>
            <a:buChar char="•"/>
          </a:pPr>
          <a:r>
            <a:rPr lang="en-CA" sz="2100" kern="1200" dirty="0"/>
            <a:t>Default position: damages equal to the salary which would have been earned over the remaining term</a:t>
          </a:r>
          <a:endParaRPr lang="en-US" sz="2100" kern="1200" dirty="0"/>
        </a:p>
      </dsp:txBody>
      <dsp:txXfrm>
        <a:off x="0" y="1228449"/>
        <a:ext cx="5383398" cy="329750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BFEC8-B64E-4379-94FE-6ED156D3BC3E}">
      <dsp:nvSpPr>
        <dsp:cNvPr id="0" name=""/>
        <dsp:cNvSpPr/>
      </dsp:nvSpPr>
      <dsp:spPr>
        <a:xfrm>
          <a:off x="0" y="335492"/>
          <a:ext cx="10969943" cy="1346625"/>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1389" tIns="395732" rIns="851389" bIns="135128" numCol="1" spcCol="1270" anchor="t" anchorCtr="0">
          <a:noAutofit/>
        </a:bodyPr>
        <a:lstStyle/>
        <a:p>
          <a:pPr marL="171450" lvl="1" indent="-171450" algn="l" defTabSz="844550">
            <a:lnSpc>
              <a:spcPct val="90000"/>
            </a:lnSpc>
            <a:spcBef>
              <a:spcPct val="0"/>
            </a:spcBef>
            <a:spcAft>
              <a:spcPct val="15000"/>
            </a:spcAft>
            <a:buChar char="•"/>
          </a:pPr>
          <a:r>
            <a:rPr lang="en-CA" sz="1900" kern="1200" dirty="0"/>
            <a:t>breach of contract vs. contractual debt</a:t>
          </a:r>
          <a:endParaRPr lang="en-US" sz="1900" kern="1200" dirty="0"/>
        </a:p>
        <a:p>
          <a:pPr marL="171450" lvl="1" indent="-171450" algn="l" defTabSz="844550">
            <a:lnSpc>
              <a:spcPct val="90000"/>
            </a:lnSpc>
            <a:spcBef>
              <a:spcPct val="0"/>
            </a:spcBef>
            <a:spcAft>
              <a:spcPct val="15000"/>
            </a:spcAft>
            <a:buChar char="•"/>
          </a:pPr>
          <a:r>
            <a:rPr lang="en-CA" sz="1900" kern="1200" dirty="0"/>
            <a:t>"duty" to proactively mitigate vs. deduction of income earned after termination from damages</a:t>
          </a:r>
          <a:endParaRPr lang="en-US" sz="1900" kern="1200" dirty="0"/>
        </a:p>
      </dsp:txBody>
      <dsp:txXfrm>
        <a:off x="0" y="335492"/>
        <a:ext cx="10969943" cy="1346625"/>
      </dsp:txXfrm>
    </dsp:sp>
    <dsp:sp modelId="{B95F90BD-3349-47F5-858F-111DC9B858BC}">
      <dsp:nvSpPr>
        <dsp:cNvPr id="0" name=""/>
        <dsp:cNvSpPr/>
      </dsp:nvSpPr>
      <dsp:spPr>
        <a:xfrm>
          <a:off x="540462" y="55052"/>
          <a:ext cx="10421079" cy="560880"/>
        </a:xfrm>
        <a:prstGeom prst="roundRect">
          <a:avLst/>
        </a:prstGeom>
        <a:solidFill>
          <a:schemeClr val="bg1"/>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246" tIns="0" rIns="290246" bIns="0" numCol="1" spcCol="1270" anchor="ctr" anchorCtr="0">
          <a:noAutofit/>
        </a:bodyPr>
        <a:lstStyle/>
        <a:p>
          <a:pPr marL="0" lvl="0" indent="0" algn="l" defTabSz="844550">
            <a:lnSpc>
              <a:spcPct val="90000"/>
            </a:lnSpc>
            <a:spcBef>
              <a:spcPct val="0"/>
            </a:spcBef>
            <a:spcAft>
              <a:spcPct val="35000"/>
            </a:spcAft>
            <a:buNone/>
          </a:pPr>
          <a:r>
            <a:rPr lang="fi-FI" sz="1900" b="0" kern="1200" dirty="0">
              <a:ln>
                <a:noFill/>
              </a:ln>
              <a:solidFill>
                <a:schemeClr val="tx1"/>
              </a:solidFill>
            </a:rPr>
            <a:t>Courts divided in approach</a:t>
          </a:r>
          <a:endParaRPr lang="en-US" sz="1900" b="0" kern="1200" dirty="0">
            <a:ln>
              <a:noFill/>
            </a:ln>
            <a:solidFill>
              <a:schemeClr val="tx1"/>
            </a:solidFill>
          </a:endParaRPr>
        </a:p>
      </dsp:txBody>
      <dsp:txXfrm>
        <a:off x="567842" y="82432"/>
        <a:ext cx="10366319" cy="506120"/>
      </dsp:txXfrm>
    </dsp:sp>
    <dsp:sp modelId="{6C128429-C291-4AA3-927C-1A9B650BE8AC}">
      <dsp:nvSpPr>
        <dsp:cNvPr id="0" name=""/>
        <dsp:cNvSpPr/>
      </dsp:nvSpPr>
      <dsp:spPr>
        <a:xfrm>
          <a:off x="0" y="2065157"/>
          <a:ext cx="10969943" cy="793012"/>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1389" tIns="395732" rIns="851389" bIns="135128" numCol="1" spcCol="1270" anchor="t" anchorCtr="0">
          <a:noAutofit/>
        </a:bodyPr>
        <a:lstStyle/>
        <a:p>
          <a:pPr marL="171450" lvl="1" indent="-171450" algn="l" defTabSz="844550">
            <a:lnSpc>
              <a:spcPct val="90000"/>
            </a:lnSpc>
            <a:spcBef>
              <a:spcPct val="0"/>
            </a:spcBef>
            <a:spcAft>
              <a:spcPct val="15000"/>
            </a:spcAft>
            <a:buChar char="•"/>
          </a:pPr>
          <a:r>
            <a:rPr lang="fi-FI" sz="1900" i="1" kern="1200"/>
            <a:t>Kopyl v. Losani Homes (1998) Ltd.</a:t>
          </a:r>
          <a:r>
            <a:rPr lang="fi-FI" sz="1900" kern="1200"/>
            <a:t>, 2024 ONCA 199</a:t>
          </a:r>
          <a:endParaRPr lang="en-US" sz="1900" kern="1200"/>
        </a:p>
      </dsp:txBody>
      <dsp:txXfrm>
        <a:off x="0" y="2065157"/>
        <a:ext cx="10969943" cy="793012"/>
      </dsp:txXfrm>
    </dsp:sp>
    <dsp:sp modelId="{CE543C58-A7F7-46E1-BE7F-E540B6A31722}">
      <dsp:nvSpPr>
        <dsp:cNvPr id="0" name=""/>
        <dsp:cNvSpPr/>
      </dsp:nvSpPr>
      <dsp:spPr>
        <a:xfrm>
          <a:off x="522250" y="1784717"/>
          <a:ext cx="10445003" cy="560880"/>
        </a:xfrm>
        <a:prstGeom prst="roundRect">
          <a:avLst/>
        </a:prstGeom>
        <a:solidFill>
          <a:schemeClr val="bg1"/>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246" tIns="0" rIns="290246" bIns="0" numCol="1" spcCol="1270" anchor="ctr" anchorCtr="0">
          <a:noAutofit/>
        </a:bodyPr>
        <a:lstStyle/>
        <a:p>
          <a:pPr marL="0" lvl="0" indent="0" algn="l" defTabSz="844550">
            <a:lnSpc>
              <a:spcPct val="90000"/>
            </a:lnSpc>
            <a:spcBef>
              <a:spcPct val="0"/>
            </a:spcBef>
            <a:spcAft>
              <a:spcPct val="35000"/>
            </a:spcAft>
            <a:buNone/>
          </a:pPr>
          <a:r>
            <a:rPr lang="fi-FI" sz="1900" i="1" kern="1200">
              <a:solidFill>
                <a:schemeClr val="tx1"/>
              </a:solidFill>
            </a:rPr>
            <a:t>Ontario</a:t>
          </a:r>
          <a:endParaRPr lang="en-US" sz="1900" kern="1200">
            <a:solidFill>
              <a:schemeClr val="tx1"/>
            </a:solidFill>
          </a:endParaRPr>
        </a:p>
      </dsp:txBody>
      <dsp:txXfrm>
        <a:off x="549630" y="1812097"/>
        <a:ext cx="10390243" cy="506120"/>
      </dsp:txXfrm>
    </dsp:sp>
    <dsp:sp modelId="{350B8C3B-67E1-4FB3-B255-489210124D71}">
      <dsp:nvSpPr>
        <dsp:cNvPr id="0" name=""/>
        <dsp:cNvSpPr/>
      </dsp:nvSpPr>
      <dsp:spPr>
        <a:xfrm>
          <a:off x="0" y="3241210"/>
          <a:ext cx="10969943" cy="10773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1389" tIns="395732" rIns="851389" bIns="135128" numCol="1" spcCol="1270" anchor="t" anchorCtr="0">
          <a:noAutofit/>
        </a:bodyPr>
        <a:lstStyle/>
        <a:p>
          <a:pPr marL="171450" lvl="1" indent="-171450" algn="l" defTabSz="844550">
            <a:lnSpc>
              <a:spcPct val="90000"/>
            </a:lnSpc>
            <a:spcBef>
              <a:spcPct val="0"/>
            </a:spcBef>
            <a:spcAft>
              <a:spcPct val="15000"/>
            </a:spcAft>
            <a:buChar char="•"/>
          </a:pPr>
          <a:r>
            <a:rPr lang="en-CA" sz="1900" i="1" kern="1200"/>
            <a:t>Quach v. Mitrux Services Ltd.</a:t>
          </a:r>
          <a:r>
            <a:rPr lang="en-CA" sz="1900" kern="1200"/>
            <a:t>, 2020 BCCA 25</a:t>
          </a:r>
          <a:endParaRPr lang="en-US" sz="1900" kern="1200"/>
        </a:p>
        <a:p>
          <a:pPr marL="171450" lvl="1" indent="-171450" algn="l" defTabSz="844550">
            <a:lnSpc>
              <a:spcPct val="90000"/>
            </a:lnSpc>
            <a:spcBef>
              <a:spcPct val="0"/>
            </a:spcBef>
            <a:spcAft>
              <a:spcPct val="15000"/>
            </a:spcAft>
            <a:buChar char="•"/>
          </a:pPr>
          <a:r>
            <a:rPr lang="en-US" sz="1900" i="1" kern="1200"/>
            <a:t>Lefebvre v. Gisborne Holdings Ltd.</a:t>
          </a:r>
          <a:r>
            <a:rPr lang="en-US" sz="1900" kern="1200"/>
            <a:t>, 2023 BCSC 2231</a:t>
          </a:r>
          <a:r>
            <a:rPr lang="en-CA" sz="1900" kern="1200"/>
            <a:t>  </a:t>
          </a:r>
          <a:endParaRPr lang="en-US" sz="1900" kern="1200"/>
        </a:p>
      </dsp:txBody>
      <dsp:txXfrm>
        <a:off x="0" y="3241210"/>
        <a:ext cx="10969943" cy="1077300"/>
      </dsp:txXfrm>
    </dsp:sp>
    <dsp:sp modelId="{8C83087A-58B1-453E-A923-D553BF53B642}">
      <dsp:nvSpPr>
        <dsp:cNvPr id="0" name=""/>
        <dsp:cNvSpPr/>
      </dsp:nvSpPr>
      <dsp:spPr>
        <a:xfrm>
          <a:off x="487703" y="2971797"/>
          <a:ext cx="10445003" cy="560880"/>
        </a:xfrm>
        <a:prstGeom prst="roundRect">
          <a:avLst/>
        </a:prstGeom>
        <a:solidFill>
          <a:schemeClr val="bg1"/>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246" tIns="0" rIns="290246" bIns="0" numCol="1" spcCol="1270" anchor="ctr" anchorCtr="0">
          <a:noAutofit/>
        </a:bodyPr>
        <a:lstStyle/>
        <a:p>
          <a:pPr marL="0" lvl="0" indent="0" algn="l" defTabSz="844550">
            <a:lnSpc>
              <a:spcPct val="90000"/>
            </a:lnSpc>
            <a:spcBef>
              <a:spcPct val="0"/>
            </a:spcBef>
            <a:spcAft>
              <a:spcPct val="35000"/>
            </a:spcAft>
            <a:buNone/>
          </a:pPr>
          <a:r>
            <a:rPr lang="en-CA" sz="1900" kern="1200">
              <a:solidFill>
                <a:schemeClr val="tx1"/>
              </a:solidFill>
            </a:rPr>
            <a:t>BC</a:t>
          </a:r>
          <a:endParaRPr lang="en-US" sz="1900" kern="1200">
            <a:solidFill>
              <a:schemeClr val="tx1"/>
            </a:solidFill>
          </a:endParaRPr>
        </a:p>
      </dsp:txBody>
      <dsp:txXfrm>
        <a:off x="515083" y="2999177"/>
        <a:ext cx="10390243" cy="50612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3F1FA-9469-4B9C-8F49-FEAC43EAC2F0}">
      <dsp:nvSpPr>
        <dsp:cNvPr id="0" name=""/>
        <dsp:cNvSpPr/>
      </dsp:nvSpPr>
      <dsp:spPr>
        <a:xfrm>
          <a:off x="4124" y="348409"/>
          <a:ext cx="2480021" cy="679203"/>
        </a:xfrm>
        <a:prstGeom prst="rect">
          <a:avLst/>
        </a:prstGeom>
        <a:solidFill>
          <a:schemeClr val="bg1"/>
        </a:solidFill>
        <a:ln w="25400" cap="flat" cmpd="sng" algn="ctr">
          <a:solidFill>
            <a:schemeClr val="accent6">
              <a:lumMod val="5000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CA" sz="1400" b="1" kern="1200" dirty="0">
              <a:solidFill>
                <a:schemeClr val="tx1"/>
              </a:solidFill>
            </a:rPr>
            <a:t>Duration</a:t>
          </a:r>
          <a:endParaRPr lang="en-US" sz="1400" b="1" kern="1200" dirty="0">
            <a:solidFill>
              <a:schemeClr val="tx1"/>
            </a:solidFill>
          </a:endParaRPr>
        </a:p>
      </dsp:txBody>
      <dsp:txXfrm>
        <a:off x="4124" y="348409"/>
        <a:ext cx="2480021" cy="679203"/>
      </dsp:txXfrm>
    </dsp:sp>
    <dsp:sp modelId="{50BCC874-94C4-46BE-AADF-9355EC984471}">
      <dsp:nvSpPr>
        <dsp:cNvPr id="0" name=""/>
        <dsp:cNvSpPr/>
      </dsp:nvSpPr>
      <dsp:spPr>
        <a:xfrm>
          <a:off x="4124" y="1027613"/>
          <a:ext cx="2480021" cy="29975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CA" sz="1400" kern="1200" dirty="0"/>
            <a:t>Clear language on start and end date</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Consistent with the rest of contract – avoid “annual” or continuing obligations</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Leave no room for multiple interpretations of duration </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CA" sz="1400" kern="1200" dirty="0"/>
            <a:t>Statutory notice (and possibly severance) if fixed-term exceeds period prescribed by statue</a:t>
          </a:r>
          <a:endParaRPr lang="en-US" sz="1400" kern="1200" dirty="0"/>
        </a:p>
      </dsp:txBody>
      <dsp:txXfrm>
        <a:off x="4124" y="1027613"/>
        <a:ext cx="2480021" cy="2997539"/>
      </dsp:txXfrm>
    </dsp:sp>
    <dsp:sp modelId="{9B168D4C-78D3-4A01-BB95-72D35FF072E2}">
      <dsp:nvSpPr>
        <dsp:cNvPr id="0" name=""/>
        <dsp:cNvSpPr/>
      </dsp:nvSpPr>
      <dsp:spPr>
        <a:xfrm>
          <a:off x="2831348" y="348409"/>
          <a:ext cx="2480021" cy="679203"/>
        </a:xfrm>
        <a:prstGeom prst="rect">
          <a:avLst/>
        </a:prstGeom>
        <a:solidFill>
          <a:schemeClr val="bg1"/>
        </a:solidFill>
        <a:ln w="25400" cap="flat" cmpd="sng" algn="ctr">
          <a:solidFill>
            <a:schemeClr val="accent6">
              <a:lumMod val="5000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CA" sz="1400" b="1" kern="1200" dirty="0">
              <a:solidFill>
                <a:schemeClr val="tx1"/>
              </a:solidFill>
            </a:rPr>
            <a:t>Early termination</a:t>
          </a:r>
          <a:endParaRPr lang="en-US" sz="1400" b="1" kern="1200" dirty="0">
            <a:solidFill>
              <a:schemeClr val="tx1"/>
            </a:solidFill>
          </a:endParaRPr>
        </a:p>
      </dsp:txBody>
      <dsp:txXfrm>
        <a:off x="2831348" y="348409"/>
        <a:ext cx="2480021" cy="679203"/>
      </dsp:txXfrm>
    </dsp:sp>
    <dsp:sp modelId="{B90F8E05-09A4-4662-B1CA-B12A9FB41A80}">
      <dsp:nvSpPr>
        <dsp:cNvPr id="0" name=""/>
        <dsp:cNvSpPr/>
      </dsp:nvSpPr>
      <dsp:spPr>
        <a:xfrm>
          <a:off x="2831348" y="1027613"/>
          <a:ext cx="2480021" cy="29975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Carefully drafted termination clause to limit notice or pay in lieu to minimum standards statute requirements</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CA" sz="1400" kern="1200" dirty="0"/>
            <a:t>Express mitigation obligation for amounts over minimum standards requirements </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Sliding scale depending on time left – “the lesser of”</a:t>
          </a:r>
        </a:p>
      </dsp:txBody>
      <dsp:txXfrm>
        <a:off x="2831348" y="1027613"/>
        <a:ext cx="2480021" cy="2997539"/>
      </dsp:txXfrm>
    </dsp:sp>
    <dsp:sp modelId="{DA53E95A-14F9-4A8C-A075-19052F6B80A3}">
      <dsp:nvSpPr>
        <dsp:cNvPr id="0" name=""/>
        <dsp:cNvSpPr/>
      </dsp:nvSpPr>
      <dsp:spPr>
        <a:xfrm>
          <a:off x="5658572" y="348409"/>
          <a:ext cx="2480021" cy="679203"/>
        </a:xfrm>
        <a:prstGeom prst="rect">
          <a:avLst/>
        </a:prstGeom>
        <a:solidFill>
          <a:schemeClr val="bg1"/>
        </a:solidFill>
        <a:ln w="25400" cap="flat" cmpd="sng" algn="ctr">
          <a:solidFill>
            <a:schemeClr val="accent6">
              <a:lumMod val="5000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CA" sz="1400" b="1" kern="1200" dirty="0">
              <a:solidFill>
                <a:schemeClr val="tx1"/>
              </a:solidFill>
            </a:rPr>
            <a:t>Fixed-term termination clause and indefinite employment</a:t>
          </a:r>
          <a:endParaRPr lang="en-US" sz="1400" b="1" kern="1200" dirty="0">
            <a:solidFill>
              <a:schemeClr val="tx1"/>
            </a:solidFill>
          </a:endParaRPr>
        </a:p>
      </dsp:txBody>
      <dsp:txXfrm>
        <a:off x="5658572" y="348409"/>
        <a:ext cx="2480021" cy="679203"/>
      </dsp:txXfrm>
    </dsp:sp>
    <dsp:sp modelId="{DDF0024B-2A3E-4081-8A7D-004A734B9F17}">
      <dsp:nvSpPr>
        <dsp:cNvPr id="0" name=""/>
        <dsp:cNvSpPr/>
      </dsp:nvSpPr>
      <dsp:spPr>
        <a:xfrm>
          <a:off x="5658572" y="1027613"/>
          <a:ext cx="2480021" cy="29975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CA" sz="1400" kern="1200" dirty="0"/>
            <a:t>Explicitly refer to application of termination clause during and after the fixed term</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Cannot potentially violate employment standards legislation</a:t>
          </a:r>
        </a:p>
      </dsp:txBody>
      <dsp:txXfrm>
        <a:off x="5658572" y="1027613"/>
        <a:ext cx="2480021" cy="2997539"/>
      </dsp:txXfrm>
    </dsp:sp>
    <dsp:sp modelId="{3D6D2F5A-694E-4EB8-B883-984C192BE092}">
      <dsp:nvSpPr>
        <dsp:cNvPr id="0" name=""/>
        <dsp:cNvSpPr/>
      </dsp:nvSpPr>
      <dsp:spPr>
        <a:xfrm>
          <a:off x="8485797" y="348409"/>
          <a:ext cx="2480021" cy="679203"/>
        </a:xfrm>
        <a:prstGeom prst="rect">
          <a:avLst/>
        </a:prstGeom>
        <a:solidFill>
          <a:schemeClr val="bg1"/>
        </a:solidFill>
        <a:ln w="25400" cap="flat" cmpd="sng" algn="ctr">
          <a:solidFill>
            <a:schemeClr val="accent6">
              <a:lumMod val="5000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CA" sz="1400" b="1" kern="1200" dirty="0">
              <a:solidFill>
                <a:schemeClr val="tx1"/>
              </a:solidFill>
            </a:rPr>
            <a:t>Renewal</a:t>
          </a:r>
          <a:endParaRPr lang="en-US" sz="1400" b="1" kern="1200" dirty="0">
            <a:solidFill>
              <a:schemeClr val="tx1"/>
            </a:solidFill>
          </a:endParaRPr>
        </a:p>
      </dsp:txBody>
      <dsp:txXfrm>
        <a:off x="8485797" y="348409"/>
        <a:ext cx="2480021" cy="679203"/>
      </dsp:txXfrm>
    </dsp:sp>
    <dsp:sp modelId="{45A0F92E-96F9-4A14-8268-BA390E9DB961}">
      <dsp:nvSpPr>
        <dsp:cNvPr id="0" name=""/>
        <dsp:cNvSpPr/>
      </dsp:nvSpPr>
      <dsp:spPr>
        <a:xfrm>
          <a:off x="8485797" y="1027613"/>
          <a:ext cx="2480021" cy="29975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CA" sz="1400" kern="1200" dirty="0"/>
            <a:t>Avoid automatic renewal, repeated renewal, or requirement to opt out of renewal by notification</a:t>
          </a:r>
          <a:endParaRPr lang="en-US" sz="1400" kern="1200" dirty="0"/>
        </a:p>
      </dsp:txBody>
      <dsp:txXfrm>
        <a:off x="8485797" y="1027613"/>
        <a:ext cx="2480021" cy="299753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8BC59-1DA7-4565-9AFE-24C8C0A25AC9}">
      <dsp:nvSpPr>
        <dsp:cNvPr id="0" name=""/>
        <dsp:cNvSpPr/>
      </dsp:nvSpPr>
      <dsp:spPr>
        <a:xfrm>
          <a:off x="0" y="13"/>
          <a:ext cx="10969943" cy="1200925"/>
        </a:xfrm>
        <a:prstGeom prst="roundRect">
          <a:avLst/>
        </a:prstGeom>
        <a:solidFill>
          <a:schemeClr val="bg1"/>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tx1"/>
              </a:solidFill>
            </a:rPr>
            <a:t>Variations in minimum standards requirements across jurisdictions:</a:t>
          </a:r>
        </a:p>
      </dsp:txBody>
      <dsp:txXfrm>
        <a:off x="58624" y="58637"/>
        <a:ext cx="10852695" cy="1083677"/>
      </dsp:txXfrm>
    </dsp:sp>
    <dsp:sp modelId="{65FB07A3-13E7-4681-B844-A27E60DAF9CC}">
      <dsp:nvSpPr>
        <dsp:cNvPr id="0" name=""/>
        <dsp:cNvSpPr/>
      </dsp:nvSpPr>
      <dsp:spPr>
        <a:xfrm>
          <a:off x="0" y="1334104"/>
          <a:ext cx="10969943" cy="2906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296" tIns="15240" rIns="85344" bIns="152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Minimum wage, overtime, vacation, probationary period, exemptions, layoff, etc.</a:t>
          </a:r>
        </a:p>
        <a:p>
          <a:pPr marL="114300" lvl="1" indent="-114300" algn="l" defTabSz="533400">
            <a:lnSpc>
              <a:spcPct val="90000"/>
            </a:lnSpc>
            <a:spcBef>
              <a:spcPct val="0"/>
            </a:spcBef>
            <a:spcAft>
              <a:spcPct val="20000"/>
            </a:spcAft>
            <a:buChar char="•"/>
          </a:pPr>
          <a:endParaRPr lang="en-US" sz="1200" kern="1200" dirty="0"/>
        </a:p>
        <a:p>
          <a:pPr marL="228600" lvl="1" indent="-228600" algn="l" defTabSz="977900">
            <a:lnSpc>
              <a:spcPct val="90000"/>
            </a:lnSpc>
            <a:spcBef>
              <a:spcPct val="0"/>
            </a:spcBef>
            <a:spcAft>
              <a:spcPct val="20000"/>
            </a:spcAft>
            <a:buChar char="•"/>
          </a:pPr>
          <a:r>
            <a:rPr lang="en-US" sz="2200" kern="1200" dirty="0"/>
            <a:t>Amount of notice or pay in lieu (described as “at least” a certain amount in some jurisdictions)</a:t>
          </a:r>
        </a:p>
        <a:p>
          <a:pPr marL="114300" lvl="1" indent="-114300" algn="l" defTabSz="533400">
            <a:lnSpc>
              <a:spcPct val="90000"/>
            </a:lnSpc>
            <a:spcBef>
              <a:spcPct val="0"/>
            </a:spcBef>
            <a:spcAft>
              <a:spcPct val="20000"/>
            </a:spcAft>
            <a:buChar char="•"/>
          </a:pPr>
          <a:endParaRPr lang="en-US" sz="1200" kern="1200" dirty="0"/>
        </a:p>
        <a:p>
          <a:pPr marL="228600" lvl="1" indent="-228600" algn="l" defTabSz="977900">
            <a:lnSpc>
              <a:spcPct val="90000"/>
            </a:lnSpc>
            <a:spcBef>
              <a:spcPct val="0"/>
            </a:spcBef>
            <a:spcAft>
              <a:spcPct val="20000"/>
            </a:spcAft>
            <a:buChar char="•"/>
          </a:pPr>
          <a:r>
            <a:rPr lang="en-US" sz="2200" kern="1200" dirty="0"/>
            <a:t>Forms of compensation during the statutory notice period (e.g., benefits in Ontario, severance in Ontario and federal)</a:t>
          </a:r>
        </a:p>
        <a:p>
          <a:pPr marL="114300" lvl="1" indent="-114300" algn="l" defTabSz="533400">
            <a:lnSpc>
              <a:spcPct val="90000"/>
            </a:lnSpc>
            <a:spcBef>
              <a:spcPct val="0"/>
            </a:spcBef>
            <a:spcAft>
              <a:spcPct val="20000"/>
            </a:spcAft>
            <a:buChar char="•"/>
          </a:pPr>
          <a:endParaRPr lang="en-US" sz="1200" kern="1200" dirty="0"/>
        </a:p>
        <a:p>
          <a:pPr marL="228600" lvl="1" indent="-228600" algn="l" defTabSz="977900">
            <a:lnSpc>
              <a:spcPct val="90000"/>
            </a:lnSpc>
            <a:spcBef>
              <a:spcPct val="0"/>
            </a:spcBef>
            <a:spcAft>
              <a:spcPct val="20000"/>
            </a:spcAft>
            <a:buChar char="•"/>
          </a:pPr>
          <a:r>
            <a:rPr lang="en-US" sz="2200" kern="1200" dirty="0"/>
            <a:t>Just cause (statutory definition in certain provinces)</a:t>
          </a:r>
        </a:p>
        <a:p>
          <a:pPr marL="457200" lvl="2" indent="-228600" algn="l" defTabSz="977900">
            <a:lnSpc>
              <a:spcPct val="90000"/>
            </a:lnSpc>
            <a:spcBef>
              <a:spcPct val="0"/>
            </a:spcBef>
            <a:spcAft>
              <a:spcPct val="20000"/>
            </a:spcAft>
            <a:buFont typeface="Courier New" panose="02070309020205020404" pitchFamily="49" charset="0"/>
            <a:buChar char="o"/>
          </a:pPr>
          <a:r>
            <a:rPr lang="en-US" sz="2200" i="1" kern="1200" dirty="0"/>
            <a:t>Rahman v. Cannon Design Architecture Inc.</a:t>
          </a:r>
          <a:r>
            <a:rPr lang="en-US" sz="2200" kern="1200" dirty="0"/>
            <a:t>, 2022 ONCA 451</a:t>
          </a:r>
        </a:p>
      </dsp:txBody>
      <dsp:txXfrm>
        <a:off x="0" y="1334104"/>
        <a:ext cx="10969943" cy="2906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7C9A4-875F-4083-8985-8DE609CCA3AC}">
      <dsp:nvSpPr>
        <dsp:cNvPr id="0" name=""/>
        <dsp:cNvSpPr/>
      </dsp:nvSpPr>
      <dsp:spPr>
        <a:xfrm>
          <a:off x="1827363" y="609609"/>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191E54-017C-4377-AA7E-A71B1AA8235F}">
      <dsp:nvSpPr>
        <dsp:cNvPr id="0" name=""/>
        <dsp:cNvSpPr/>
      </dsp:nvSpPr>
      <dsp:spPr>
        <a:xfrm>
          <a:off x="786971" y="303390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dirty="0"/>
            <a:t>Coverage under ESA and WCA once in force</a:t>
          </a:r>
        </a:p>
      </dsp:txBody>
      <dsp:txXfrm>
        <a:off x="786971" y="3033903"/>
        <a:ext cx="4320000" cy="720000"/>
      </dsp:txXfrm>
    </dsp:sp>
    <dsp:sp modelId="{ACFF9009-E03B-408B-9DDE-DEAEE6F454DE}">
      <dsp:nvSpPr>
        <dsp:cNvPr id="0" name=""/>
        <dsp:cNvSpPr/>
      </dsp:nvSpPr>
      <dsp:spPr>
        <a:xfrm>
          <a:off x="7085166" y="704398"/>
          <a:ext cx="1944000" cy="1944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D88323-93D3-45AA-B76E-65FB4CED366D}">
      <dsp:nvSpPr>
        <dsp:cNvPr id="0" name=""/>
        <dsp:cNvSpPr/>
      </dsp:nvSpPr>
      <dsp:spPr>
        <a:xfrm>
          <a:off x="5862971" y="303390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dirty="0"/>
            <a:t>Awaiting regulations </a:t>
          </a:r>
        </a:p>
      </dsp:txBody>
      <dsp:txXfrm>
        <a:off x="5862971" y="3033903"/>
        <a:ext cx="432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BB56B-E672-4A8F-8BCC-963ED32BD534}">
      <dsp:nvSpPr>
        <dsp:cNvPr id="0" name=""/>
        <dsp:cNvSpPr/>
      </dsp:nvSpPr>
      <dsp:spPr>
        <a:xfrm>
          <a:off x="0" y="2135"/>
          <a:ext cx="10969943"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A5B691-46E0-4349-AE2C-0587C5B8C822}">
      <dsp:nvSpPr>
        <dsp:cNvPr id="0" name=""/>
        <dsp:cNvSpPr/>
      </dsp:nvSpPr>
      <dsp:spPr>
        <a:xfrm>
          <a:off x="0" y="2135"/>
          <a:ext cx="10969943" cy="1456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Change to strike definition</a:t>
          </a:r>
        </a:p>
      </dsp:txBody>
      <dsp:txXfrm>
        <a:off x="0" y="2135"/>
        <a:ext cx="10969943" cy="1456430"/>
      </dsp:txXfrm>
    </dsp:sp>
    <dsp:sp modelId="{96DD05A1-ABA0-4558-B338-5D0E87D82DED}">
      <dsp:nvSpPr>
        <dsp:cNvPr id="0" name=""/>
        <dsp:cNvSpPr/>
      </dsp:nvSpPr>
      <dsp:spPr>
        <a:xfrm>
          <a:off x="0" y="1458566"/>
          <a:ext cx="10969943"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7B8C37-6D92-4CB8-953C-AB01E943D25D}">
      <dsp:nvSpPr>
        <dsp:cNvPr id="0" name=""/>
        <dsp:cNvSpPr/>
      </dsp:nvSpPr>
      <dsp:spPr>
        <a:xfrm>
          <a:off x="0" y="1458566"/>
          <a:ext cx="10969943" cy="1456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Code review – public hearings start April 25 </a:t>
          </a:r>
        </a:p>
      </dsp:txBody>
      <dsp:txXfrm>
        <a:off x="0" y="1458566"/>
        <a:ext cx="10969943" cy="1456430"/>
      </dsp:txXfrm>
    </dsp:sp>
    <dsp:sp modelId="{C38F40AC-1507-420E-95E1-5200506A5EDD}">
      <dsp:nvSpPr>
        <dsp:cNvPr id="0" name=""/>
        <dsp:cNvSpPr/>
      </dsp:nvSpPr>
      <dsp:spPr>
        <a:xfrm>
          <a:off x="0" y="2914996"/>
          <a:ext cx="10969943"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5C4CE6-60B6-41CE-BDB4-E0607E0B88F6}">
      <dsp:nvSpPr>
        <dsp:cNvPr id="0" name=""/>
        <dsp:cNvSpPr/>
      </dsp:nvSpPr>
      <dsp:spPr>
        <a:xfrm>
          <a:off x="0" y="2914996"/>
          <a:ext cx="10969943" cy="1456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Seeking Vice Chairs</a:t>
          </a:r>
        </a:p>
      </dsp:txBody>
      <dsp:txXfrm>
        <a:off x="0" y="2914996"/>
        <a:ext cx="10969943" cy="14564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28203-2C1B-4F1C-B2C9-47FCC8C60FFA}">
      <dsp:nvSpPr>
        <dsp:cNvPr id="0" name=""/>
        <dsp:cNvSpPr/>
      </dsp:nvSpPr>
      <dsp:spPr>
        <a:xfrm>
          <a:off x="289360" y="439358"/>
          <a:ext cx="1375670" cy="1375670"/>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4EE90E40-81A4-4148-8014-5C865F27531A}">
      <dsp:nvSpPr>
        <dsp:cNvPr id="0" name=""/>
        <dsp:cNvSpPr/>
      </dsp:nvSpPr>
      <dsp:spPr>
        <a:xfrm>
          <a:off x="428555" y="577986"/>
          <a:ext cx="1097280" cy="10984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2144E7-2BB7-420B-83F8-CFBA06EE364B}">
      <dsp:nvSpPr>
        <dsp:cNvPr id="0" name=""/>
        <dsp:cNvSpPr/>
      </dsp:nvSpPr>
      <dsp:spPr>
        <a:xfrm>
          <a:off x="1959817" y="439358"/>
          <a:ext cx="3242650" cy="1375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Doubled funding and staff</a:t>
          </a:r>
        </a:p>
      </dsp:txBody>
      <dsp:txXfrm>
        <a:off x="1959817" y="439358"/>
        <a:ext cx="3242650" cy="1375670"/>
      </dsp:txXfrm>
    </dsp:sp>
    <dsp:sp modelId="{FC9BCFAD-AE30-41B5-B003-1B67B1048397}">
      <dsp:nvSpPr>
        <dsp:cNvPr id="0" name=""/>
        <dsp:cNvSpPr/>
      </dsp:nvSpPr>
      <dsp:spPr>
        <a:xfrm>
          <a:off x="5767475" y="439358"/>
          <a:ext cx="1375670" cy="1375670"/>
        </a:xfrm>
        <a:prstGeom prst="ellipse">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7FCADB6A-5CBE-483D-AFE6-90FA3844CCC7}">
      <dsp:nvSpPr>
        <dsp:cNvPr id="0" name=""/>
        <dsp:cNvSpPr/>
      </dsp:nvSpPr>
      <dsp:spPr>
        <a:xfrm>
          <a:off x="5906669" y="578553"/>
          <a:ext cx="1097280" cy="10972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2AC8B5-F6D0-4F1A-A92C-898317E8CA37}">
      <dsp:nvSpPr>
        <dsp:cNvPr id="0" name=""/>
        <dsp:cNvSpPr/>
      </dsp:nvSpPr>
      <dsp:spPr>
        <a:xfrm>
          <a:off x="7437931" y="439358"/>
          <a:ext cx="3242650" cy="1375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Backlog decreasing</a:t>
          </a:r>
        </a:p>
      </dsp:txBody>
      <dsp:txXfrm>
        <a:off x="7437931" y="439358"/>
        <a:ext cx="3242650" cy="1375670"/>
      </dsp:txXfrm>
    </dsp:sp>
    <dsp:sp modelId="{8294B788-52EC-4151-B288-53E516D2CAA9}">
      <dsp:nvSpPr>
        <dsp:cNvPr id="0" name=""/>
        <dsp:cNvSpPr/>
      </dsp:nvSpPr>
      <dsp:spPr>
        <a:xfrm>
          <a:off x="289360" y="2558534"/>
          <a:ext cx="1375670" cy="1375670"/>
        </a:xfrm>
        <a:prstGeom prst="ellipse">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4C47EC52-667F-4C75-B293-70C2AF49DDE5}">
      <dsp:nvSpPr>
        <dsp:cNvPr id="0" name=""/>
        <dsp:cNvSpPr/>
      </dsp:nvSpPr>
      <dsp:spPr>
        <a:xfrm>
          <a:off x="428555" y="2697729"/>
          <a:ext cx="1097280" cy="10972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418D9B-4512-475B-A9EA-4D5D10FFDF54}">
      <dsp:nvSpPr>
        <dsp:cNvPr id="0" name=""/>
        <dsp:cNvSpPr/>
      </dsp:nvSpPr>
      <dsp:spPr>
        <a:xfrm>
          <a:off x="1959817" y="2558534"/>
          <a:ext cx="3242650" cy="1375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Encourage mediations – Require filed responses</a:t>
          </a:r>
        </a:p>
      </dsp:txBody>
      <dsp:txXfrm>
        <a:off x="1959817" y="2558534"/>
        <a:ext cx="3242650" cy="1375670"/>
      </dsp:txXfrm>
    </dsp:sp>
    <dsp:sp modelId="{9386F38C-423F-4410-A81A-E5A63B4D8627}">
      <dsp:nvSpPr>
        <dsp:cNvPr id="0" name=""/>
        <dsp:cNvSpPr/>
      </dsp:nvSpPr>
      <dsp:spPr>
        <a:xfrm>
          <a:off x="5767475" y="2558534"/>
          <a:ext cx="1375670" cy="1375670"/>
        </a:xfrm>
        <a:prstGeom prst="ellipse">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CCE029CF-624A-4E75-8AC1-F05537BAD750}">
      <dsp:nvSpPr>
        <dsp:cNvPr id="0" name=""/>
        <dsp:cNvSpPr/>
      </dsp:nvSpPr>
      <dsp:spPr>
        <a:xfrm>
          <a:off x="5906669" y="2697729"/>
          <a:ext cx="1097280" cy="10972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1CA7F8-1CA7-4DE9-8855-1D5456E57640}">
      <dsp:nvSpPr>
        <dsp:cNvPr id="0" name=""/>
        <dsp:cNvSpPr/>
      </dsp:nvSpPr>
      <dsp:spPr>
        <a:xfrm>
          <a:off x="7437931" y="2558534"/>
          <a:ext cx="3242650" cy="1375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Service of complaints and delay</a:t>
          </a:r>
        </a:p>
      </dsp:txBody>
      <dsp:txXfrm>
        <a:off x="7437931" y="2558534"/>
        <a:ext cx="3242650" cy="13756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96340-EFAB-4602-89F4-0AAC0708F1D6}">
      <dsp:nvSpPr>
        <dsp:cNvPr id="0" name=""/>
        <dsp:cNvSpPr/>
      </dsp:nvSpPr>
      <dsp:spPr>
        <a:xfrm>
          <a:off x="0" y="2135"/>
          <a:ext cx="751222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4CFB49-649C-476A-A264-A298ADD4EABE}">
      <dsp:nvSpPr>
        <dsp:cNvPr id="0" name=""/>
        <dsp:cNvSpPr/>
      </dsp:nvSpPr>
      <dsp:spPr>
        <a:xfrm>
          <a:off x="0" y="0"/>
          <a:ext cx="7512220" cy="1456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Non-compete agreement prohibition?  </a:t>
          </a:r>
        </a:p>
      </dsp:txBody>
      <dsp:txXfrm>
        <a:off x="0" y="0"/>
        <a:ext cx="7512220" cy="1456430"/>
      </dsp:txXfrm>
    </dsp:sp>
    <dsp:sp modelId="{5317C5D4-FC41-42A7-8FA4-54BE5F1E1871}">
      <dsp:nvSpPr>
        <dsp:cNvPr id="0" name=""/>
        <dsp:cNvSpPr/>
      </dsp:nvSpPr>
      <dsp:spPr>
        <a:xfrm>
          <a:off x="0" y="1458566"/>
          <a:ext cx="751222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086A83-738E-4BD9-8216-5F812BE4EA0F}">
      <dsp:nvSpPr>
        <dsp:cNvPr id="0" name=""/>
        <dsp:cNvSpPr/>
      </dsp:nvSpPr>
      <dsp:spPr>
        <a:xfrm>
          <a:off x="0" y="1458566"/>
          <a:ext cx="7512220" cy="1456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Non-disclosure agreement ban (survivors of discrimination and harassment and whistleblowers) </a:t>
          </a:r>
        </a:p>
      </dsp:txBody>
      <dsp:txXfrm>
        <a:off x="0" y="1458566"/>
        <a:ext cx="7512220" cy="1456430"/>
      </dsp:txXfrm>
    </dsp:sp>
    <dsp:sp modelId="{ED51D6FF-85C2-4A61-8F8B-90485A129F08}">
      <dsp:nvSpPr>
        <dsp:cNvPr id="0" name=""/>
        <dsp:cNvSpPr/>
      </dsp:nvSpPr>
      <dsp:spPr>
        <a:xfrm>
          <a:off x="0" y="2914996"/>
          <a:ext cx="751222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FE9C73-2E48-47B3-A6FE-98DB7CA86050}">
      <dsp:nvSpPr>
        <dsp:cNvPr id="0" name=""/>
        <dsp:cNvSpPr/>
      </dsp:nvSpPr>
      <dsp:spPr>
        <a:xfrm>
          <a:off x="0" y="2917132"/>
          <a:ext cx="7512220" cy="1456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Accessible BC Act – public sector only at present </a:t>
          </a:r>
        </a:p>
      </dsp:txBody>
      <dsp:txXfrm>
        <a:off x="0" y="2917132"/>
        <a:ext cx="7512220" cy="14564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E123E-84B7-45AA-A530-1B49DA63D01F}">
      <dsp:nvSpPr>
        <dsp:cNvPr id="0" name=""/>
        <dsp:cNvSpPr/>
      </dsp:nvSpPr>
      <dsp:spPr>
        <a:xfrm>
          <a:off x="0" y="87145"/>
          <a:ext cx="10969626" cy="5148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Font typeface="Wingdings" panose="05000000000000000000" pitchFamily="2" charset="2"/>
            <a:buNone/>
          </a:pPr>
          <a:r>
            <a:rPr lang="en-US" sz="2200" kern="1200" dirty="0">
              <a:effectLst/>
            </a:rPr>
            <a:t>Royal Assent on March 21, 2024 with various commencement dates (with some TBD)  </a:t>
          </a:r>
          <a:endParaRPr lang="en-US" sz="2200" kern="1200" dirty="0"/>
        </a:p>
      </dsp:txBody>
      <dsp:txXfrm>
        <a:off x="25130" y="112275"/>
        <a:ext cx="10919366" cy="464540"/>
      </dsp:txXfrm>
    </dsp:sp>
    <dsp:sp modelId="{6A13A7EA-E047-4C73-A4B3-AFB0021A8FA8}">
      <dsp:nvSpPr>
        <dsp:cNvPr id="0" name=""/>
        <dsp:cNvSpPr/>
      </dsp:nvSpPr>
      <dsp:spPr>
        <a:xfrm>
          <a:off x="0" y="665305"/>
          <a:ext cx="10969626" cy="5148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effectLst/>
            </a:rPr>
            <a:t>ESA -include trial periods; not deduct customer theft; tips protection; vacation pay</a:t>
          </a:r>
          <a:endParaRPr lang="en-US" sz="2200" kern="1200" dirty="0">
            <a:effectLst/>
          </a:endParaRPr>
        </a:p>
      </dsp:txBody>
      <dsp:txXfrm>
        <a:off x="25130" y="690435"/>
        <a:ext cx="10919366" cy="464540"/>
      </dsp:txXfrm>
    </dsp:sp>
    <dsp:sp modelId="{786316DA-78DD-487D-8D20-DE3D6C078BBC}">
      <dsp:nvSpPr>
        <dsp:cNvPr id="0" name=""/>
        <dsp:cNvSpPr/>
      </dsp:nvSpPr>
      <dsp:spPr>
        <a:xfrm>
          <a:off x="0" y="1243466"/>
          <a:ext cx="10969626" cy="5148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a:t>
          </a:r>
          <a:r>
            <a:rPr lang="en-US" sz="2200" kern="1200">
              <a:effectLst/>
            </a:rPr>
            <a:t>ay transparency – to be determined</a:t>
          </a:r>
          <a:endParaRPr lang="en-US" sz="2200" kern="1200" dirty="0">
            <a:effectLst/>
          </a:endParaRPr>
        </a:p>
      </dsp:txBody>
      <dsp:txXfrm>
        <a:off x="25130" y="1268596"/>
        <a:ext cx="10919366" cy="464540"/>
      </dsp:txXfrm>
    </dsp:sp>
    <dsp:sp modelId="{2B32C30E-7160-4249-83B0-25AEE2D928D5}">
      <dsp:nvSpPr>
        <dsp:cNvPr id="0" name=""/>
        <dsp:cNvSpPr/>
      </dsp:nvSpPr>
      <dsp:spPr>
        <a:xfrm>
          <a:off x="0" y="1821626"/>
          <a:ext cx="10969626" cy="5148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N</a:t>
          </a:r>
          <a:r>
            <a:rPr lang="en-US" sz="2200" kern="1200">
              <a:effectLst/>
            </a:rPr>
            <a:t>ot require Canadian experience – TBD</a:t>
          </a:r>
          <a:endParaRPr lang="en-US" sz="2200" kern="1200" dirty="0">
            <a:effectLst/>
          </a:endParaRPr>
        </a:p>
      </dsp:txBody>
      <dsp:txXfrm>
        <a:off x="25130" y="1846756"/>
        <a:ext cx="10919366" cy="464540"/>
      </dsp:txXfrm>
    </dsp:sp>
    <dsp:sp modelId="{BE2F42B9-47FE-4512-A5CA-D8D53C992970}">
      <dsp:nvSpPr>
        <dsp:cNvPr id="0" name=""/>
        <dsp:cNvSpPr/>
      </dsp:nvSpPr>
      <dsp:spPr>
        <a:xfrm>
          <a:off x="0" y="2399786"/>
          <a:ext cx="10969626" cy="5148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O</a:t>
          </a:r>
          <a:r>
            <a:rPr lang="en-US" sz="2200" kern="1200">
              <a:effectLst/>
            </a:rPr>
            <a:t>ther changes</a:t>
          </a:r>
          <a:endParaRPr lang="en-US" sz="2200" kern="1200" dirty="0">
            <a:effectLst/>
          </a:endParaRPr>
        </a:p>
      </dsp:txBody>
      <dsp:txXfrm>
        <a:off x="25130" y="2424916"/>
        <a:ext cx="10919366" cy="464540"/>
      </dsp:txXfrm>
    </dsp:sp>
    <dsp:sp modelId="{4B1852F7-00D8-4649-8DF6-8F98BB9A1E79}">
      <dsp:nvSpPr>
        <dsp:cNvPr id="0" name=""/>
        <dsp:cNvSpPr/>
      </dsp:nvSpPr>
      <dsp:spPr>
        <a:xfrm>
          <a:off x="0" y="2977946"/>
          <a:ext cx="10969626" cy="5148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F</a:t>
          </a:r>
          <a:r>
            <a:rPr lang="en-US" sz="2200" kern="1200">
              <a:effectLst/>
            </a:rPr>
            <a:t>uture changes noted in March 21, 2024 </a:t>
          </a:r>
          <a:r>
            <a:rPr lang="en-US" sz="2200" u="sng" kern="1200">
              <a:effectLst/>
              <a:hlinkClick xmlns:r="http://schemas.openxmlformats.org/officeDocument/2006/relationships" r:id="rId1">
                <a:extLst>
                  <a:ext uri="{A12FA001-AC4F-418D-AE19-62706E023703}">
                    <ahyp:hlinkClr xmlns:ahyp="http://schemas.microsoft.com/office/drawing/2018/hyperlinkcolor" val="tx"/>
                  </a:ext>
                </a:extLst>
              </a:hlinkClick>
            </a:rPr>
            <a:t>news release</a:t>
          </a:r>
          <a:r>
            <a:rPr lang="en-US" sz="2200" kern="1200">
              <a:effectLst/>
            </a:rPr>
            <a:t> as follows:</a:t>
          </a:r>
          <a:endParaRPr lang="en-US" sz="2200" kern="1200" dirty="0">
            <a:effectLst/>
          </a:endParaRPr>
        </a:p>
      </dsp:txBody>
      <dsp:txXfrm>
        <a:off x="25130" y="3003076"/>
        <a:ext cx="10919366" cy="464540"/>
      </dsp:txXfrm>
    </dsp:sp>
    <dsp:sp modelId="{40F4599C-75E7-426C-A1AA-B74EFE1C2C51}">
      <dsp:nvSpPr>
        <dsp:cNvPr id="0" name=""/>
        <dsp:cNvSpPr/>
      </dsp:nvSpPr>
      <dsp:spPr>
        <a:xfrm>
          <a:off x="0" y="3492746"/>
          <a:ext cx="10969626" cy="1229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28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C</a:t>
          </a:r>
          <a:r>
            <a:rPr lang="en-US" sz="1700" kern="1200" dirty="0">
              <a:effectLst/>
            </a:rPr>
            <a:t>onsultations to identify legislative options to </a:t>
          </a:r>
          <a:r>
            <a:rPr lang="en-US" sz="1700" u="sng" kern="1200" dirty="0">
              <a:effectLst/>
              <a:hlinkClick xmlns:r="http://schemas.openxmlformats.org/officeDocument/2006/relationships" r:id="rId2">
                <a:extLst>
                  <a:ext uri="{A12FA001-AC4F-418D-AE19-62706E023703}">
                    <ahyp:hlinkClr xmlns:ahyp="http://schemas.microsoft.com/office/drawing/2018/hyperlinkcolor" val="tx"/>
                  </a:ext>
                </a:extLst>
              </a:hlinkClick>
            </a:rPr>
            <a:t>restrict the use of Non-Disclosure Agreements</a:t>
          </a:r>
          <a:r>
            <a:rPr lang="en-US" sz="1700" kern="1200" dirty="0">
              <a:effectLst/>
            </a:rPr>
            <a:t> (NDAs) in the settlement of cases of workplace sexual harassment, misconduct or violence, while protecting the rights of victims and survivors.</a:t>
          </a:r>
        </a:p>
        <a:p>
          <a:pPr marL="171450" lvl="1" indent="-171450" algn="l" defTabSz="755650">
            <a:lnSpc>
              <a:spcPct val="90000"/>
            </a:lnSpc>
            <a:spcBef>
              <a:spcPct val="0"/>
            </a:spcBef>
            <a:spcAft>
              <a:spcPct val="20000"/>
            </a:spcAft>
            <a:buChar char="•"/>
          </a:pPr>
          <a:r>
            <a:rPr lang="en-US" sz="1700" u="sng" kern="1200" dirty="0">
              <a:hlinkClick xmlns:r="http://schemas.openxmlformats.org/officeDocument/2006/relationships" r:id="rId3">
                <a:extLst>
                  <a:ext uri="{A12FA001-AC4F-418D-AE19-62706E023703}">
                    <ahyp:hlinkClr xmlns:ahyp="http://schemas.microsoft.com/office/drawing/2018/hyperlinkcolor" val="tx"/>
                  </a:ext>
                </a:extLst>
              </a:hlinkClick>
            </a:rPr>
            <a:t>J</a:t>
          </a:r>
          <a:r>
            <a:rPr lang="en-US" sz="1700" u="sng" kern="1200" dirty="0">
              <a:effectLst/>
              <a:hlinkClick xmlns:r="http://schemas.openxmlformats.org/officeDocument/2006/relationships" r:id="rId3">
                <a:extLst>
                  <a:ext uri="{A12FA001-AC4F-418D-AE19-62706E023703}">
                    <ahyp:hlinkClr xmlns:ahyp="http://schemas.microsoft.com/office/drawing/2018/hyperlinkcolor" val="tx"/>
                  </a:ext>
                </a:extLst>
              </a:hlinkClick>
            </a:rPr>
            <a:t>ob-protected leave for critical illnesses</a:t>
          </a:r>
          <a:r>
            <a:rPr lang="en-US" sz="1700" kern="1200" dirty="0">
              <a:effectLst/>
            </a:rPr>
            <a:t> (like cancer) to match the length of the 26-week federal Employment Insurance sickness benefits.   </a:t>
          </a:r>
        </a:p>
      </dsp:txBody>
      <dsp:txXfrm>
        <a:off x="0" y="3492746"/>
        <a:ext cx="10969626" cy="12295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0B8FF-3E5A-4E10-83E5-A9BF890D713C}">
      <dsp:nvSpPr>
        <dsp:cNvPr id="0" name=""/>
        <dsp:cNvSpPr/>
      </dsp:nvSpPr>
      <dsp:spPr>
        <a:xfrm>
          <a:off x="0" y="2657988"/>
          <a:ext cx="10969943"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207B8F-04D6-4AB5-B43C-B0C637CD5618}">
      <dsp:nvSpPr>
        <dsp:cNvPr id="0" name=""/>
        <dsp:cNvSpPr/>
      </dsp:nvSpPr>
      <dsp:spPr>
        <a:xfrm>
          <a:off x="0" y="1758166"/>
          <a:ext cx="10969943"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F5D22B-7ED2-4FEA-B25F-A297350A5E89}">
      <dsp:nvSpPr>
        <dsp:cNvPr id="0" name=""/>
        <dsp:cNvSpPr/>
      </dsp:nvSpPr>
      <dsp:spPr>
        <a:xfrm>
          <a:off x="0" y="858344"/>
          <a:ext cx="10969943"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89CEED-4550-41C9-8782-9770ADC09FDC}">
      <dsp:nvSpPr>
        <dsp:cNvPr id="0" name=""/>
        <dsp:cNvSpPr/>
      </dsp:nvSpPr>
      <dsp:spPr>
        <a:xfrm>
          <a:off x="2852185" y="1371"/>
          <a:ext cx="8117757" cy="856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1155700">
            <a:lnSpc>
              <a:spcPct val="90000"/>
            </a:lnSpc>
            <a:spcBef>
              <a:spcPct val="0"/>
            </a:spcBef>
            <a:spcAft>
              <a:spcPct val="35000"/>
            </a:spcAft>
            <a:buNone/>
          </a:pPr>
          <a:r>
            <a:rPr lang="en-US" sz="2600" kern="1200" dirty="0"/>
            <a:t>June 1, 2024 accessibility plan deadline for employers (10 to 99 employees) (June 1, 2023 for 100 or more)</a:t>
          </a:r>
        </a:p>
      </dsp:txBody>
      <dsp:txXfrm>
        <a:off x="2852185" y="1371"/>
        <a:ext cx="8117757" cy="856973"/>
      </dsp:txXfrm>
    </dsp:sp>
    <dsp:sp modelId="{FD86EDC8-CA5D-4ABB-88AE-CB7F006BF5C6}">
      <dsp:nvSpPr>
        <dsp:cNvPr id="0" name=""/>
        <dsp:cNvSpPr/>
      </dsp:nvSpPr>
      <dsp:spPr>
        <a:xfrm>
          <a:off x="0" y="1371"/>
          <a:ext cx="2852185" cy="856973"/>
        </a:xfrm>
        <a:prstGeom prst="round2SameRect">
          <a:avLst>
            <a:gd name="adj1" fmla="val 16670"/>
            <a:gd name="adj2" fmla="val 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i="1" kern="1200" dirty="0"/>
            <a:t>Accessible Canada Act </a:t>
          </a:r>
          <a:endParaRPr lang="en-US" sz="2700" kern="1200" dirty="0"/>
        </a:p>
      </dsp:txBody>
      <dsp:txXfrm>
        <a:off x="41842" y="43213"/>
        <a:ext cx="2768501" cy="815131"/>
      </dsp:txXfrm>
    </dsp:sp>
    <dsp:sp modelId="{26825369-F1DE-4BEB-A9BA-B5D93D9203AE}">
      <dsp:nvSpPr>
        <dsp:cNvPr id="0" name=""/>
        <dsp:cNvSpPr/>
      </dsp:nvSpPr>
      <dsp:spPr>
        <a:xfrm>
          <a:off x="2852185" y="901193"/>
          <a:ext cx="8117757" cy="856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1155700">
            <a:lnSpc>
              <a:spcPct val="90000"/>
            </a:lnSpc>
            <a:spcBef>
              <a:spcPct val="0"/>
            </a:spcBef>
            <a:spcAft>
              <a:spcPct val="35000"/>
            </a:spcAft>
            <a:buNone/>
          </a:pPr>
          <a:r>
            <a:rPr lang="en-US" sz="2600" kern="1200" dirty="0"/>
            <a:t>Pay equity plan deadline September 3, 2024 (10 or more employees)</a:t>
          </a:r>
        </a:p>
      </dsp:txBody>
      <dsp:txXfrm>
        <a:off x="2852185" y="901193"/>
        <a:ext cx="8117757" cy="856973"/>
      </dsp:txXfrm>
    </dsp:sp>
    <dsp:sp modelId="{9B3E1AE9-7389-4FF3-A8DC-91E983757896}">
      <dsp:nvSpPr>
        <dsp:cNvPr id="0" name=""/>
        <dsp:cNvSpPr/>
      </dsp:nvSpPr>
      <dsp:spPr>
        <a:xfrm>
          <a:off x="0" y="901193"/>
          <a:ext cx="2852185" cy="856973"/>
        </a:xfrm>
        <a:prstGeom prst="round2SameRect">
          <a:avLst>
            <a:gd name="adj1" fmla="val 16670"/>
            <a:gd name="adj2" fmla="val 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i="1" kern="1200" dirty="0"/>
            <a:t>Pay Equity Act</a:t>
          </a:r>
          <a:endParaRPr lang="en-US" sz="2700" kern="1200" dirty="0"/>
        </a:p>
      </dsp:txBody>
      <dsp:txXfrm>
        <a:off x="41842" y="943035"/>
        <a:ext cx="2768501" cy="815131"/>
      </dsp:txXfrm>
    </dsp:sp>
    <dsp:sp modelId="{670D76D9-EB57-44CD-8573-D6CD70CF28DE}">
      <dsp:nvSpPr>
        <dsp:cNvPr id="0" name=""/>
        <dsp:cNvSpPr/>
      </dsp:nvSpPr>
      <dsp:spPr>
        <a:xfrm>
          <a:off x="2852185" y="1801015"/>
          <a:ext cx="8117757" cy="856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1155700">
            <a:lnSpc>
              <a:spcPct val="90000"/>
            </a:lnSpc>
            <a:spcBef>
              <a:spcPct val="0"/>
            </a:spcBef>
            <a:spcAft>
              <a:spcPct val="35000"/>
            </a:spcAft>
            <a:buNone/>
          </a:pPr>
          <a:r>
            <a:rPr lang="en-US" sz="2600" kern="1200" dirty="0"/>
            <a:t>Employment standards graduated individual termination notice or payment in lieu</a:t>
          </a:r>
        </a:p>
      </dsp:txBody>
      <dsp:txXfrm>
        <a:off x="2852185" y="1801015"/>
        <a:ext cx="8117757" cy="856973"/>
      </dsp:txXfrm>
    </dsp:sp>
    <dsp:sp modelId="{1E61E461-0C8C-4AA4-814B-9D805B98ED87}">
      <dsp:nvSpPr>
        <dsp:cNvPr id="0" name=""/>
        <dsp:cNvSpPr/>
      </dsp:nvSpPr>
      <dsp:spPr>
        <a:xfrm>
          <a:off x="0" y="1801015"/>
          <a:ext cx="2852185" cy="856973"/>
        </a:xfrm>
        <a:prstGeom prst="round2SameRect">
          <a:avLst>
            <a:gd name="adj1" fmla="val 16670"/>
            <a:gd name="adj2" fmla="val 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i="1" kern="1200" dirty="0"/>
            <a:t>Canada </a:t>
          </a:r>
          <a:r>
            <a:rPr lang="en-US" sz="2700" i="1" kern="1200" dirty="0" err="1"/>
            <a:t>Labour</a:t>
          </a:r>
          <a:r>
            <a:rPr lang="en-US" sz="2700" i="1" kern="1200" dirty="0"/>
            <a:t> Code</a:t>
          </a:r>
          <a:endParaRPr lang="en-US" sz="2700" kern="1200" dirty="0"/>
        </a:p>
      </dsp:txBody>
      <dsp:txXfrm>
        <a:off x="41842" y="1842857"/>
        <a:ext cx="2768501" cy="815131"/>
      </dsp:txXfrm>
    </dsp:sp>
    <dsp:sp modelId="{A9AFA889-5272-4FC7-9327-FEF23C974BDC}">
      <dsp:nvSpPr>
        <dsp:cNvPr id="0" name=""/>
        <dsp:cNvSpPr/>
      </dsp:nvSpPr>
      <dsp:spPr>
        <a:xfrm>
          <a:off x="0" y="2657988"/>
          <a:ext cx="10969943" cy="1714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Started February 1, 2024</a:t>
          </a:r>
        </a:p>
        <a:p>
          <a:pPr marL="171450" lvl="1" indent="-171450" algn="l" defTabSz="800100">
            <a:lnSpc>
              <a:spcPct val="90000"/>
            </a:lnSpc>
            <a:spcBef>
              <a:spcPct val="0"/>
            </a:spcBef>
            <a:spcAft>
              <a:spcPct val="15000"/>
            </a:spcAft>
            <a:buChar char="•"/>
          </a:pPr>
          <a:r>
            <a:rPr lang="en-US" sz="1800" kern="1200"/>
            <a:t>Future - Budget 2024 – announced April 16, 2024  (with Budget bill to come soon), includes the proposed legislative measures:</a:t>
          </a:r>
          <a:endParaRPr lang="en-US" sz="1800" kern="1200" dirty="0"/>
        </a:p>
        <a:p>
          <a:pPr marL="342900" lvl="2" indent="-171450" algn="l" defTabSz="800100">
            <a:lnSpc>
              <a:spcPct val="90000"/>
            </a:lnSpc>
            <a:spcBef>
              <a:spcPct val="0"/>
            </a:spcBef>
            <a:spcAft>
              <a:spcPct val="15000"/>
            </a:spcAft>
            <a:buFont typeface="Wingdings" panose="05000000000000000000" pitchFamily="2" charset="2"/>
            <a:buChar char="§"/>
          </a:pPr>
          <a:r>
            <a:rPr lang="en-US" sz="1800" kern="1200" dirty="0"/>
            <a:t> Requirement for Right to Disconnect policy</a:t>
          </a:r>
        </a:p>
        <a:p>
          <a:pPr marL="342900" lvl="2" indent="-171450" algn="l" defTabSz="800100">
            <a:lnSpc>
              <a:spcPct val="90000"/>
            </a:lnSpc>
            <a:spcBef>
              <a:spcPct val="0"/>
            </a:spcBef>
            <a:spcAft>
              <a:spcPct val="15000"/>
            </a:spcAft>
            <a:buFont typeface="Wingdings" panose="05000000000000000000" pitchFamily="2" charset="2"/>
            <a:buChar char="§"/>
          </a:pPr>
          <a:r>
            <a:rPr lang="en-US" sz="1800" kern="1200" dirty="0"/>
            <a:t> Job protections for GIG workers by “strengthening prohibitions against employee misclassification”</a:t>
          </a:r>
        </a:p>
        <a:p>
          <a:pPr marL="342900" lvl="2" indent="-171450" algn="l" defTabSz="800100">
            <a:lnSpc>
              <a:spcPct val="90000"/>
            </a:lnSpc>
            <a:spcBef>
              <a:spcPct val="0"/>
            </a:spcBef>
            <a:spcAft>
              <a:spcPct val="15000"/>
            </a:spcAft>
            <a:buFont typeface="Wingdings" panose="05000000000000000000" pitchFamily="2" charset="2"/>
            <a:buChar char="§"/>
          </a:pPr>
          <a:r>
            <a:rPr lang="en-US" sz="1800" kern="1200" dirty="0"/>
            <a:t> Technical amendments to the Canada </a:t>
          </a:r>
          <a:r>
            <a:rPr lang="en-US" sz="1800" kern="1200" dirty="0" err="1"/>
            <a:t>Labour</a:t>
          </a:r>
          <a:r>
            <a:rPr lang="en-US" sz="1800" kern="1200" dirty="0"/>
            <a:t> Code</a:t>
          </a:r>
        </a:p>
      </dsp:txBody>
      <dsp:txXfrm>
        <a:off x="0" y="2657988"/>
        <a:ext cx="10969943" cy="17142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E582A-CCA8-4821-BC55-DA10EBE55BB1}">
      <dsp:nvSpPr>
        <dsp:cNvPr id="0" name=""/>
        <dsp:cNvSpPr/>
      </dsp:nvSpPr>
      <dsp:spPr>
        <a:xfrm>
          <a:off x="38730" y="158907"/>
          <a:ext cx="11046150" cy="1772825"/>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0794"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C</a:t>
          </a:r>
          <a:r>
            <a:rPr lang="en-US" sz="2600" b="0" i="0" kern="1200" dirty="0"/>
            <a:t>ommon law implies a term into an employment relationship of indefinite duration that the employee will receive reasonable notice before being discharged without notice (absent cause for termination). </a:t>
          </a:r>
          <a:endParaRPr lang="en-US" sz="2600" kern="1200" dirty="0"/>
        </a:p>
      </dsp:txBody>
      <dsp:txXfrm>
        <a:off x="38730" y="158907"/>
        <a:ext cx="11046150" cy="1772825"/>
      </dsp:txXfrm>
    </dsp:sp>
    <dsp:sp modelId="{A9EAB35A-07A9-40DB-AFD2-F669ECF5B236}">
      <dsp:nvSpPr>
        <dsp:cNvPr id="0" name=""/>
        <dsp:cNvSpPr/>
      </dsp:nvSpPr>
      <dsp:spPr>
        <a:xfrm>
          <a:off x="0" y="411487"/>
          <a:ext cx="1188720" cy="1188714"/>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3715367A-4831-462A-BCFE-F2F5136544C3}">
      <dsp:nvSpPr>
        <dsp:cNvPr id="0" name=""/>
        <dsp:cNvSpPr/>
      </dsp:nvSpPr>
      <dsp:spPr>
        <a:xfrm>
          <a:off x="5968" y="2134623"/>
          <a:ext cx="11111674" cy="1973669"/>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0794"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dirty="0"/>
            <a:t>Reasonable notice is generally determined by reference to facts such as the character of the employment (i.e., administrative, technical, managerial, etc.), the length of service, the age of the employee, the availability of similar employment, and the experience, training, and qualifications of the employee.</a:t>
          </a:r>
          <a:endParaRPr lang="en-US" sz="2600" kern="1200" dirty="0"/>
        </a:p>
      </dsp:txBody>
      <dsp:txXfrm>
        <a:off x="5968" y="2134623"/>
        <a:ext cx="11111674" cy="1973669"/>
      </dsp:txXfrm>
    </dsp:sp>
    <dsp:sp modelId="{B43F4F3F-8B02-42D2-9E0E-99183BA32777}">
      <dsp:nvSpPr>
        <dsp:cNvPr id="0" name=""/>
        <dsp:cNvSpPr/>
      </dsp:nvSpPr>
      <dsp:spPr>
        <a:xfrm>
          <a:off x="0" y="2514598"/>
          <a:ext cx="1188720" cy="11887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B3DEAF2-98C2-43D8-8330-DB9333705FF5}" type="datetimeFigureOut">
              <a:rPr lang="en-US" smtClean="0"/>
              <a:t>4/24/2024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6366D1E-DF6D-486E-A701-CA814E70B0D1}" type="slidenum">
              <a:rPr lang="en-US" smtClean="0"/>
              <a:t>‹#›</a:t>
            </a:fld>
            <a:endParaRPr lang="en-US"/>
          </a:p>
        </p:txBody>
      </p:sp>
    </p:spTree>
    <p:extLst>
      <p:ext uri="{BB962C8B-B14F-4D97-AF65-F5344CB8AC3E}">
        <p14:creationId xmlns:p14="http://schemas.microsoft.com/office/powerpoint/2010/main" val="153688405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897061F0-BAFA-4611-AFD4-5D5DE117EFAC}" type="datetimeFigureOut">
              <a:rPr lang="en-US"/>
              <a:pPr>
                <a:defRPr/>
              </a:pPr>
              <a:t>4/24/2024</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D7254584-9B07-4010-A9E3-974B812A0F61}" type="slidenum">
              <a:rPr lang="en-US"/>
              <a:pPr>
                <a:defRPr/>
              </a:pPr>
              <a:t>‹#›</a:t>
            </a:fld>
            <a:endParaRPr lang="en-US"/>
          </a:p>
        </p:txBody>
      </p:sp>
    </p:spTree>
    <p:extLst>
      <p:ext uri="{BB962C8B-B14F-4D97-AF65-F5344CB8AC3E}">
        <p14:creationId xmlns:p14="http://schemas.microsoft.com/office/powerpoint/2010/main" val="1862233813"/>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1</a:t>
            </a:fld>
            <a:endParaRPr lang="en-US"/>
          </a:p>
        </p:txBody>
      </p:sp>
      <p:sp>
        <p:nvSpPr>
          <p:cNvPr id="5" name="Header Placeholder 4">
            <a:extLst>
              <a:ext uri="{FF2B5EF4-FFF2-40B4-BE49-F238E27FC236}">
                <a16:creationId xmlns:a16="http://schemas.microsoft.com/office/drawing/2014/main" id="{6A6307C0-0AA1-F529-CE7E-C2E75A111710}"/>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1702124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11</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2851819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12</a:t>
            </a:fld>
            <a:endParaRPr lang="en-US"/>
          </a:p>
        </p:txBody>
      </p:sp>
      <p:sp>
        <p:nvSpPr>
          <p:cNvPr id="5" name="Header Placeholder 4">
            <a:extLst>
              <a:ext uri="{FF2B5EF4-FFF2-40B4-BE49-F238E27FC236}">
                <a16:creationId xmlns:a16="http://schemas.microsoft.com/office/drawing/2014/main" id="{81E56FF2-B598-4322-AA48-82D1301F1A48}"/>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960843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13</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4212889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14</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1169735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15</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1177629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16</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3527644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17</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4271374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18</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4274673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D7254584-9B07-4010-A9E3-974B812A0F61}" type="slidenum">
              <a:rPr lang="en-US" smtClean="0"/>
              <a:pPr>
                <a:defRPr/>
              </a:pPr>
              <a:t>19</a:t>
            </a:fld>
            <a:endParaRPr lang="en-US"/>
          </a:p>
        </p:txBody>
      </p:sp>
    </p:spTree>
    <p:extLst>
      <p:ext uri="{BB962C8B-B14F-4D97-AF65-F5344CB8AC3E}">
        <p14:creationId xmlns:p14="http://schemas.microsoft.com/office/powerpoint/2010/main" val="2514860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20</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3478951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1200" b="0" i="0" dirty="0">
                <a:solidFill>
                  <a:srgbClr val="000000"/>
                </a:solidFill>
                <a:effectLst/>
                <a:latin typeface="Arial" panose="020B0604020202020204" pitchFamily="34" charset="0"/>
              </a:rPr>
              <a:t>Use of Fixed Vs. Indefinite Term Contracts</a:t>
            </a:r>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a:t>
            </a:fld>
            <a:endParaRPr lang="en-US"/>
          </a:p>
        </p:txBody>
      </p:sp>
      <p:sp>
        <p:nvSpPr>
          <p:cNvPr id="5" name="Header Placeholder 4">
            <a:extLst>
              <a:ext uri="{FF2B5EF4-FFF2-40B4-BE49-F238E27FC236}">
                <a16:creationId xmlns:a16="http://schemas.microsoft.com/office/drawing/2014/main" id="{BF4749D4-7195-19B0-CF7E-B7AE5EA3C0FC}"/>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4024701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21</a:t>
            </a:fld>
            <a:endParaRPr lang="en-US"/>
          </a:p>
        </p:txBody>
      </p:sp>
      <p:sp>
        <p:nvSpPr>
          <p:cNvPr id="5" name="Header Placeholder 4">
            <a:extLst>
              <a:ext uri="{FF2B5EF4-FFF2-40B4-BE49-F238E27FC236}">
                <a16:creationId xmlns:a16="http://schemas.microsoft.com/office/drawing/2014/main" id="{DCF058FD-A6E3-5FF3-0DBB-0DF63DFDA7D0}"/>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2697077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22</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1750513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23</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2794018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bullet point</a:t>
            </a:r>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24</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1019868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25</a:t>
            </a:fld>
            <a:endParaRPr lang="en-US"/>
          </a:p>
        </p:txBody>
      </p:sp>
      <p:sp>
        <p:nvSpPr>
          <p:cNvPr id="5" name="Header Placeholder 4">
            <a:extLst>
              <a:ext uri="{FF2B5EF4-FFF2-40B4-BE49-F238E27FC236}">
                <a16:creationId xmlns:a16="http://schemas.microsoft.com/office/drawing/2014/main" id="{E494864A-27F6-0D50-70B4-B8D8D2836719}"/>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2488669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26</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3069327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27</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420858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28</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26083075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29</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2830677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30</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3669377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3</a:t>
            </a:fld>
            <a:endParaRPr lang="en-US"/>
          </a:p>
        </p:txBody>
      </p:sp>
      <p:sp>
        <p:nvSpPr>
          <p:cNvPr id="5" name="Header Placeholder 4">
            <a:extLst>
              <a:ext uri="{FF2B5EF4-FFF2-40B4-BE49-F238E27FC236}">
                <a16:creationId xmlns:a16="http://schemas.microsoft.com/office/drawing/2014/main" id="{60B8E891-7D3E-FBF3-32EA-3BEAE59F2BEB}"/>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21399280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Look at original bullets from Iman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Iman may add a court of appeal case under the BC bullet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Iman to look at Lefebvre case? </a:t>
            </a:r>
          </a:p>
          <a:p>
            <a:endParaRPr lang="en-US" dirty="0"/>
          </a:p>
        </p:txBody>
      </p:sp>
      <p:sp>
        <p:nvSpPr>
          <p:cNvPr id="4" name="Header Placeholder 3"/>
          <p:cNvSpPr>
            <a:spLocks noGrp="1"/>
          </p:cNvSpPr>
          <p:nvPr>
            <p:ph type="hdr" sz="quarter"/>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D7254584-9B07-4010-A9E3-974B812A0F61}" type="slidenum">
              <a:rPr lang="en-US" smtClean="0"/>
              <a:pPr>
                <a:defRPr/>
              </a:pPr>
              <a:t>31</a:t>
            </a:fld>
            <a:endParaRPr lang="en-US"/>
          </a:p>
        </p:txBody>
      </p:sp>
    </p:spTree>
    <p:extLst>
      <p:ext uri="{BB962C8B-B14F-4D97-AF65-F5344CB8AC3E}">
        <p14:creationId xmlns:p14="http://schemas.microsoft.com/office/powerpoint/2010/main" val="33855204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32</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3597418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33</a:t>
            </a:fld>
            <a:endParaRPr lang="en-US"/>
          </a:p>
        </p:txBody>
      </p:sp>
      <p:sp>
        <p:nvSpPr>
          <p:cNvPr id="5" name="Header Placeholder 4">
            <a:extLst>
              <a:ext uri="{FF2B5EF4-FFF2-40B4-BE49-F238E27FC236}">
                <a16:creationId xmlns:a16="http://schemas.microsoft.com/office/drawing/2014/main" id="{E494864A-27F6-0D50-70B4-B8D8D2836719}"/>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11829302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34</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4545918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35</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33917450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36</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27685036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37</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21530667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38</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39923330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39</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31970006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41</a:t>
            </a:fld>
            <a:endParaRPr lang="en-US"/>
          </a:p>
        </p:txBody>
      </p:sp>
      <p:sp>
        <p:nvSpPr>
          <p:cNvPr id="5" name="Header Placeholder 4">
            <a:extLst>
              <a:ext uri="{FF2B5EF4-FFF2-40B4-BE49-F238E27FC236}">
                <a16:creationId xmlns:a16="http://schemas.microsoft.com/office/drawing/2014/main" id="{3FD8A04B-8305-7406-CF87-22A45E091D94}"/>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730194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4</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25399773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44</a:t>
            </a:fld>
            <a:endParaRPr lang="en-US"/>
          </a:p>
        </p:txBody>
      </p:sp>
      <p:sp>
        <p:nvSpPr>
          <p:cNvPr id="5" name="Header Placeholder 4">
            <a:extLst>
              <a:ext uri="{FF2B5EF4-FFF2-40B4-BE49-F238E27FC236}">
                <a16:creationId xmlns:a16="http://schemas.microsoft.com/office/drawing/2014/main" id="{FA7DD41F-344B-257B-809B-5A90ECB3AD68}"/>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882615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5</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2043125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6</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554089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7</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3871448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8</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458990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9</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102012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hyperlink" Target="https://twitter.com/ahbllawyers?ref_src=twsrc%5Egoogle%7Ctwcamp%5Eserp%7Ctwgr%5Eauthor" TargetMode="External"/><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www.linkedin.com/company/alexander-holburn-beaudin-lang-llp" TargetMode="External"/><Relationship Id="rId5" Type="http://schemas.openxmlformats.org/officeDocument/2006/relationships/image" Target="../media/image6.png"/><Relationship Id="rId4" Type="http://schemas.openxmlformats.org/officeDocument/2006/relationships/hyperlink" Target="https://www.facebook.com/Alexander-Holburn-Beaudin-Lang-LLP-310808898998791/" TargetMode="External"/><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F2F2F2"/>
        </a:solidFill>
        <a:effectLst/>
      </p:bgPr>
    </p:bg>
    <p:spTree>
      <p:nvGrpSpPr>
        <p:cNvPr id="1" name=""/>
        <p:cNvGrpSpPr/>
        <p:nvPr/>
      </p:nvGrpSpPr>
      <p:grpSpPr>
        <a:xfrm>
          <a:off x="0" y="0"/>
          <a:ext cx="0" cy="0"/>
          <a:chOff x="0" y="0"/>
          <a:chExt cx="0" cy="0"/>
        </a:xfrm>
      </p:grpSpPr>
      <p:pic>
        <p:nvPicPr>
          <p:cNvPr id="10" name="Picture 2" descr="H:\Marketing\01 LOGOS\AHBL Rays on logo\White Rays.png">
            <a:extLst>
              <a:ext uri="{FF2B5EF4-FFF2-40B4-BE49-F238E27FC236}">
                <a16:creationId xmlns:a16="http://schemas.microsoft.com/office/drawing/2014/main" id="{8E06DEFF-1F2E-FEA7-7998-21D53CDB4D2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722" r="5893"/>
          <a:stretch>
            <a:fillRect/>
          </a:stretch>
        </p:blipFill>
        <p:spPr bwMode="auto">
          <a:xfrm>
            <a:off x="11113" y="0"/>
            <a:ext cx="12188825"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330932" y="1587501"/>
            <a:ext cx="366713" cy="609600"/>
          </a:xfrm>
          <a:prstGeom prst="rect">
            <a:avLst/>
          </a:prstGeom>
          <a:solidFill>
            <a:srgbClr val="ADC5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51813" y="5260975"/>
            <a:ext cx="34559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089106" y="6172200"/>
            <a:ext cx="3581399" cy="25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2833" y="1587501"/>
            <a:ext cx="10360501" cy="1362075"/>
          </a:xfrm>
        </p:spPr>
        <p:txBody>
          <a:bodyPr anchor="t"/>
          <a:lstStyle>
            <a:lvl1pPr algn="l">
              <a:defRPr sz="4000" b="1" cap="all"/>
            </a:lvl1pPr>
          </a:lstStyle>
          <a:p>
            <a:r>
              <a:rPr lang="en-US" dirty="0"/>
              <a:t>Click to edit Master title style</a:t>
            </a:r>
          </a:p>
        </p:txBody>
      </p:sp>
      <p:sp>
        <p:nvSpPr>
          <p:cNvPr id="12" name="Content Placeholder 6"/>
          <p:cNvSpPr>
            <a:spLocks noGrp="1"/>
          </p:cNvSpPr>
          <p:nvPr>
            <p:ph idx="1"/>
          </p:nvPr>
        </p:nvSpPr>
        <p:spPr>
          <a:xfrm>
            <a:off x="989012" y="6081339"/>
            <a:ext cx="5078677" cy="378212"/>
          </a:xfrm>
        </p:spPr>
        <p:txBody>
          <a:bodyPr>
            <a:noAutofit/>
          </a:bodyPr>
          <a:lstStyle>
            <a:lvl1pPr marL="0" indent="0">
              <a:buNone/>
              <a:defRPr sz="1600">
                <a:solidFill>
                  <a:schemeClr val="bg1">
                    <a:lumMod val="50000"/>
                  </a:schemeClr>
                </a:solidFill>
              </a:defRPr>
            </a:lvl1pPr>
          </a:lstStyle>
          <a:p>
            <a:pPr lvl="0"/>
            <a:r>
              <a:rPr lang="en-US"/>
              <a:t>Click to edit Master text styles</a:t>
            </a:r>
          </a:p>
        </p:txBody>
      </p:sp>
      <p:sp>
        <p:nvSpPr>
          <p:cNvPr id="9" name="Content Placeholder 6">
            <a:extLst>
              <a:ext uri="{FF2B5EF4-FFF2-40B4-BE49-F238E27FC236}">
                <a16:creationId xmlns:a16="http://schemas.microsoft.com/office/drawing/2014/main" id="{3975DF0F-7710-448E-B2A2-0F62AE5E9FE3}"/>
              </a:ext>
            </a:extLst>
          </p:cNvPr>
          <p:cNvSpPr>
            <a:spLocks noGrp="1"/>
          </p:cNvSpPr>
          <p:nvPr>
            <p:ph idx="10"/>
          </p:nvPr>
        </p:nvSpPr>
        <p:spPr>
          <a:xfrm>
            <a:off x="962833" y="3097620"/>
            <a:ext cx="5131579" cy="1826012"/>
          </a:xfrm>
        </p:spPr>
        <p:txBody>
          <a:bodyPr>
            <a:noAutofit/>
          </a:bodyPr>
          <a:lstStyle>
            <a:lvl1pPr marL="0" indent="0">
              <a:buNone/>
              <a:defRPr sz="2000"/>
            </a:lvl1pPr>
          </a:lstStyle>
          <a:p>
            <a:pPr lvl="0"/>
            <a:r>
              <a:rPr lang="en-US" dirty="0"/>
              <a:t>Click to edit Master text styles</a:t>
            </a:r>
          </a:p>
        </p:txBody>
      </p:sp>
    </p:spTree>
    <p:extLst>
      <p:ext uri="{BB962C8B-B14F-4D97-AF65-F5344CB8AC3E}">
        <p14:creationId xmlns:p14="http://schemas.microsoft.com/office/powerpoint/2010/main" val="101040708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609600" y="1371600"/>
            <a:ext cx="10969625" cy="635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normAutofit/>
          </a:bodyPr>
          <a:lstStyle>
            <a:lvl1pPr>
              <a:defRPr sz="3200" b="1">
                <a:solidFill>
                  <a:srgbClr val="ADC537"/>
                </a:solidFill>
              </a:defRPr>
            </a:lvl1pPr>
          </a:lstStyle>
          <a:p>
            <a:r>
              <a:rPr lang="en-US" dirty="0"/>
              <a:t>CLICK TO EDIT MASTER TITLE STYLE</a:t>
            </a:r>
          </a:p>
        </p:txBody>
      </p:sp>
      <p:sp>
        <p:nvSpPr>
          <p:cNvPr id="3" name="Text Placeholder 2"/>
          <p:cNvSpPr>
            <a:spLocks noGrp="1"/>
          </p:cNvSpPr>
          <p:nvPr>
            <p:ph type="body" idx="1"/>
          </p:nvPr>
        </p:nvSpPr>
        <p:spPr>
          <a:xfrm>
            <a:off x="609441" y="1535113"/>
            <a:ext cx="5385514" cy="63976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1754" y="1535113"/>
            <a:ext cx="5387630" cy="63976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7013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cxnSp>
        <p:nvCxnSpPr>
          <p:cNvPr id="7" name="Straight Connector 6"/>
          <p:cNvCxnSpPr/>
          <p:nvPr userDrawn="1"/>
        </p:nvCxnSpPr>
        <p:spPr>
          <a:xfrm>
            <a:off x="609600" y="1371600"/>
            <a:ext cx="10969625" cy="635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normAutofit/>
          </a:bodyPr>
          <a:lstStyle>
            <a:lvl1pPr>
              <a:defRPr sz="3200" b="1">
                <a:solidFill>
                  <a:srgbClr val="ADC537"/>
                </a:solidFill>
              </a:defRPr>
            </a:lvl1pPr>
          </a:lstStyle>
          <a:p>
            <a:r>
              <a:rPr lang="en-US" dirty="0"/>
              <a:t>CLICK TO EDIT MASTER TITLE STYLE</a:t>
            </a:r>
          </a:p>
        </p:txBody>
      </p:sp>
      <p:sp>
        <p:nvSpPr>
          <p:cNvPr id="3" name="Text Placeholder 2"/>
          <p:cNvSpPr>
            <a:spLocks noGrp="1"/>
          </p:cNvSpPr>
          <p:nvPr>
            <p:ph type="body" idx="1"/>
          </p:nvPr>
        </p:nvSpPr>
        <p:spPr>
          <a:xfrm>
            <a:off x="609441" y="1535113"/>
            <a:ext cx="5385514" cy="63976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1754" y="1535113"/>
            <a:ext cx="5387630" cy="63976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
            <a:extLst>
              <a:ext uri="{FF2B5EF4-FFF2-40B4-BE49-F238E27FC236}">
                <a16:creationId xmlns:a16="http://schemas.microsoft.com/office/drawing/2014/main" id="{117A81BD-30C4-C156-6A85-12ABDAC026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1813" y="5260975"/>
            <a:ext cx="34559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a:extLst>
              <a:ext uri="{FF2B5EF4-FFF2-40B4-BE49-F238E27FC236}">
                <a16:creationId xmlns:a16="http://schemas.microsoft.com/office/drawing/2014/main" id="{DAF9A78F-5531-9F5E-A367-29E25793C6E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89106" y="6172200"/>
            <a:ext cx="3581399" cy="25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1532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200" b="1">
                <a:solidFill>
                  <a:srgbClr val="ADC537"/>
                </a:solidFill>
              </a:defRPr>
            </a:lvl1pPr>
          </a:lstStyle>
          <a:p>
            <a:r>
              <a:rPr lang="en-US" dirty="0"/>
              <a:t>CLICK TO EDIT MASTER TITLE STYLE</a:t>
            </a:r>
          </a:p>
        </p:txBody>
      </p:sp>
    </p:spTree>
    <p:extLst>
      <p:ext uri="{BB962C8B-B14F-4D97-AF65-F5344CB8AC3E}">
        <p14:creationId xmlns:p14="http://schemas.microsoft.com/office/powerpoint/2010/main" val="693111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0066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2" y="273050"/>
            <a:ext cx="4010039" cy="1162050"/>
          </a:xfrm>
        </p:spPr>
        <p:txBody>
          <a:bodyPr anchor="b"/>
          <a:lstStyle>
            <a:lvl1pPr algn="l">
              <a:defRPr sz="2000" b="1">
                <a:solidFill>
                  <a:srgbClr val="ADC537"/>
                </a:solidFill>
              </a:defRPr>
            </a:lvl1pPr>
          </a:lstStyle>
          <a:p>
            <a:r>
              <a:rPr lang="en-US" dirty="0"/>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83007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095" y="4800600"/>
            <a:ext cx="7313295" cy="566738"/>
          </a:xfrm>
        </p:spPr>
        <p:txBody>
          <a:bodyPr anchor="b"/>
          <a:lstStyle>
            <a:lvl1pPr algn="l">
              <a:defRPr sz="2000" b="1">
                <a:solidFill>
                  <a:srgbClr val="ADC537"/>
                </a:solidFill>
              </a:defRPr>
            </a:lvl1pPr>
          </a:lstStyle>
          <a:p>
            <a:r>
              <a:rPr lang="en-US" dirty="0"/>
              <a:t>CLICK TO EDIT MASTER TITLE STYLE</a:t>
            </a:r>
          </a:p>
        </p:txBody>
      </p:sp>
      <p:sp>
        <p:nvSpPr>
          <p:cNvPr id="3" name="Picture Placeholder 2"/>
          <p:cNvSpPr>
            <a:spLocks noGrp="1"/>
          </p:cNvSpPr>
          <p:nvPr>
            <p:ph type="pic" idx="1"/>
          </p:nvPr>
        </p:nvSpPr>
        <p:spPr>
          <a:xfrm>
            <a:off x="2389095" y="612775"/>
            <a:ext cx="731329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8856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sz="3200" b="1">
                <a:solidFill>
                  <a:srgbClr val="ADC537"/>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6099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6898" y="274639"/>
            <a:ext cx="2742486" cy="5851525"/>
          </a:xfrm>
        </p:spPr>
        <p:txBody>
          <a:bodyPr vert="eaVert"/>
          <a:lstStyle>
            <a:lvl1pPr>
              <a:defRPr>
                <a:solidFill>
                  <a:srgbClr val="ADC537"/>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0282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ADC537"/>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47FC3E-CEA6-4E69-B2D4-1190261A4566}"/>
              </a:ext>
            </a:extLst>
          </p:cNvPr>
          <p:cNvSpPr/>
          <p:nvPr userDrawn="1"/>
        </p:nvSpPr>
        <p:spPr>
          <a:xfrm>
            <a:off x="1217612" y="1071265"/>
            <a:ext cx="9828212" cy="4953000"/>
          </a:xfrm>
          <a:prstGeom prst="re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Content Placeholder 2">
            <a:extLst>
              <a:ext uri="{FF2B5EF4-FFF2-40B4-BE49-F238E27FC236}">
                <a16:creationId xmlns:a16="http://schemas.microsoft.com/office/drawing/2014/main" id="{92E3DAF7-8735-41F3-93E4-1DE0801BCA1B}"/>
              </a:ext>
            </a:extLst>
          </p:cNvPr>
          <p:cNvSpPr txBox="1">
            <a:spLocks/>
          </p:cNvSpPr>
          <p:nvPr userDrawn="1"/>
        </p:nvSpPr>
        <p:spPr>
          <a:xfrm>
            <a:off x="1711133" y="2540258"/>
            <a:ext cx="8841168" cy="2438400"/>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US" altLang="en-US" i="1" dirty="0">
                <a:solidFill>
                  <a:schemeClr val="bg1"/>
                </a:solidFill>
              </a:rPr>
              <a:t>This presentation is for educational purposes only. Please seek legal advice if you have a particular situation. Use of these materials does not create a solicitor client relationship.</a:t>
            </a:r>
          </a:p>
        </p:txBody>
      </p:sp>
      <p:sp>
        <p:nvSpPr>
          <p:cNvPr id="7" name="Rectangle 11">
            <a:extLst>
              <a:ext uri="{FF2B5EF4-FFF2-40B4-BE49-F238E27FC236}">
                <a16:creationId xmlns:a16="http://schemas.microsoft.com/office/drawing/2014/main" id="{C21C4FEB-30BA-4CEF-B2DD-EFA5C0C87921}"/>
              </a:ext>
            </a:extLst>
          </p:cNvPr>
          <p:cNvSpPr>
            <a:spLocks noChangeArrowheads="1"/>
          </p:cNvSpPr>
          <p:nvPr userDrawn="1"/>
        </p:nvSpPr>
        <p:spPr bwMode="auto">
          <a:xfrm>
            <a:off x="4303211" y="810220"/>
            <a:ext cx="3657013" cy="646331"/>
          </a:xfrm>
          <a:prstGeom prst="rect">
            <a:avLst/>
          </a:prstGeom>
          <a:solidFill>
            <a:srgbClr val="ADC537"/>
          </a:solidFill>
          <a:ln>
            <a:noFill/>
          </a:ln>
        </p:spPr>
        <p:txBody>
          <a:bodyPr wrap="square" lIns="45719" rIns="45719">
            <a:spAutoFit/>
          </a:bodyPr>
          <a:lstStyle>
            <a:lvl1pPr eaLnBrk="0" hangingPunct="0">
              <a:spcBef>
                <a:spcPct val="20000"/>
              </a:spcBef>
              <a:buFont typeface="Wingdings" pitchFamily="2" charset="2"/>
              <a:buChar char="§"/>
              <a:defRPr sz="2800">
                <a:solidFill>
                  <a:schemeClr val="tx1"/>
                </a:solidFill>
                <a:latin typeface="Arial" pitchFamily="34" charset="0"/>
              </a:defRPr>
            </a:lvl1pPr>
            <a:lvl2pPr marL="742950" indent="-285750" eaLnBrk="0" hangingPunct="0">
              <a:spcBef>
                <a:spcPct val="20000"/>
              </a:spcBef>
              <a:buSzPct val="75000"/>
              <a:buFont typeface="Wingdings" pitchFamily="2" charset="2"/>
              <a:buChar char="§"/>
              <a:defRPr sz="2400">
                <a:solidFill>
                  <a:schemeClr val="tx1"/>
                </a:solidFill>
                <a:latin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altLang="en-US" sz="3600" b="1" u="none" strike="noStrike" kern="1200" cap="none" spc="0" normalizeH="0" baseline="0" noProof="0" dirty="0">
                <a:ln>
                  <a:noFill/>
                </a:ln>
                <a:solidFill>
                  <a:schemeClr val="bg1"/>
                </a:solidFill>
                <a:effectLst/>
                <a:uLnTx/>
                <a:uFillTx/>
                <a:latin typeface="Arial Black" panose="020B0A04020102020204" pitchFamily="34" charset="0"/>
                <a:ea typeface="+mn-ea"/>
                <a:cs typeface="Arial" pitchFamily="34" charset="0"/>
              </a:rPr>
              <a:t>DISCLAIMER</a:t>
            </a:r>
          </a:p>
        </p:txBody>
      </p:sp>
    </p:spTree>
    <p:extLst>
      <p:ext uri="{BB962C8B-B14F-4D97-AF65-F5344CB8AC3E}">
        <p14:creationId xmlns:p14="http://schemas.microsoft.com/office/powerpoint/2010/main" val="2283391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tandard content">
    <p:spTree>
      <p:nvGrpSpPr>
        <p:cNvPr id="1" name=""/>
        <p:cNvGrpSpPr/>
        <p:nvPr/>
      </p:nvGrpSpPr>
      <p:grpSpPr>
        <a:xfrm>
          <a:off x="0" y="0"/>
          <a:ext cx="0" cy="0"/>
          <a:chOff x="0" y="0"/>
          <a:chExt cx="0" cy="0"/>
        </a:xfrm>
      </p:grpSpPr>
      <p:sp>
        <p:nvSpPr>
          <p:cNvPr id="4" name="Rectangle 3"/>
          <p:cNvSpPr/>
          <p:nvPr userDrawn="1"/>
        </p:nvSpPr>
        <p:spPr>
          <a:xfrm>
            <a:off x="0" y="0"/>
            <a:ext cx="7770813" cy="6858000"/>
          </a:xfrm>
          <a:prstGeom prst="rect">
            <a:avLst/>
          </a:prstGeom>
          <a:solidFill>
            <a:srgbClr val="ADC5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70">
              <a:defRPr/>
            </a:pPr>
            <a:endParaRPr lang="en-AU" sz="1616" dirty="0"/>
          </a:p>
        </p:txBody>
      </p:sp>
      <p:sp>
        <p:nvSpPr>
          <p:cNvPr id="6" name="Title 1"/>
          <p:cNvSpPr txBox="1">
            <a:spLocks/>
          </p:cNvSpPr>
          <p:nvPr userDrawn="1"/>
        </p:nvSpPr>
        <p:spPr>
          <a:xfrm>
            <a:off x="455612" y="381000"/>
            <a:ext cx="3762375" cy="5689600"/>
          </a:xfrm>
          <a:prstGeom prst="rect">
            <a:avLst/>
          </a:prstGeom>
        </p:spPr>
        <p:txBody>
          <a:bodyPr lIns="0" tIns="35999" rIns="0" bIns="35999"/>
          <a:lstStyle>
            <a:lvl1pPr algn="l" defTabSz="457200" rtl="0" eaLnBrk="1" latinLnBrk="0" hangingPunct="1">
              <a:lnSpc>
                <a:spcPct val="100000"/>
              </a:lnSpc>
              <a:spcBef>
                <a:spcPct val="0"/>
              </a:spcBef>
              <a:buNone/>
              <a:defRPr sz="2200" b="0" kern="1200" cap="none" baseline="0">
                <a:solidFill>
                  <a:srgbClr val="FF854F"/>
                </a:solidFill>
                <a:latin typeface="Calibri" panose="020F0502020204030204" pitchFamily="34" charset="0"/>
                <a:ea typeface="Segoe UI" panose="020B0502040204020203" pitchFamily="34" charset="0"/>
                <a:cs typeface="Segoe UI" panose="020B0502040204020203" pitchFamily="34" charset="0"/>
              </a:defRPr>
            </a:lvl1pPr>
          </a:lstStyle>
          <a:p>
            <a:pPr marL="177796">
              <a:defRPr/>
            </a:pPr>
            <a:r>
              <a:rPr lang="en-AU" sz="2400" b="1" dirty="0">
                <a:solidFill>
                  <a:schemeClr val="bg1"/>
                </a:solidFill>
                <a:latin typeface="+mj-lt"/>
                <a:ea typeface="Roboto" panose="02000000000000000000" pitchFamily="2" charset="0"/>
              </a:rPr>
              <a:t>OFFICES</a:t>
            </a:r>
          </a:p>
          <a:p>
            <a:pPr algn="ctr">
              <a:defRPr/>
            </a:pPr>
            <a:endParaRPr lang="en-AU" sz="1800" b="1" dirty="0">
              <a:solidFill>
                <a:schemeClr val="tx1"/>
              </a:solidFill>
              <a:latin typeface="+mj-lt"/>
              <a:ea typeface="Roboto" panose="02000000000000000000" pitchFamily="2" charset="0"/>
            </a:endParaRPr>
          </a:p>
          <a:p>
            <a:pPr marL="177796">
              <a:defRPr/>
            </a:pPr>
            <a:r>
              <a:rPr lang="en-US" sz="1600" b="1" dirty="0">
                <a:solidFill>
                  <a:schemeClr val="bg1"/>
                </a:solidFill>
                <a:latin typeface="+mj-lt"/>
                <a:ea typeface="Roboto" panose="02000000000000000000" pitchFamily="2" charset="0"/>
              </a:rPr>
              <a:t>Vancouver</a:t>
            </a:r>
          </a:p>
          <a:p>
            <a:pPr marL="177796">
              <a:defRPr/>
            </a:pPr>
            <a:r>
              <a:rPr lang="en-US" sz="1400" dirty="0">
                <a:solidFill>
                  <a:schemeClr val="tx1"/>
                </a:solidFill>
                <a:latin typeface="+mj-lt"/>
                <a:ea typeface="Roboto" panose="02000000000000000000" pitchFamily="2" charset="0"/>
              </a:rPr>
              <a:t>TD Tower</a:t>
            </a:r>
          </a:p>
          <a:p>
            <a:pPr marL="177796">
              <a:defRPr/>
            </a:pPr>
            <a:r>
              <a:rPr lang="en-US" sz="1400" dirty="0">
                <a:solidFill>
                  <a:schemeClr val="tx1"/>
                </a:solidFill>
                <a:latin typeface="+mj-lt"/>
                <a:ea typeface="Roboto" panose="02000000000000000000" pitchFamily="2" charset="0"/>
              </a:rPr>
              <a:t>2700 – 700 West Georgia Street</a:t>
            </a:r>
          </a:p>
          <a:p>
            <a:pPr marL="177796">
              <a:defRPr/>
            </a:pPr>
            <a:r>
              <a:rPr lang="en-US" sz="1400" dirty="0">
                <a:solidFill>
                  <a:schemeClr val="tx1"/>
                </a:solidFill>
                <a:latin typeface="+mj-lt"/>
                <a:ea typeface="Roboto" panose="02000000000000000000" pitchFamily="2" charset="0"/>
              </a:rPr>
              <a:t>Vancouver, BC  V7Y 1B8</a:t>
            </a:r>
          </a:p>
          <a:p>
            <a:pPr marL="177796">
              <a:defRPr/>
            </a:pPr>
            <a:r>
              <a:rPr lang="en-US" sz="1400" dirty="0">
                <a:solidFill>
                  <a:schemeClr val="tx1"/>
                </a:solidFill>
                <a:latin typeface="+mj-lt"/>
                <a:ea typeface="Roboto" panose="02000000000000000000" pitchFamily="2" charset="0"/>
              </a:rPr>
              <a:t>Canada</a:t>
            </a:r>
          </a:p>
          <a:p>
            <a:pPr marL="177796">
              <a:defRPr/>
            </a:pPr>
            <a:endParaRPr lang="en-US" sz="1800" dirty="0">
              <a:solidFill>
                <a:schemeClr val="tx1"/>
              </a:solidFill>
              <a:latin typeface="+mj-lt"/>
              <a:ea typeface="Roboto" panose="02000000000000000000" pitchFamily="2" charset="0"/>
            </a:endParaRPr>
          </a:p>
          <a:p>
            <a:pPr marL="177796">
              <a:defRPr/>
            </a:pPr>
            <a:r>
              <a:rPr lang="en-US" sz="1400" b="1" dirty="0">
                <a:solidFill>
                  <a:schemeClr val="bg1"/>
                </a:solidFill>
                <a:latin typeface="+mj-lt"/>
                <a:ea typeface="Roboto" panose="02000000000000000000" pitchFamily="2" charset="0"/>
              </a:rPr>
              <a:t>T: </a:t>
            </a:r>
            <a:r>
              <a:rPr lang="en-US" sz="1400" dirty="0">
                <a:solidFill>
                  <a:schemeClr val="tx1"/>
                </a:solidFill>
                <a:latin typeface="+mj-lt"/>
                <a:ea typeface="Roboto" panose="02000000000000000000" pitchFamily="2" charset="0"/>
              </a:rPr>
              <a:t>604 484 1700</a:t>
            </a:r>
          </a:p>
          <a:p>
            <a:pPr marL="177796">
              <a:defRPr/>
            </a:pPr>
            <a:endParaRPr lang="en-US" sz="1800" b="1" dirty="0">
              <a:solidFill>
                <a:schemeClr val="tx1"/>
              </a:solidFill>
              <a:latin typeface="+mj-lt"/>
              <a:ea typeface="Roboto" panose="02000000000000000000" pitchFamily="2" charset="0"/>
            </a:endParaRPr>
          </a:p>
          <a:p>
            <a:pPr marL="177796">
              <a:defRPr/>
            </a:pPr>
            <a:r>
              <a:rPr lang="en-US" sz="1600" b="1" dirty="0">
                <a:solidFill>
                  <a:schemeClr val="bg1"/>
                </a:solidFill>
                <a:latin typeface="+mj-lt"/>
                <a:ea typeface="Roboto" panose="02000000000000000000" pitchFamily="2" charset="0"/>
              </a:rPr>
              <a:t>Toronto</a:t>
            </a:r>
          </a:p>
          <a:p>
            <a:pPr marL="177796">
              <a:defRPr/>
            </a:pPr>
            <a:r>
              <a:rPr lang="en-US" sz="1400" dirty="0">
                <a:solidFill>
                  <a:schemeClr val="tx1"/>
                </a:solidFill>
                <a:latin typeface="+mj-lt"/>
                <a:ea typeface="Roboto" panose="02000000000000000000" pitchFamily="2" charset="0"/>
              </a:rPr>
              <a:t>Bay Adelaide Centre</a:t>
            </a:r>
          </a:p>
          <a:p>
            <a:pPr marL="177796">
              <a:defRPr/>
            </a:pPr>
            <a:r>
              <a:rPr lang="en-US" sz="1400" dirty="0">
                <a:solidFill>
                  <a:schemeClr val="tx1"/>
                </a:solidFill>
                <a:latin typeface="+mj-lt"/>
                <a:ea typeface="Roboto" panose="02000000000000000000" pitchFamily="2" charset="0"/>
              </a:rPr>
              <a:t>2740 – 22 Adelaide Street West,</a:t>
            </a:r>
          </a:p>
          <a:p>
            <a:pPr marL="177796">
              <a:defRPr/>
            </a:pPr>
            <a:r>
              <a:rPr lang="en-US" sz="1400" dirty="0">
                <a:solidFill>
                  <a:schemeClr val="tx1"/>
                </a:solidFill>
                <a:latin typeface="+mj-lt"/>
                <a:ea typeface="Roboto" panose="02000000000000000000" pitchFamily="2" charset="0"/>
              </a:rPr>
              <a:t>Toronto, ON  M5H 4E3</a:t>
            </a:r>
          </a:p>
          <a:p>
            <a:pPr marL="177796">
              <a:defRPr/>
            </a:pPr>
            <a:r>
              <a:rPr lang="en-US" sz="1400" dirty="0">
                <a:solidFill>
                  <a:schemeClr val="tx1"/>
                </a:solidFill>
                <a:latin typeface="+mj-lt"/>
                <a:ea typeface="Roboto" panose="02000000000000000000" pitchFamily="2" charset="0"/>
              </a:rPr>
              <a:t>Canada</a:t>
            </a:r>
            <a:endParaRPr lang="en-US" sz="1800" dirty="0">
              <a:solidFill>
                <a:schemeClr val="tx1"/>
              </a:solidFill>
              <a:latin typeface="+mj-lt"/>
              <a:ea typeface="Roboto" panose="02000000000000000000" pitchFamily="2" charset="0"/>
            </a:endParaRPr>
          </a:p>
          <a:p>
            <a:pPr marL="177796">
              <a:defRPr/>
            </a:pPr>
            <a:endParaRPr lang="en-US" sz="1400" b="1" dirty="0">
              <a:solidFill>
                <a:schemeClr val="bg1"/>
              </a:solidFill>
              <a:latin typeface="+mj-lt"/>
              <a:ea typeface="Roboto" panose="02000000000000000000" pitchFamily="2" charset="0"/>
            </a:endParaRPr>
          </a:p>
          <a:p>
            <a:pPr marL="177796">
              <a:defRPr/>
            </a:pPr>
            <a:r>
              <a:rPr lang="en-US" sz="1400" b="1" dirty="0">
                <a:solidFill>
                  <a:schemeClr val="bg1"/>
                </a:solidFill>
                <a:latin typeface="+mj-lt"/>
                <a:ea typeface="Roboto" panose="02000000000000000000" pitchFamily="2" charset="0"/>
              </a:rPr>
              <a:t>T: </a:t>
            </a:r>
            <a:r>
              <a:rPr lang="en-US" sz="1400" dirty="0">
                <a:solidFill>
                  <a:schemeClr val="tx1"/>
                </a:solidFill>
                <a:latin typeface="+mj-lt"/>
                <a:ea typeface="Roboto" panose="02000000000000000000" pitchFamily="2" charset="0"/>
              </a:rPr>
              <a:t>416 639 9060</a:t>
            </a:r>
          </a:p>
        </p:txBody>
      </p:sp>
      <p:sp>
        <p:nvSpPr>
          <p:cNvPr id="7" name="TextBox 1"/>
          <p:cNvSpPr txBox="1">
            <a:spLocks noChangeArrowheads="1"/>
          </p:cNvSpPr>
          <p:nvPr userDrawn="1"/>
        </p:nvSpPr>
        <p:spPr bwMode="auto">
          <a:xfrm>
            <a:off x="531812" y="5446693"/>
            <a:ext cx="5181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defRPr>
            </a:lvl3pPr>
            <a:lvl4pPr marL="1600200" indent="-228600" eaLnBrk="0" hangingPunct="0">
              <a:spcBef>
                <a:spcPct val="20000"/>
              </a:spcBef>
              <a:buFont typeface="Arial" pitchFamily="34" charset="0"/>
              <a:buChar char="–"/>
              <a:defRPr>
                <a:solidFill>
                  <a:schemeClr val="tx1"/>
                </a:solidFill>
                <a:latin typeface="Arial" pitchFamily="34" charset="0"/>
              </a:defRPr>
            </a:lvl4pPr>
            <a:lvl5pPr marL="2057400" indent="-228600" eaLnBrk="0" hangingPunct="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defRPr/>
            </a:pPr>
            <a:r>
              <a:rPr lang="en-US" altLang="en-US" sz="1400" dirty="0">
                <a:solidFill>
                  <a:schemeClr val="bg1"/>
                </a:solidFill>
                <a:latin typeface="+mj-lt"/>
              </a:rPr>
              <a:t>LEARN MORE AT </a:t>
            </a:r>
            <a:r>
              <a:rPr lang="en-US" altLang="en-US" sz="1400" b="1" dirty="0">
                <a:solidFill>
                  <a:schemeClr val="bg1"/>
                </a:solidFill>
                <a:latin typeface="+mj-lt"/>
              </a:rPr>
              <a:t>AHBL.CA </a:t>
            </a:r>
          </a:p>
          <a:p>
            <a:pPr eaLnBrk="1" hangingPunct="1">
              <a:spcBef>
                <a:spcPct val="0"/>
              </a:spcBef>
              <a:buFontTx/>
              <a:buNone/>
              <a:defRPr/>
            </a:pPr>
            <a:endParaRPr lang="en-US" altLang="en-US" sz="1400" dirty="0">
              <a:solidFill>
                <a:schemeClr val="bg1"/>
              </a:solidFill>
              <a:latin typeface="+mj-lt"/>
            </a:endParaRPr>
          </a:p>
          <a:p>
            <a:pPr eaLnBrk="1" hangingPunct="1">
              <a:spcBef>
                <a:spcPct val="0"/>
              </a:spcBef>
              <a:buFontTx/>
              <a:buNone/>
              <a:defRPr/>
            </a:pPr>
            <a:r>
              <a:rPr lang="en-US" altLang="en-US" sz="1400" b="1" dirty="0">
                <a:solidFill>
                  <a:schemeClr val="bg1"/>
                </a:solidFill>
                <a:latin typeface="+mj-lt"/>
              </a:rPr>
              <a:t>FOLLOW US ON SOCIAL MEDIA:</a:t>
            </a:r>
            <a:endParaRPr lang="en-US" altLang="en-US" sz="1400" dirty="0">
              <a:solidFill>
                <a:schemeClr val="bg1"/>
              </a:solidFill>
              <a:latin typeface="+mj-lt"/>
            </a:endParaRPr>
          </a:p>
          <a:p>
            <a:pPr eaLnBrk="1" hangingPunct="1">
              <a:spcBef>
                <a:spcPct val="0"/>
              </a:spcBef>
              <a:buFontTx/>
              <a:buNone/>
              <a:defRPr/>
            </a:pPr>
            <a:r>
              <a:rPr lang="en-US" altLang="en-US" sz="1400" dirty="0">
                <a:solidFill>
                  <a:schemeClr val="bg1"/>
                </a:solidFill>
                <a:latin typeface="+mj-lt"/>
              </a:rPr>
              <a:t> </a:t>
            </a:r>
          </a:p>
        </p:txBody>
      </p:sp>
      <p:pic>
        <p:nvPicPr>
          <p:cNvPr id="8"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32788" y="5410200"/>
            <a:ext cx="34559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4213" y="6356350"/>
            <a:ext cx="348456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H:\Marketing\03 SOCIAL MEDIA\Social Media Icon\iconfinder_facebook-01-01_3066961.png">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92137" y="6248400"/>
            <a:ext cx="37147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H:\Marketing\03 SOCIAL MEDIA\Social Media Icon\iconfinder_linkedin-01-01_3066989.png">
            <a:hlinkClick r:id="rId6"/>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41412" y="6248400"/>
            <a:ext cx="3730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H:\Marketing\03 SOCIAL MEDIA\Social Media Icon\iconfinder_twitter-01-01_3066980.png">
            <a:hlinkClick r:id="rId8"/>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690687" y="6248400"/>
            <a:ext cx="3730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B9A4E32-DE60-9873-0019-DEE739CF2110}"/>
              </a:ext>
            </a:extLst>
          </p:cNvPr>
          <p:cNvSpPr txBox="1"/>
          <p:nvPr userDrawn="1"/>
        </p:nvSpPr>
        <p:spPr>
          <a:xfrm>
            <a:off x="3566154" y="990600"/>
            <a:ext cx="4294515" cy="1692771"/>
          </a:xfrm>
          <a:prstGeom prst="rect">
            <a:avLst/>
          </a:prstGeom>
          <a:noFill/>
        </p:spPr>
        <p:txBody>
          <a:bodyPr wrap="square">
            <a:spAutoFit/>
          </a:bodyPr>
          <a:lstStyle/>
          <a:p>
            <a:pPr marL="177796">
              <a:defRPr/>
            </a:pPr>
            <a:r>
              <a:rPr lang="en-US" sz="1600" b="1" dirty="0">
                <a:solidFill>
                  <a:schemeClr val="bg2"/>
                </a:solidFill>
                <a:latin typeface="+mj-lt"/>
                <a:ea typeface="Roboto" panose="02000000000000000000" pitchFamily="2" charset="0"/>
              </a:rPr>
              <a:t>Kelowna</a:t>
            </a:r>
          </a:p>
          <a:p>
            <a:pPr marL="177796">
              <a:defRPr/>
            </a:pPr>
            <a:r>
              <a:rPr lang="en-US" sz="1400" dirty="0">
                <a:solidFill>
                  <a:schemeClr val="tx1"/>
                </a:solidFill>
                <a:latin typeface="+mj-lt"/>
                <a:ea typeface="Roboto" panose="02000000000000000000" pitchFamily="2" charset="0"/>
              </a:rPr>
              <a:t>Regus Landmark</a:t>
            </a:r>
          </a:p>
          <a:p>
            <a:pPr marL="177796">
              <a:defRPr/>
            </a:pPr>
            <a:r>
              <a:rPr lang="en-US" sz="1400" dirty="0">
                <a:solidFill>
                  <a:schemeClr val="tx1"/>
                </a:solidFill>
                <a:latin typeface="+mj-lt"/>
                <a:ea typeface="Roboto" panose="02000000000000000000" pitchFamily="2" charset="0"/>
              </a:rPr>
              <a:t>1100 – 1631 Dickson Avenue</a:t>
            </a:r>
          </a:p>
          <a:p>
            <a:pPr marL="177796">
              <a:defRPr/>
            </a:pPr>
            <a:r>
              <a:rPr lang="en-US" sz="1400" dirty="0">
                <a:solidFill>
                  <a:schemeClr val="tx1"/>
                </a:solidFill>
                <a:latin typeface="+mj-lt"/>
                <a:ea typeface="Roboto" panose="02000000000000000000" pitchFamily="2" charset="0"/>
              </a:rPr>
              <a:t>Kelowna, BC  V1Y 0B5</a:t>
            </a:r>
          </a:p>
          <a:p>
            <a:pPr marL="177796">
              <a:defRPr/>
            </a:pPr>
            <a:r>
              <a:rPr lang="en-US" sz="1400" dirty="0">
                <a:solidFill>
                  <a:schemeClr val="tx1"/>
                </a:solidFill>
                <a:latin typeface="+mj-lt"/>
                <a:ea typeface="Roboto" panose="02000000000000000000" pitchFamily="2" charset="0"/>
              </a:rPr>
              <a:t>Canada</a:t>
            </a:r>
          </a:p>
          <a:p>
            <a:pPr marL="177796">
              <a:defRPr/>
            </a:pPr>
            <a:endParaRPr lang="en-US" sz="1800" dirty="0">
              <a:solidFill>
                <a:schemeClr val="tx1"/>
              </a:solidFill>
              <a:latin typeface="+mj-lt"/>
              <a:ea typeface="Roboto" panose="02000000000000000000" pitchFamily="2" charset="0"/>
            </a:endParaRPr>
          </a:p>
          <a:p>
            <a:pPr marL="177796">
              <a:defRPr/>
            </a:pPr>
            <a:r>
              <a:rPr lang="en-US" sz="1400" b="1" dirty="0">
                <a:solidFill>
                  <a:schemeClr val="bg1"/>
                </a:solidFill>
                <a:latin typeface="+mj-lt"/>
                <a:ea typeface="Roboto" panose="02000000000000000000" pitchFamily="2" charset="0"/>
              </a:rPr>
              <a:t>T: </a:t>
            </a:r>
            <a:r>
              <a:rPr lang="en-US" sz="1400" dirty="0">
                <a:solidFill>
                  <a:schemeClr val="tx1"/>
                </a:solidFill>
                <a:latin typeface="+mj-lt"/>
                <a:ea typeface="Roboto" panose="02000000000000000000" pitchFamily="2" charset="0"/>
              </a:rPr>
              <a:t>604 484 1700</a:t>
            </a:r>
          </a:p>
        </p:txBody>
      </p:sp>
    </p:spTree>
    <p:extLst>
      <p:ext uri="{BB962C8B-B14F-4D97-AF65-F5344CB8AC3E}">
        <p14:creationId xmlns:p14="http://schemas.microsoft.com/office/powerpoint/2010/main" val="1207940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508000" y="3657600"/>
            <a:ext cx="366713" cy="609600"/>
          </a:xfrm>
          <a:prstGeom prst="rect">
            <a:avLst/>
          </a:prstGeom>
          <a:solidFill>
            <a:srgbClr val="ADC5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0"/>
            <a:ext cx="12188825" cy="3352800"/>
          </a:xfrm>
          <a:prstGeom prst="rect">
            <a:avLst/>
          </a:prstGeom>
          <a:solidFill>
            <a:srgbClr val="ADC5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25696" b="25696"/>
          <a:stretch/>
        </p:blipFill>
        <p:spPr bwMode="auto">
          <a:xfrm>
            <a:off x="0" y="0"/>
            <a:ext cx="121888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hasCustomPrompt="1"/>
          </p:nvPr>
        </p:nvSpPr>
        <p:spPr>
          <a:xfrm>
            <a:off x="914162" y="3505200"/>
            <a:ext cx="10349002" cy="1143000"/>
          </a:xfrm>
        </p:spPr>
        <p:txBody>
          <a:bodyPr>
            <a:normAutofit/>
          </a:bodyPr>
          <a:lstStyle>
            <a:lvl1pPr>
              <a:defRPr b="1"/>
            </a:lvl1pPr>
          </a:lstStyle>
          <a:p>
            <a:r>
              <a:rPr lang="en-US" dirty="0"/>
              <a:t>CLICK TO EDIT MASTER TITLE STYLE</a:t>
            </a:r>
          </a:p>
        </p:txBody>
      </p:sp>
      <p:sp>
        <p:nvSpPr>
          <p:cNvPr id="9" name="Content Placeholder 6"/>
          <p:cNvSpPr>
            <a:spLocks noGrp="1"/>
          </p:cNvSpPr>
          <p:nvPr>
            <p:ph idx="1"/>
          </p:nvPr>
        </p:nvSpPr>
        <p:spPr>
          <a:xfrm>
            <a:off x="1218883" y="4574788"/>
            <a:ext cx="10157354" cy="1826012"/>
          </a:xfrm>
        </p:spPr>
        <p:txBody>
          <a:bodyPr>
            <a:noAutofit/>
          </a:bodyPr>
          <a:lstStyle>
            <a:lvl1pPr>
              <a:defRPr sz="2000"/>
            </a:lvl1pPr>
          </a:lstStyle>
          <a:p>
            <a:pPr lvl="0"/>
            <a:r>
              <a:rPr lang="en-US"/>
              <a:t>Click to edit Master text styles</a:t>
            </a:r>
          </a:p>
        </p:txBody>
      </p:sp>
    </p:spTree>
    <p:extLst>
      <p:ext uri="{BB962C8B-B14F-4D97-AF65-F5344CB8AC3E}">
        <p14:creationId xmlns:p14="http://schemas.microsoft.com/office/powerpoint/2010/main" val="178067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lumMod val="85000"/>
            <a:alpha val="40000"/>
          </a:schemeClr>
        </a:solidFill>
        <a:effectLst/>
      </p:bgPr>
    </p:bg>
    <p:spTree>
      <p:nvGrpSpPr>
        <p:cNvPr id="1" name=""/>
        <p:cNvGrpSpPr/>
        <p:nvPr/>
      </p:nvGrpSpPr>
      <p:grpSpPr>
        <a:xfrm>
          <a:off x="0" y="0"/>
          <a:ext cx="0" cy="0"/>
          <a:chOff x="0" y="0"/>
          <a:chExt cx="0" cy="0"/>
        </a:xfrm>
      </p:grpSpPr>
      <p:pic>
        <p:nvPicPr>
          <p:cNvPr id="3" name="Picture 2" descr="A picture containing post&#10;&#10;Description automatically generated">
            <a:extLst>
              <a:ext uri="{FF2B5EF4-FFF2-40B4-BE49-F238E27FC236}">
                <a16:creationId xmlns:a16="http://schemas.microsoft.com/office/drawing/2014/main" id="{F85655A4-2D6E-8180-C7F6-ACB9414AD4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047"/>
          <a:stretch/>
        </p:blipFill>
        <p:spPr>
          <a:xfrm>
            <a:off x="0" y="0"/>
            <a:ext cx="12188825" cy="6288505"/>
          </a:xfrm>
          <a:prstGeom prst="rect">
            <a:avLst/>
          </a:prstGeom>
        </p:spPr>
      </p:pic>
      <p:sp>
        <p:nvSpPr>
          <p:cNvPr id="9" name="Rectangle 8">
            <a:extLst>
              <a:ext uri="{FF2B5EF4-FFF2-40B4-BE49-F238E27FC236}">
                <a16:creationId xmlns:a16="http://schemas.microsoft.com/office/drawing/2014/main" id="{8E916E54-804E-54FC-7BF3-0388BBEB455A}"/>
              </a:ext>
            </a:extLst>
          </p:cNvPr>
          <p:cNvSpPr/>
          <p:nvPr userDrawn="1"/>
        </p:nvSpPr>
        <p:spPr>
          <a:xfrm>
            <a:off x="508000" y="4343400"/>
            <a:ext cx="366713" cy="609600"/>
          </a:xfrm>
          <a:prstGeom prst="rect">
            <a:avLst/>
          </a:prstGeom>
          <a:solidFill>
            <a:srgbClr val="ADC5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itle 1">
            <a:extLst>
              <a:ext uri="{FF2B5EF4-FFF2-40B4-BE49-F238E27FC236}">
                <a16:creationId xmlns:a16="http://schemas.microsoft.com/office/drawing/2014/main" id="{3C8D1544-B9BB-DD16-824E-26A27428E49F}"/>
              </a:ext>
            </a:extLst>
          </p:cNvPr>
          <p:cNvSpPr>
            <a:spLocks noGrp="1"/>
          </p:cNvSpPr>
          <p:nvPr>
            <p:ph type="title"/>
          </p:nvPr>
        </p:nvSpPr>
        <p:spPr>
          <a:xfrm>
            <a:off x="989012" y="4471988"/>
            <a:ext cx="10360501" cy="1362075"/>
          </a:xfrm>
        </p:spPr>
        <p:txBody>
          <a:bodyPr anchor="t"/>
          <a:lstStyle>
            <a:lvl1pPr algn="l">
              <a:defRPr sz="4300" b="1" cap="all"/>
            </a:lvl1pPr>
          </a:lstStyle>
          <a:p>
            <a:r>
              <a:rPr lang="en-US" dirty="0"/>
              <a:t>Click to edit Master title style</a:t>
            </a:r>
          </a:p>
        </p:txBody>
      </p:sp>
      <p:sp>
        <p:nvSpPr>
          <p:cNvPr id="11" name="Text Placeholder 2">
            <a:extLst>
              <a:ext uri="{FF2B5EF4-FFF2-40B4-BE49-F238E27FC236}">
                <a16:creationId xmlns:a16="http://schemas.microsoft.com/office/drawing/2014/main" id="{9538037C-C377-5C63-0048-8B935714C15F}"/>
              </a:ext>
            </a:extLst>
          </p:cNvPr>
          <p:cNvSpPr>
            <a:spLocks noGrp="1"/>
          </p:cNvSpPr>
          <p:nvPr>
            <p:ph type="body" idx="1"/>
          </p:nvPr>
        </p:nvSpPr>
        <p:spPr>
          <a:xfrm>
            <a:off x="989012" y="2971800"/>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7256755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rgbClr val="ADC537">
            <a:alpha val="34000"/>
          </a:srgbClr>
        </a:solidFill>
        <a:effectLst/>
      </p:bgPr>
    </p:bg>
    <p:spTree>
      <p:nvGrpSpPr>
        <p:cNvPr id="1" name=""/>
        <p:cNvGrpSpPr/>
        <p:nvPr/>
      </p:nvGrpSpPr>
      <p:grpSpPr>
        <a:xfrm>
          <a:off x="0" y="0"/>
          <a:ext cx="0" cy="0"/>
          <a:chOff x="0" y="0"/>
          <a:chExt cx="0" cy="0"/>
        </a:xfrm>
      </p:grpSpPr>
      <p:pic>
        <p:nvPicPr>
          <p:cNvPr id="9" name="Picture 2" descr="H:\Marketing\01 LOGOS\AHBL Rays on logo\White Rays.png">
            <a:extLst>
              <a:ext uri="{FF2B5EF4-FFF2-40B4-BE49-F238E27FC236}">
                <a16:creationId xmlns:a16="http://schemas.microsoft.com/office/drawing/2014/main" id="{E7819E4E-777D-39E5-8807-EB2BFEEC90B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722" r="5893"/>
          <a:stretch>
            <a:fillRect/>
          </a:stretch>
        </p:blipFill>
        <p:spPr bwMode="auto">
          <a:xfrm>
            <a:off x="0" y="0"/>
            <a:ext cx="12188825"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A443B1E8-50A2-D3C3-91CA-6ABB1BAEE97F}"/>
              </a:ext>
            </a:extLst>
          </p:cNvPr>
          <p:cNvSpPr/>
          <p:nvPr userDrawn="1"/>
        </p:nvSpPr>
        <p:spPr>
          <a:xfrm>
            <a:off x="508000" y="4343400"/>
            <a:ext cx="366713" cy="609600"/>
          </a:xfrm>
          <a:prstGeom prst="rect">
            <a:avLst/>
          </a:prstGeom>
          <a:solidFill>
            <a:srgbClr val="ADC5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itle 1">
            <a:extLst>
              <a:ext uri="{FF2B5EF4-FFF2-40B4-BE49-F238E27FC236}">
                <a16:creationId xmlns:a16="http://schemas.microsoft.com/office/drawing/2014/main" id="{1A2C5BCC-53A4-CCCF-5B0D-2B81A2456982}"/>
              </a:ext>
            </a:extLst>
          </p:cNvPr>
          <p:cNvSpPr>
            <a:spLocks noGrp="1"/>
          </p:cNvSpPr>
          <p:nvPr>
            <p:ph type="title"/>
          </p:nvPr>
        </p:nvSpPr>
        <p:spPr>
          <a:xfrm>
            <a:off x="989012" y="4471988"/>
            <a:ext cx="10360501" cy="1362075"/>
          </a:xfrm>
        </p:spPr>
        <p:txBody>
          <a:bodyPr anchor="t"/>
          <a:lstStyle>
            <a:lvl1pPr algn="l">
              <a:defRPr sz="4300" b="1" cap="all"/>
            </a:lvl1pPr>
          </a:lstStyle>
          <a:p>
            <a:r>
              <a:rPr lang="en-US" dirty="0"/>
              <a:t>Click to edit Master title style</a:t>
            </a:r>
          </a:p>
        </p:txBody>
      </p:sp>
      <p:sp>
        <p:nvSpPr>
          <p:cNvPr id="14" name="Text Placeholder 2">
            <a:extLst>
              <a:ext uri="{FF2B5EF4-FFF2-40B4-BE49-F238E27FC236}">
                <a16:creationId xmlns:a16="http://schemas.microsoft.com/office/drawing/2014/main" id="{2FCB13E1-6E10-FDE3-7854-442EF76F9FEA}"/>
              </a:ext>
            </a:extLst>
          </p:cNvPr>
          <p:cNvSpPr>
            <a:spLocks noGrp="1"/>
          </p:cNvSpPr>
          <p:nvPr>
            <p:ph type="body" idx="1"/>
          </p:nvPr>
        </p:nvSpPr>
        <p:spPr>
          <a:xfrm>
            <a:off x="989012" y="2971800"/>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0772873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609600" y="1371600"/>
            <a:ext cx="10969625" cy="635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lstStyle>
            <a:lvl1pPr>
              <a:defRPr sz="3200" b="1">
                <a:solidFill>
                  <a:srgbClr val="ADC537"/>
                </a:solidFill>
              </a:defRPr>
            </a:lvl1pPr>
          </a:lstStyle>
          <a:p>
            <a:r>
              <a:rPr lang="en-US" dirty="0"/>
              <a:t>CLICK TO EDIT MASTER TITLE STYLE</a:t>
            </a:r>
          </a:p>
        </p:txBody>
      </p:sp>
      <p:sp>
        <p:nvSpPr>
          <p:cNvPr id="3" name="Content Placeholder 2"/>
          <p:cNvSpPr>
            <a:spLocks noGrp="1"/>
          </p:cNvSpPr>
          <p:nvPr>
            <p:ph idx="1"/>
          </p:nvPr>
        </p:nvSpPr>
        <p:spPr>
          <a:xfrm>
            <a:off x="609441" y="1752601"/>
            <a:ext cx="10969943" cy="437356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608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ectangle 7"/>
          <p:cNvSpPr/>
          <p:nvPr userDrawn="1"/>
        </p:nvSpPr>
        <p:spPr>
          <a:xfrm flipV="1">
            <a:off x="-4763" y="-1"/>
            <a:ext cx="12193588" cy="1371600"/>
          </a:xfrm>
          <a:prstGeom prst="rect">
            <a:avLst/>
          </a:prstGeom>
          <a:solidFill>
            <a:srgbClr val="ADC537">
              <a:alpha val="3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70">
              <a:defRPr/>
            </a:pPr>
            <a:endParaRPr lang="en-AU" sz="2100" dirty="0"/>
          </a:p>
          <a:p>
            <a:pPr algn="ctr" defTabSz="609570">
              <a:defRPr/>
            </a:pPr>
            <a:endParaRPr lang="en-AU" sz="2100" dirty="0"/>
          </a:p>
          <a:p>
            <a:pPr algn="ctr" defTabSz="609570">
              <a:defRPr/>
            </a:pPr>
            <a:endParaRPr lang="en-AU" sz="2100" dirty="0"/>
          </a:p>
          <a:p>
            <a:pPr algn="ctr" defTabSz="609570">
              <a:defRPr/>
            </a:pPr>
            <a:endParaRPr lang="en-AU" sz="2100" dirty="0"/>
          </a:p>
          <a:p>
            <a:pPr algn="ctr" defTabSz="609570">
              <a:defRPr/>
            </a:pPr>
            <a:endParaRPr lang="en-AU" sz="2100" dirty="0"/>
          </a:p>
        </p:txBody>
      </p:sp>
      <p:sp>
        <p:nvSpPr>
          <p:cNvPr id="2" name="Title 1"/>
          <p:cNvSpPr>
            <a:spLocks noGrp="1"/>
          </p:cNvSpPr>
          <p:nvPr>
            <p:ph type="title" hasCustomPrompt="1"/>
          </p:nvPr>
        </p:nvSpPr>
        <p:spPr/>
        <p:txBody>
          <a:bodyPr/>
          <a:lstStyle>
            <a:lvl1pPr>
              <a:defRPr sz="3200" b="1">
                <a:solidFill>
                  <a:srgbClr val="ADC537"/>
                </a:solidFill>
              </a:defRPr>
            </a:lvl1pPr>
          </a:lstStyle>
          <a:p>
            <a:r>
              <a:rPr lang="en-US" dirty="0"/>
              <a:t>CLICK TO EDIT MASTER TITLE STYLE</a:t>
            </a:r>
          </a:p>
        </p:txBody>
      </p:sp>
      <p:sp>
        <p:nvSpPr>
          <p:cNvPr id="3" name="Content Placeholder 2"/>
          <p:cNvSpPr>
            <a:spLocks noGrp="1"/>
          </p:cNvSpPr>
          <p:nvPr>
            <p:ph idx="1"/>
          </p:nvPr>
        </p:nvSpPr>
        <p:spPr>
          <a:xfrm>
            <a:off x="609441" y="1752601"/>
            <a:ext cx="10969943" cy="437356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8531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A37A5-1589-1E0D-91A6-EE6E1FA18AE2}"/>
              </a:ext>
            </a:extLst>
          </p:cNvPr>
          <p:cNvSpPr>
            <a:spLocks noGrp="1"/>
          </p:cNvSpPr>
          <p:nvPr>
            <p:ph type="title" hasCustomPrompt="1"/>
          </p:nvPr>
        </p:nvSpPr>
        <p:spPr/>
        <p:txBody>
          <a:bodyPr/>
          <a:lstStyle>
            <a:lvl1pPr>
              <a:defRPr/>
            </a:lvl1pPr>
          </a:lstStyle>
          <a:p>
            <a:r>
              <a:rPr lang="en-US" dirty="0"/>
              <a:t>Content Slide</a:t>
            </a:r>
          </a:p>
        </p:txBody>
      </p:sp>
    </p:spTree>
    <p:extLst>
      <p:ext uri="{BB962C8B-B14F-4D97-AF65-F5344CB8AC3E}">
        <p14:creationId xmlns:p14="http://schemas.microsoft.com/office/powerpoint/2010/main" val="283310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609600" y="1371600"/>
            <a:ext cx="10969625" cy="635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normAutofit/>
          </a:bodyPr>
          <a:lstStyle>
            <a:lvl1pPr>
              <a:defRPr sz="3200" b="1">
                <a:solidFill>
                  <a:srgbClr val="ADC537"/>
                </a:solidFill>
              </a:defRPr>
            </a:lvl1pPr>
          </a:lstStyle>
          <a:p>
            <a:r>
              <a:rPr lang="en-US" dirty="0"/>
              <a:t>CLICK TO EDIT MASTER TITLE STYLE</a:t>
            </a:r>
          </a:p>
        </p:txBody>
      </p:sp>
      <p:sp>
        <p:nvSpPr>
          <p:cNvPr id="3" name="Content Placeholder 2"/>
          <p:cNvSpPr>
            <a:spLocks noGrp="1"/>
          </p:cNvSpPr>
          <p:nvPr>
            <p:ph sz="half" idx="1"/>
          </p:nvPr>
        </p:nvSpPr>
        <p:spPr>
          <a:xfrm>
            <a:off x="609441" y="1600201"/>
            <a:ext cx="5383398"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986" y="1600201"/>
            <a:ext cx="5383398"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414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a:solidFill>
                  <a:srgbClr val="ADC537"/>
                </a:solidFill>
              </a:defRPr>
            </a:lvl1pPr>
          </a:lstStyle>
          <a:p>
            <a:r>
              <a:rPr lang="en-US" dirty="0"/>
              <a:t>CLICK TO EDIT MASTER TITLE STYLE</a:t>
            </a:r>
          </a:p>
        </p:txBody>
      </p:sp>
    </p:spTree>
    <p:extLst>
      <p:ext uri="{BB962C8B-B14F-4D97-AF65-F5344CB8AC3E}">
        <p14:creationId xmlns:p14="http://schemas.microsoft.com/office/powerpoint/2010/main" val="200729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69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752600"/>
            <a:ext cx="10969625"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9" r:id="rId3"/>
    <p:sldLayoutId id="2147484175" r:id="rId4"/>
    <p:sldLayoutId id="2147484168" r:id="rId5"/>
    <p:sldLayoutId id="2147484173" r:id="rId6"/>
    <p:sldLayoutId id="2147484178" r:id="rId7"/>
    <p:sldLayoutId id="2147484170" r:id="rId8"/>
    <p:sldLayoutId id="2147484159" r:id="rId9"/>
    <p:sldLayoutId id="2147484171" r:id="rId10"/>
    <p:sldLayoutId id="2147484177" r:id="rId11"/>
    <p:sldLayoutId id="2147484160" r:id="rId12"/>
    <p:sldLayoutId id="2147484161" r:id="rId13"/>
    <p:sldLayoutId id="2147484162" r:id="rId14"/>
    <p:sldLayoutId id="2147484163" r:id="rId15"/>
    <p:sldLayoutId id="2147484164" r:id="rId16"/>
    <p:sldLayoutId id="2147484165" r:id="rId17"/>
    <p:sldLayoutId id="2147484176" r:id="rId18"/>
    <p:sldLayoutId id="2147484174" r:id="rId19"/>
  </p:sldLayoutIdLst>
  <p:hf hdr="0" ftr="0"/>
  <p:txStyles>
    <p:titleStyle>
      <a:lvl1pPr algn="l" rtl="0" eaLnBrk="1" fontAlgn="base" hangingPunct="1">
        <a:spcBef>
          <a:spcPct val="0"/>
        </a:spcBef>
        <a:spcAft>
          <a:spcPct val="0"/>
        </a:spcAft>
        <a:defRPr sz="3200" b="1" kern="1200">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Arial" pitchFamily="34" charset="0"/>
        </a:defRPr>
      </a:lvl2pPr>
      <a:lvl3pPr algn="l" rtl="0" eaLnBrk="1" fontAlgn="base" hangingPunct="1">
        <a:spcBef>
          <a:spcPct val="0"/>
        </a:spcBef>
        <a:spcAft>
          <a:spcPct val="0"/>
        </a:spcAft>
        <a:defRPr sz="3200" b="1">
          <a:solidFill>
            <a:schemeClr val="tx1"/>
          </a:solidFill>
          <a:latin typeface="Arial" pitchFamily="34" charset="0"/>
        </a:defRPr>
      </a:lvl3pPr>
      <a:lvl4pPr algn="l" rtl="0" eaLnBrk="1" fontAlgn="base" hangingPunct="1">
        <a:spcBef>
          <a:spcPct val="0"/>
        </a:spcBef>
        <a:spcAft>
          <a:spcPct val="0"/>
        </a:spcAft>
        <a:defRPr sz="3200" b="1">
          <a:solidFill>
            <a:schemeClr val="tx1"/>
          </a:solidFill>
          <a:latin typeface="Arial" pitchFamily="34" charset="0"/>
        </a:defRPr>
      </a:lvl4pPr>
      <a:lvl5pPr algn="l" rtl="0" eaLnBrk="1" fontAlgn="base" hangingPunct="1">
        <a:spcBef>
          <a:spcPct val="0"/>
        </a:spcBef>
        <a:spcAft>
          <a:spcPct val="0"/>
        </a:spcAft>
        <a:defRPr sz="3200" b="1">
          <a:solidFill>
            <a:schemeClr val="tx1"/>
          </a:solidFill>
          <a:latin typeface="Arial" pitchFamily="34" charset="0"/>
        </a:defRPr>
      </a:lvl5pPr>
      <a:lvl6pPr marL="457200" algn="l" rtl="0" eaLnBrk="1" fontAlgn="base" hangingPunct="1">
        <a:spcBef>
          <a:spcPct val="0"/>
        </a:spcBef>
        <a:spcAft>
          <a:spcPct val="0"/>
        </a:spcAft>
        <a:defRPr sz="3200" b="1">
          <a:solidFill>
            <a:schemeClr val="tx1"/>
          </a:solidFill>
          <a:latin typeface="Arial" pitchFamily="34" charset="0"/>
        </a:defRPr>
      </a:lvl6pPr>
      <a:lvl7pPr marL="914400" algn="l" rtl="0" eaLnBrk="1" fontAlgn="base" hangingPunct="1">
        <a:spcBef>
          <a:spcPct val="0"/>
        </a:spcBef>
        <a:spcAft>
          <a:spcPct val="0"/>
        </a:spcAft>
        <a:defRPr sz="3200" b="1">
          <a:solidFill>
            <a:schemeClr val="tx1"/>
          </a:solidFill>
          <a:latin typeface="Arial" pitchFamily="34" charset="0"/>
        </a:defRPr>
      </a:lvl7pPr>
      <a:lvl8pPr marL="1371600" algn="l" rtl="0" eaLnBrk="1" fontAlgn="base" hangingPunct="1">
        <a:spcBef>
          <a:spcPct val="0"/>
        </a:spcBef>
        <a:spcAft>
          <a:spcPct val="0"/>
        </a:spcAft>
        <a:defRPr sz="3200" b="1">
          <a:solidFill>
            <a:schemeClr val="tx1"/>
          </a:solidFill>
          <a:latin typeface="Arial" pitchFamily="34" charset="0"/>
        </a:defRPr>
      </a:lvl8pPr>
      <a:lvl9pPr marL="1828800" algn="l" rtl="0" eaLnBrk="1" fontAlgn="base" hangingPunct="1">
        <a:spcBef>
          <a:spcPct val="0"/>
        </a:spcBef>
        <a:spcAft>
          <a:spcPct val="0"/>
        </a:spcAft>
        <a:defRPr sz="3200" b="1">
          <a:solidFill>
            <a:schemeClr val="tx1"/>
          </a:solidFill>
          <a:latin typeface="Arial" pitchFamily="34" charset="0"/>
        </a:defRPr>
      </a:lvl9pPr>
    </p:titleStyle>
    <p:bodyStyle>
      <a:lvl1pPr marL="342900" indent="-34290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hyperlink" Target="https://www.ola.org/sites/default/files/node-files/bill/document/pdf/2024/2024-03/b149ra_e_0.pdf" TargetMode="Externa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image" Target="../media/image41.png"/><Relationship Id="rId4" Type="http://schemas.openxmlformats.org/officeDocument/2006/relationships/diagramLayout" Target="../diagrams/layout11.xml"/><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43.sv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43.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21.xml"/><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image" Target="../media/image13.png"/><Relationship Id="rId5" Type="http://schemas.openxmlformats.org/officeDocument/2006/relationships/diagramQuickStyle" Target="../diagrams/quickStyle1.xml"/><Relationship Id="rId10" Type="http://schemas.openxmlformats.org/officeDocument/2006/relationships/image" Target="../media/image12.png"/><Relationship Id="rId4" Type="http://schemas.openxmlformats.org/officeDocument/2006/relationships/diagramLayout" Target="../diagrams/layout1.xml"/><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10.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42.xml.rels><?xml version="1.0" encoding="UTF-8" standalone="yes"?>
<Relationships xmlns="http://schemas.openxmlformats.org/package/2006/relationships"><Relationship Id="rId3" Type="http://schemas.openxmlformats.org/officeDocument/2006/relationships/hyperlink" Target="https://www.ahbl.ca/" TargetMode="External"/><Relationship Id="rId2" Type="http://schemas.openxmlformats.org/officeDocument/2006/relationships/hyperlink" Target="https://www.ahbl.ca/subscribe/" TargetMode="External"/><Relationship Id="rId1" Type="http://schemas.openxmlformats.org/officeDocument/2006/relationships/slideLayout" Target="../slideLayouts/slideLayout5.xml"/><Relationship Id="rId5" Type="http://schemas.openxmlformats.org/officeDocument/2006/relationships/image" Target="../media/image62.png"/><Relationship Id="rId4" Type="http://schemas.openxmlformats.org/officeDocument/2006/relationships/hyperlink" Target="mailto:info@ahbl.ca"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32.png"/><Relationship Id="rId4" Type="http://schemas.openxmlformats.org/officeDocument/2006/relationships/diagramLayout" Target="../diagrams/layout6.xml"/><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BEC9CD-31D6-4306-B943-D60E13CE6C9C}"/>
              </a:ext>
            </a:extLst>
          </p:cNvPr>
          <p:cNvSpPr>
            <a:spLocks noGrp="1"/>
          </p:cNvSpPr>
          <p:nvPr>
            <p:ph type="title"/>
          </p:nvPr>
        </p:nvSpPr>
        <p:spPr>
          <a:xfrm>
            <a:off x="990256" y="1051991"/>
            <a:ext cx="10989939" cy="754210"/>
          </a:xfrm>
        </p:spPr>
        <p:txBody>
          <a:bodyPr/>
          <a:lstStyle/>
          <a:p>
            <a:r>
              <a:rPr lang="en-US" dirty="0">
                <a:solidFill>
                  <a:schemeClr val="tx1">
                    <a:lumMod val="75000"/>
                    <a:lumOff val="25000"/>
                  </a:schemeClr>
                </a:solidFill>
              </a:rPr>
              <a:t>BEST PRACTICES FOR OFFER LETTERS &amp; EMPLOYMENT CONTRACTS</a:t>
            </a:r>
          </a:p>
        </p:txBody>
      </p:sp>
      <p:sp>
        <p:nvSpPr>
          <p:cNvPr id="5" name="Content Placeholder 4">
            <a:extLst>
              <a:ext uri="{FF2B5EF4-FFF2-40B4-BE49-F238E27FC236}">
                <a16:creationId xmlns:a16="http://schemas.microsoft.com/office/drawing/2014/main" id="{F5475CB8-FE99-4EF8-8E4F-E2D415FB53D6}"/>
              </a:ext>
            </a:extLst>
          </p:cNvPr>
          <p:cNvSpPr>
            <a:spLocks noGrp="1"/>
          </p:cNvSpPr>
          <p:nvPr>
            <p:ph idx="1"/>
          </p:nvPr>
        </p:nvSpPr>
        <p:spPr>
          <a:xfrm>
            <a:off x="990256" y="6096000"/>
            <a:ext cx="5078677" cy="378212"/>
          </a:xfrm>
        </p:spPr>
        <p:txBody>
          <a:bodyPr/>
          <a:lstStyle/>
          <a:p>
            <a:r>
              <a:rPr lang="en-US" dirty="0">
                <a:solidFill>
                  <a:schemeClr val="tx1">
                    <a:lumMod val="75000"/>
                    <a:lumOff val="25000"/>
                  </a:schemeClr>
                </a:solidFill>
              </a:rPr>
              <a:t>April 24, 2024 | 11:00AM – 12:00PM</a:t>
            </a:r>
          </a:p>
        </p:txBody>
      </p:sp>
      <p:sp>
        <p:nvSpPr>
          <p:cNvPr id="6" name="Content Placeholder 5">
            <a:extLst>
              <a:ext uri="{FF2B5EF4-FFF2-40B4-BE49-F238E27FC236}">
                <a16:creationId xmlns:a16="http://schemas.microsoft.com/office/drawing/2014/main" id="{E4FAFD19-28E1-4195-BC63-839845EF9280}"/>
              </a:ext>
            </a:extLst>
          </p:cNvPr>
          <p:cNvSpPr>
            <a:spLocks noGrp="1"/>
          </p:cNvSpPr>
          <p:nvPr>
            <p:ph idx="10"/>
          </p:nvPr>
        </p:nvSpPr>
        <p:spPr>
          <a:xfrm>
            <a:off x="990256" y="4834258"/>
            <a:ext cx="5625920" cy="1447800"/>
          </a:xfrm>
        </p:spPr>
        <p:txBody>
          <a:bodyPr/>
          <a:lstStyle/>
          <a:p>
            <a:pPr eaLnBrk="1" hangingPunct="1">
              <a:spcBef>
                <a:spcPct val="0"/>
              </a:spcBef>
            </a:pPr>
            <a:r>
              <a:rPr lang="en-US" sz="2400" dirty="0">
                <a:solidFill>
                  <a:schemeClr val="tx1">
                    <a:lumMod val="75000"/>
                    <a:lumOff val="25000"/>
                  </a:schemeClr>
                </a:solidFill>
              </a:rPr>
              <a:t>Presented By: Michael Watt, Matthew Desmarais, &amp; Iman Hosseini</a:t>
            </a:r>
          </a:p>
        </p:txBody>
      </p:sp>
    </p:spTree>
    <p:extLst>
      <p:ext uri="{BB962C8B-B14F-4D97-AF65-F5344CB8AC3E}">
        <p14:creationId xmlns:p14="http://schemas.microsoft.com/office/powerpoint/2010/main" val="2464745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16EDC-29D6-4918-8CFB-0155B20D6152}"/>
              </a:ext>
            </a:extLst>
          </p:cNvPr>
          <p:cNvSpPr>
            <a:spLocks noGrp="1"/>
          </p:cNvSpPr>
          <p:nvPr>
            <p:ph type="title"/>
          </p:nvPr>
        </p:nvSpPr>
        <p:spPr>
          <a:xfrm>
            <a:off x="593498" y="237418"/>
            <a:ext cx="10969625" cy="1143000"/>
          </a:xfrm>
        </p:spPr>
        <p:txBody>
          <a:bodyPr/>
          <a:lstStyle/>
          <a:p>
            <a:r>
              <a:rPr lang="en-CA" dirty="0"/>
              <a:t>Ontario</a:t>
            </a:r>
            <a:endParaRPr lang="en-US" dirty="0"/>
          </a:p>
        </p:txBody>
      </p:sp>
      <p:sp>
        <p:nvSpPr>
          <p:cNvPr id="3" name="Content Placeholder 2">
            <a:extLst>
              <a:ext uri="{FF2B5EF4-FFF2-40B4-BE49-F238E27FC236}">
                <a16:creationId xmlns:a16="http://schemas.microsoft.com/office/drawing/2014/main" id="{9D1C6C3C-2DA3-424E-BA4D-732C93E7C5B4}"/>
              </a:ext>
            </a:extLst>
          </p:cNvPr>
          <p:cNvSpPr>
            <a:spLocks noGrp="1"/>
          </p:cNvSpPr>
          <p:nvPr>
            <p:ph idx="1"/>
          </p:nvPr>
        </p:nvSpPr>
        <p:spPr>
          <a:xfrm>
            <a:off x="609600" y="1421466"/>
            <a:ext cx="6553200" cy="391205"/>
          </a:xfrm>
        </p:spPr>
        <p:txBody>
          <a:bodyPr/>
          <a:lstStyle/>
          <a:p>
            <a:pPr marL="342900" marR="0" lvl="0" indent="-342900">
              <a:lnSpc>
                <a:spcPct val="90000"/>
              </a:lnSpc>
              <a:spcBef>
                <a:spcPts val="0"/>
              </a:spcBef>
              <a:spcAft>
                <a:spcPts val="0"/>
              </a:spcAft>
              <a:buFont typeface="Symbol" panose="05050102010706020507" pitchFamily="18" charset="2"/>
              <a:buChar char=""/>
            </a:pPr>
            <a:r>
              <a:rPr lang="en-US" sz="2000" i="1" u="sng" dirty="0">
                <a:effectLst/>
                <a:hlinkClick r:id="rId2">
                  <a:extLst>
                    <a:ext uri="{A12FA001-AC4F-418D-AE19-62706E023703}">
                      <ahyp:hlinkClr xmlns:ahyp="http://schemas.microsoft.com/office/drawing/2018/hyperlinkcolor" val="tx"/>
                    </a:ext>
                  </a:extLst>
                </a:hlinkClick>
              </a:rPr>
              <a:t>Working for Workers Four Act, 2023</a:t>
            </a:r>
            <a:endParaRPr lang="en-US" sz="2000" i="1" u="sng" dirty="0">
              <a:effectLst/>
            </a:endParaRPr>
          </a:p>
          <a:p>
            <a:pPr marL="0" marR="0" lvl="0" indent="0">
              <a:lnSpc>
                <a:spcPct val="90000"/>
              </a:lnSpc>
              <a:spcBef>
                <a:spcPts val="0"/>
              </a:spcBef>
              <a:spcAft>
                <a:spcPts val="0"/>
              </a:spcAft>
              <a:buNone/>
            </a:pPr>
            <a:endParaRPr lang="en-US" sz="2000" dirty="0">
              <a:effectLst/>
            </a:endParaRPr>
          </a:p>
          <a:p>
            <a:pPr marL="0" indent="0">
              <a:lnSpc>
                <a:spcPct val="90000"/>
              </a:lnSpc>
              <a:buNone/>
            </a:pPr>
            <a:endParaRPr lang="en-US" sz="2000" dirty="0"/>
          </a:p>
        </p:txBody>
      </p:sp>
      <p:graphicFrame>
        <p:nvGraphicFramePr>
          <p:cNvPr id="6" name="Diagram 5">
            <a:extLst>
              <a:ext uri="{FF2B5EF4-FFF2-40B4-BE49-F238E27FC236}">
                <a16:creationId xmlns:a16="http://schemas.microsoft.com/office/drawing/2014/main" id="{BA7BE9BA-4FB4-4619-89F3-C65C7BF7239A}"/>
              </a:ext>
            </a:extLst>
          </p:cNvPr>
          <p:cNvGraphicFramePr/>
          <p:nvPr>
            <p:extLst>
              <p:ext uri="{D42A27DB-BD31-4B8C-83A1-F6EECF244321}">
                <p14:modId xmlns:p14="http://schemas.microsoft.com/office/powerpoint/2010/main" val="4118229305"/>
              </p:ext>
            </p:extLst>
          </p:nvPr>
        </p:nvGraphicFramePr>
        <p:xfrm>
          <a:off x="684212" y="1811110"/>
          <a:ext cx="10969626" cy="4809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0589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09600" y="274638"/>
            <a:ext cx="10969625" cy="1143000"/>
          </a:xfrm>
        </p:spPr>
        <p:txBody>
          <a:bodyPr wrap="square" anchor="ctr">
            <a:normAutofit/>
          </a:bodyPr>
          <a:lstStyle/>
          <a:p>
            <a:r>
              <a:rPr lang="en-CA" dirty="0"/>
              <a:t>Federal</a:t>
            </a:r>
            <a:endParaRPr lang="en-US" dirty="0"/>
          </a:p>
        </p:txBody>
      </p:sp>
      <p:graphicFrame>
        <p:nvGraphicFramePr>
          <p:cNvPr id="18" name="Content Placeholder 3">
            <a:extLst>
              <a:ext uri="{FF2B5EF4-FFF2-40B4-BE49-F238E27FC236}">
                <a16:creationId xmlns:a16="http://schemas.microsoft.com/office/drawing/2014/main" id="{A2C0E135-85B9-203F-796C-0F88C89AE7C7}"/>
              </a:ext>
            </a:extLst>
          </p:cNvPr>
          <p:cNvGraphicFramePr>
            <a:graphicFrameLocks noGrp="1"/>
          </p:cNvGraphicFramePr>
          <p:nvPr>
            <p:ph idx="1"/>
            <p:extLst>
              <p:ext uri="{D42A27DB-BD31-4B8C-83A1-F6EECF244321}">
                <p14:modId xmlns:p14="http://schemas.microsoft.com/office/powerpoint/2010/main" val="3112626289"/>
              </p:ext>
            </p:extLst>
          </p:nvPr>
        </p:nvGraphicFramePr>
        <p:xfrm>
          <a:off x="609441" y="1752601"/>
          <a:ext cx="10969943"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4911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B53F-1AEE-44E7-8649-D9C462EB6A81}"/>
              </a:ext>
            </a:extLst>
          </p:cNvPr>
          <p:cNvSpPr>
            <a:spLocks noGrp="1"/>
          </p:cNvSpPr>
          <p:nvPr>
            <p:ph type="title"/>
          </p:nvPr>
        </p:nvSpPr>
        <p:spPr>
          <a:xfrm>
            <a:off x="836612" y="4191000"/>
            <a:ext cx="11125200" cy="1524000"/>
          </a:xfrm>
        </p:spPr>
        <p: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3900" dirty="0">
                <a:solidFill>
                  <a:schemeClr val="tx1">
                    <a:lumMod val="75000"/>
                    <a:lumOff val="25000"/>
                  </a:schemeClr>
                </a:solidFill>
                <a:latin typeface="Arial" panose="020B0604020202020204" pitchFamily="34" charset="0"/>
              </a:rPr>
              <a:t>UPDATE ON Enforceable CONTRACTUAL TERMINATION LANGUAGE</a:t>
            </a:r>
            <a:endParaRPr lang="en-US" sz="3900" i="0" dirty="0">
              <a:solidFill>
                <a:schemeClr val="tx1">
                  <a:lumMod val="75000"/>
                  <a:lumOff val="25000"/>
                </a:schemeClr>
              </a:solidFill>
              <a:effectLst/>
              <a:latin typeface="Arial" panose="020B0604020202020204" pitchFamily="34" charset="0"/>
            </a:endParaRPr>
          </a:p>
        </p:txBody>
      </p:sp>
      <p:sp>
        <p:nvSpPr>
          <p:cNvPr id="5" name="TextBox 4">
            <a:extLst>
              <a:ext uri="{FF2B5EF4-FFF2-40B4-BE49-F238E27FC236}">
                <a16:creationId xmlns:a16="http://schemas.microsoft.com/office/drawing/2014/main" id="{D38FFB2F-785D-4EAF-97EB-0F0E3704E4DB}"/>
              </a:ext>
            </a:extLst>
          </p:cNvPr>
          <p:cNvSpPr txBox="1"/>
          <p:nvPr/>
        </p:nvSpPr>
        <p:spPr>
          <a:xfrm>
            <a:off x="11449374" y="76200"/>
            <a:ext cx="685800" cy="523220"/>
          </a:xfrm>
          <a:prstGeom prst="rect">
            <a:avLst/>
          </a:prstGeom>
          <a:noFill/>
        </p:spPr>
        <p:txBody>
          <a:bodyPr>
            <a:spAutoFit/>
          </a:bodyPr>
          <a:lstStyle/>
          <a:p>
            <a:pPr algn="ctr">
              <a:defRPr/>
            </a:pPr>
            <a:endParaRPr lang="en-US" sz="2800" b="1" dirty="0">
              <a:solidFill>
                <a:prstClr val="white"/>
              </a:solidFill>
              <a:latin typeface="Arial" charset="0"/>
              <a:cs typeface="Arial" charset="0"/>
            </a:endParaRPr>
          </a:p>
        </p:txBody>
      </p:sp>
    </p:spTree>
    <p:extLst>
      <p:ext uri="{BB962C8B-B14F-4D97-AF65-F5344CB8AC3E}">
        <p14:creationId xmlns:p14="http://schemas.microsoft.com/office/powerpoint/2010/main" val="2016093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09600" y="274638"/>
            <a:ext cx="10969625" cy="1143000"/>
          </a:xfrm>
        </p:spPr>
        <p:txBody>
          <a:bodyPr wrap="square" anchor="ctr">
            <a:normAutofit/>
          </a:bodyPr>
          <a:lstStyle/>
          <a:p>
            <a:r>
              <a:rPr lang="en-CA" dirty="0"/>
              <a:t>As you know…</a:t>
            </a:r>
            <a:endParaRPr lang="en-US" dirty="0"/>
          </a:p>
        </p:txBody>
      </p:sp>
      <p:graphicFrame>
        <p:nvGraphicFramePr>
          <p:cNvPr id="3" name="Diagram 2">
            <a:extLst>
              <a:ext uri="{FF2B5EF4-FFF2-40B4-BE49-F238E27FC236}">
                <a16:creationId xmlns:a16="http://schemas.microsoft.com/office/drawing/2014/main" id="{AA4D555B-89C9-4177-A67E-2452517C5C6A}"/>
              </a:ext>
            </a:extLst>
          </p:cNvPr>
          <p:cNvGraphicFramePr/>
          <p:nvPr>
            <p:extLst>
              <p:ext uri="{D42A27DB-BD31-4B8C-83A1-F6EECF244321}">
                <p14:modId xmlns:p14="http://schemas.microsoft.com/office/powerpoint/2010/main" val="3481561213"/>
              </p:ext>
            </p:extLst>
          </p:nvPr>
        </p:nvGraphicFramePr>
        <p:xfrm>
          <a:off x="609601" y="1828800"/>
          <a:ext cx="11123612"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7195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09600" y="274638"/>
            <a:ext cx="10969625" cy="1143000"/>
          </a:xfrm>
        </p:spPr>
        <p:txBody>
          <a:bodyPr wrap="square" anchor="ctr">
            <a:normAutofit/>
          </a:bodyPr>
          <a:lstStyle/>
          <a:p>
            <a:r>
              <a:rPr lang="en-CA" dirty="0"/>
              <a:t>As you know…</a:t>
            </a:r>
            <a:endParaRPr lang="en-US" dirty="0"/>
          </a:p>
        </p:txBody>
      </p:sp>
      <p:graphicFrame>
        <p:nvGraphicFramePr>
          <p:cNvPr id="3" name="Diagram 2">
            <a:extLst>
              <a:ext uri="{FF2B5EF4-FFF2-40B4-BE49-F238E27FC236}">
                <a16:creationId xmlns:a16="http://schemas.microsoft.com/office/drawing/2014/main" id="{AA4D555B-89C9-4177-A67E-2452517C5C6A}"/>
              </a:ext>
            </a:extLst>
          </p:cNvPr>
          <p:cNvGraphicFramePr/>
          <p:nvPr>
            <p:extLst>
              <p:ext uri="{D42A27DB-BD31-4B8C-83A1-F6EECF244321}">
                <p14:modId xmlns:p14="http://schemas.microsoft.com/office/powerpoint/2010/main" val="889595030"/>
              </p:ext>
            </p:extLst>
          </p:nvPr>
        </p:nvGraphicFramePr>
        <p:xfrm>
          <a:off x="609601" y="1828800"/>
          <a:ext cx="11123612"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1544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09600" y="274638"/>
            <a:ext cx="10969625" cy="1143000"/>
          </a:xfrm>
        </p:spPr>
        <p:txBody>
          <a:bodyPr wrap="square" anchor="ctr">
            <a:normAutofit/>
          </a:bodyPr>
          <a:lstStyle/>
          <a:p>
            <a:r>
              <a:rPr lang="en-US" dirty="0"/>
              <a:t>New Case: </a:t>
            </a:r>
            <a:r>
              <a:rPr lang="en-US" i="1" dirty="0" err="1"/>
              <a:t>Dufault</a:t>
            </a:r>
            <a:r>
              <a:rPr lang="en-US" i="1" dirty="0"/>
              <a:t> v. The Corporation of the Township of Ignace</a:t>
            </a:r>
            <a:endParaRPr lang="en-US" dirty="0"/>
          </a:p>
        </p:txBody>
      </p:sp>
      <p:graphicFrame>
        <p:nvGraphicFramePr>
          <p:cNvPr id="2" name="Content Placeholder 1">
            <a:extLst>
              <a:ext uri="{FF2B5EF4-FFF2-40B4-BE49-F238E27FC236}">
                <a16:creationId xmlns:a16="http://schemas.microsoft.com/office/drawing/2014/main" id="{0E62F56F-BC8F-430F-A75D-A472F83D499B}"/>
              </a:ext>
            </a:extLst>
          </p:cNvPr>
          <p:cNvGraphicFramePr>
            <a:graphicFrameLocks noGrp="1"/>
          </p:cNvGraphicFramePr>
          <p:nvPr>
            <p:ph idx="1"/>
            <p:extLst>
              <p:ext uri="{D42A27DB-BD31-4B8C-83A1-F6EECF244321}">
                <p14:modId xmlns:p14="http://schemas.microsoft.com/office/powerpoint/2010/main" val="2541601309"/>
              </p:ext>
            </p:extLst>
          </p:nvPr>
        </p:nvGraphicFramePr>
        <p:xfrm>
          <a:off x="1930460" y="2133600"/>
          <a:ext cx="9448800" cy="4152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D1812924-4B06-4405-81EC-1A32B28D8AC5}"/>
              </a:ext>
            </a:extLst>
          </p:cNvPr>
          <p:cNvPicPr>
            <a:picLocks noChangeAspect="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90671" y="2202240"/>
            <a:ext cx="1114769" cy="1114769"/>
          </a:xfrm>
          <a:prstGeom prst="rect">
            <a:avLst/>
          </a:prstGeom>
        </p:spPr>
      </p:pic>
      <p:pic>
        <p:nvPicPr>
          <p:cNvPr id="6" name="Picture 5">
            <a:extLst>
              <a:ext uri="{FF2B5EF4-FFF2-40B4-BE49-F238E27FC236}">
                <a16:creationId xmlns:a16="http://schemas.microsoft.com/office/drawing/2014/main" id="{2F208534-06EE-44B0-B2CB-89A4724DA3EF}"/>
              </a:ext>
            </a:extLst>
          </p:cNvPr>
          <p:cNvPicPr>
            <a:picLocks noChangeAspect="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2824" y="3672870"/>
            <a:ext cx="1114768" cy="1114768"/>
          </a:xfrm>
          <a:prstGeom prst="rect">
            <a:avLst/>
          </a:prstGeom>
        </p:spPr>
      </p:pic>
      <p:pic>
        <p:nvPicPr>
          <p:cNvPr id="7" name="Picture 6">
            <a:extLst>
              <a:ext uri="{FF2B5EF4-FFF2-40B4-BE49-F238E27FC236}">
                <a16:creationId xmlns:a16="http://schemas.microsoft.com/office/drawing/2014/main" id="{DCA58190-A542-423D-B38A-FDF53BF91FB9}"/>
              </a:ext>
            </a:extLst>
          </p:cNvPr>
          <p:cNvPicPr>
            <a:picLocks noChangeAspect="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26717" y="5143499"/>
            <a:ext cx="1017985" cy="1017985"/>
          </a:xfrm>
          <a:prstGeom prst="rect">
            <a:avLst/>
          </a:prstGeom>
        </p:spPr>
      </p:pic>
      <p:sp>
        <p:nvSpPr>
          <p:cNvPr id="9" name="TextBox 8">
            <a:extLst>
              <a:ext uri="{FF2B5EF4-FFF2-40B4-BE49-F238E27FC236}">
                <a16:creationId xmlns:a16="http://schemas.microsoft.com/office/drawing/2014/main" id="{402ED021-6CC6-430D-9753-189C1E855339}"/>
              </a:ext>
            </a:extLst>
          </p:cNvPr>
          <p:cNvSpPr txBox="1"/>
          <p:nvPr/>
        </p:nvSpPr>
        <p:spPr>
          <a:xfrm>
            <a:off x="1907101" y="1467559"/>
            <a:ext cx="6096000" cy="584775"/>
          </a:xfrm>
          <a:prstGeom prst="rect">
            <a:avLst/>
          </a:prstGeom>
          <a:noFill/>
        </p:spPr>
        <p:txBody>
          <a:bodyPr wrap="square">
            <a:spAutoFit/>
          </a:bodyPr>
          <a:lstStyle/>
          <a:p>
            <a:pPr marL="0" indent="0">
              <a:buNone/>
            </a:pPr>
            <a:r>
              <a:rPr lang="en-US" sz="3200" u="sng" dirty="0"/>
              <a:t>Facts</a:t>
            </a:r>
            <a:r>
              <a:rPr lang="en-US" sz="3200" dirty="0"/>
              <a:t>:</a:t>
            </a:r>
          </a:p>
        </p:txBody>
      </p:sp>
    </p:spTree>
    <p:extLst>
      <p:ext uri="{BB962C8B-B14F-4D97-AF65-F5344CB8AC3E}">
        <p14:creationId xmlns:p14="http://schemas.microsoft.com/office/powerpoint/2010/main" val="3430336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09600" y="274638"/>
            <a:ext cx="10969625" cy="1143000"/>
          </a:xfrm>
        </p:spPr>
        <p:txBody>
          <a:bodyPr wrap="square" anchor="ctr">
            <a:normAutofit/>
          </a:bodyPr>
          <a:lstStyle/>
          <a:p>
            <a:r>
              <a:rPr lang="en-US"/>
              <a:t>New Case: </a:t>
            </a:r>
            <a:r>
              <a:rPr lang="en-US" i="1" err="1"/>
              <a:t>Dufault</a:t>
            </a:r>
            <a:r>
              <a:rPr lang="en-US" i="1"/>
              <a:t> v. The Corporation of the Township of Ignace</a:t>
            </a:r>
            <a:endParaRPr lang="en-US"/>
          </a:p>
        </p:txBody>
      </p:sp>
      <p:sp>
        <p:nvSpPr>
          <p:cNvPr id="16" name="Content Placeholder 3">
            <a:extLst>
              <a:ext uri="{FF2B5EF4-FFF2-40B4-BE49-F238E27FC236}">
                <a16:creationId xmlns:a16="http://schemas.microsoft.com/office/drawing/2014/main" id="{6437C442-962A-D70D-DB3D-942814219469}"/>
              </a:ext>
            </a:extLst>
          </p:cNvPr>
          <p:cNvSpPr>
            <a:spLocks noGrp="1"/>
          </p:cNvSpPr>
          <p:nvPr>
            <p:ph idx="1"/>
          </p:nvPr>
        </p:nvSpPr>
        <p:spPr>
          <a:xfrm>
            <a:off x="609441" y="1752601"/>
            <a:ext cx="10969943" cy="4373563"/>
          </a:xfrm>
        </p:spPr>
        <p:txBody>
          <a:bodyPr wrap="square" anchor="t">
            <a:normAutofit lnSpcReduction="10000"/>
          </a:bodyPr>
          <a:lstStyle/>
          <a:p>
            <a:pPr marL="0" indent="0">
              <a:lnSpc>
                <a:spcPct val="90000"/>
              </a:lnSpc>
              <a:buNone/>
            </a:pPr>
            <a:r>
              <a:rPr lang="en-US" sz="2200" b="1" dirty="0"/>
              <a:t>Legal Issue</a:t>
            </a:r>
            <a:r>
              <a:rPr lang="en-US" sz="2200" dirty="0"/>
              <a:t>:</a:t>
            </a:r>
          </a:p>
          <a:p>
            <a:pPr marL="0" indent="0">
              <a:lnSpc>
                <a:spcPct val="90000"/>
              </a:lnSpc>
              <a:buNone/>
            </a:pPr>
            <a:endParaRPr lang="en-US" sz="2200" dirty="0"/>
          </a:p>
          <a:p>
            <a:pPr>
              <a:lnSpc>
                <a:spcPct val="90000"/>
              </a:lnSpc>
            </a:pPr>
            <a:r>
              <a:rPr lang="en-US" sz="2000" dirty="0"/>
              <a:t>Employee argued that termination language in her employment agreement was unenforceable for a number of reasons, including that the without cause language allowed for the termination of her employment “</a:t>
            </a:r>
            <a:r>
              <a:rPr lang="en-US" sz="2000" b="1" dirty="0"/>
              <a:t>at any time</a:t>
            </a:r>
            <a:r>
              <a:rPr lang="en-US" sz="2000" dirty="0"/>
              <a:t>”:</a:t>
            </a:r>
          </a:p>
          <a:p>
            <a:pPr>
              <a:lnSpc>
                <a:spcPct val="90000"/>
              </a:lnSpc>
            </a:pPr>
            <a:endParaRPr lang="en-US" sz="2200" dirty="0"/>
          </a:p>
          <a:p>
            <a:pPr marL="400050" lvl="1" indent="0">
              <a:lnSpc>
                <a:spcPct val="90000"/>
              </a:lnSpc>
              <a:buNone/>
            </a:pPr>
            <a:endParaRPr lang="en-US" sz="2200" i="1" dirty="0"/>
          </a:p>
          <a:p>
            <a:pPr marL="400050" lvl="1" indent="0">
              <a:lnSpc>
                <a:spcPct val="90000"/>
              </a:lnSpc>
              <a:buNone/>
            </a:pPr>
            <a:endParaRPr lang="en-US" sz="2200" i="1" dirty="0"/>
          </a:p>
          <a:p>
            <a:pPr marL="400050" lvl="1" indent="0">
              <a:lnSpc>
                <a:spcPct val="90000"/>
              </a:lnSpc>
              <a:buNone/>
            </a:pPr>
            <a:endParaRPr lang="en-US" sz="2200" i="1" dirty="0"/>
          </a:p>
          <a:p>
            <a:pPr marL="400050" lvl="1" indent="0">
              <a:lnSpc>
                <a:spcPct val="90000"/>
              </a:lnSpc>
              <a:buNone/>
            </a:pPr>
            <a:endParaRPr lang="en-US" sz="2200" i="1" dirty="0"/>
          </a:p>
          <a:p>
            <a:pPr>
              <a:lnSpc>
                <a:spcPct val="90000"/>
              </a:lnSpc>
            </a:pPr>
            <a:endParaRPr lang="en-US" sz="2000" dirty="0"/>
          </a:p>
          <a:p>
            <a:pPr>
              <a:lnSpc>
                <a:spcPct val="90000"/>
              </a:lnSpc>
            </a:pPr>
            <a:r>
              <a:rPr lang="en-US" sz="2000" dirty="0"/>
              <a:t>Employee argued that this breached ss. 53 and 74 of the Ontario ESA, which prohibit employers from terminating employees on conclusion of an employee’s leave or in reprisal for attempting to exercise a right under the ESA.</a:t>
            </a:r>
          </a:p>
        </p:txBody>
      </p:sp>
      <p:sp>
        <p:nvSpPr>
          <p:cNvPr id="10" name="Rectangle: Rounded Corners 9">
            <a:extLst>
              <a:ext uri="{FF2B5EF4-FFF2-40B4-BE49-F238E27FC236}">
                <a16:creationId xmlns:a16="http://schemas.microsoft.com/office/drawing/2014/main" id="{00B22D05-B0EA-4F02-8781-0EFCB4113F19}"/>
              </a:ext>
            </a:extLst>
          </p:cNvPr>
          <p:cNvSpPr/>
          <p:nvPr/>
        </p:nvSpPr>
        <p:spPr>
          <a:xfrm>
            <a:off x="989012" y="3398520"/>
            <a:ext cx="10287000" cy="1600200"/>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 name="TextBox 6">
            <a:extLst>
              <a:ext uri="{FF2B5EF4-FFF2-40B4-BE49-F238E27FC236}">
                <a16:creationId xmlns:a16="http://schemas.microsoft.com/office/drawing/2014/main" id="{15ACEC48-8467-493A-BF39-D597F4AD6BC0}"/>
              </a:ext>
            </a:extLst>
          </p:cNvPr>
          <p:cNvSpPr txBox="1"/>
          <p:nvPr/>
        </p:nvSpPr>
        <p:spPr>
          <a:xfrm>
            <a:off x="1674812" y="3761948"/>
            <a:ext cx="8915400" cy="1200329"/>
          </a:xfrm>
          <a:prstGeom prst="rect">
            <a:avLst/>
          </a:prstGeom>
          <a:noFill/>
        </p:spPr>
        <p:txBody>
          <a:bodyPr wrap="square" rtlCol="0">
            <a:spAutoFit/>
          </a:bodyPr>
          <a:lstStyle/>
          <a:p>
            <a:r>
              <a:rPr lang="en-US" sz="1800" i="1" dirty="0"/>
              <a:t>The Township may at its sole discretion and without cause, terminate this Agreement and the Employee’s employment thereunder at any time upon giving  the Employee written notice as follows…</a:t>
            </a:r>
          </a:p>
          <a:p>
            <a:endParaRPr lang="en-US" dirty="0"/>
          </a:p>
        </p:txBody>
      </p:sp>
      <p:pic>
        <p:nvPicPr>
          <p:cNvPr id="12" name="Graphic 11" descr="Open quotation mark outline">
            <a:extLst>
              <a:ext uri="{FF2B5EF4-FFF2-40B4-BE49-F238E27FC236}">
                <a16:creationId xmlns:a16="http://schemas.microsoft.com/office/drawing/2014/main" id="{D35F5A80-25C2-4BAB-94F3-B6D155E013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9013" y="3351701"/>
            <a:ext cx="609600" cy="609600"/>
          </a:xfrm>
          <a:prstGeom prst="rect">
            <a:avLst/>
          </a:prstGeom>
        </p:spPr>
      </p:pic>
      <p:pic>
        <p:nvPicPr>
          <p:cNvPr id="13" name="Graphic 12" descr="Open quotation mark outline">
            <a:extLst>
              <a:ext uri="{FF2B5EF4-FFF2-40B4-BE49-F238E27FC236}">
                <a16:creationId xmlns:a16="http://schemas.microsoft.com/office/drawing/2014/main" id="{55655C79-6410-4AEF-867E-3648E54B04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0590213" y="4389120"/>
            <a:ext cx="609600" cy="609600"/>
          </a:xfrm>
          <a:prstGeom prst="rect">
            <a:avLst/>
          </a:prstGeom>
        </p:spPr>
      </p:pic>
    </p:spTree>
    <p:extLst>
      <p:ext uri="{BB962C8B-B14F-4D97-AF65-F5344CB8AC3E}">
        <p14:creationId xmlns:p14="http://schemas.microsoft.com/office/powerpoint/2010/main" val="4265537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11030" y="275460"/>
            <a:ext cx="10966768" cy="1142702"/>
          </a:xfrm>
        </p:spPr>
        <p:txBody>
          <a:bodyPr>
            <a:normAutofit/>
          </a:bodyPr>
          <a:lstStyle/>
          <a:p>
            <a:r>
              <a:rPr lang="en-US" sz="2600"/>
              <a:t>New Case: </a:t>
            </a:r>
            <a:r>
              <a:rPr lang="en-US" sz="2600" i="1"/>
              <a:t>Dufault v. The Corporation of the Township of Ignace</a:t>
            </a:r>
            <a:endParaRPr lang="en-US" sz="2600" dirty="0"/>
          </a:p>
        </p:txBody>
      </p:sp>
      <p:sp>
        <p:nvSpPr>
          <p:cNvPr id="16" name="Content Placeholder 3">
            <a:extLst>
              <a:ext uri="{FF2B5EF4-FFF2-40B4-BE49-F238E27FC236}">
                <a16:creationId xmlns:a16="http://schemas.microsoft.com/office/drawing/2014/main" id="{6437C442-962A-D70D-DB3D-942814219469}"/>
              </a:ext>
            </a:extLst>
          </p:cNvPr>
          <p:cNvSpPr>
            <a:spLocks noGrp="1"/>
          </p:cNvSpPr>
          <p:nvPr>
            <p:ph sz="half" idx="2"/>
          </p:nvPr>
        </p:nvSpPr>
        <p:spPr>
          <a:xfrm>
            <a:off x="684212" y="1905000"/>
            <a:ext cx="10897403" cy="4685962"/>
          </a:xfrm>
        </p:spPr>
        <p:txBody>
          <a:bodyPr>
            <a:normAutofit/>
          </a:bodyPr>
          <a:lstStyle/>
          <a:p>
            <a:pPr marL="0" indent="0">
              <a:buNone/>
            </a:pPr>
            <a:r>
              <a:rPr lang="en-US" sz="2400" b="1" dirty="0">
                <a:solidFill>
                  <a:schemeClr val="tx1">
                    <a:lumMod val="75000"/>
                    <a:lumOff val="25000"/>
                  </a:schemeClr>
                </a:solidFill>
              </a:rPr>
              <a:t>Finding</a:t>
            </a:r>
            <a:r>
              <a:rPr lang="en-US" sz="2400" dirty="0">
                <a:solidFill>
                  <a:schemeClr val="tx1">
                    <a:lumMod val="75000"/>
                    <a:lumOff val="25000"/>
                  </a:schemeClr>
                </a:solidFill>
              </a:rPr>
              <a:t>:</a:t>
            </a:r>
            <a:endParaRPr lang="en-US" sz="2400" dirty="0"/>
          </a:p>
          <a:p>
            <a:pPr marL="0" indent="0">
              <a:buNone/>
            </a:pPr>
            <a:r>
              <a:rPr lang="en-US" sz="2400" dirty="0"/>
              <a:t>Court agreed with Employee:</a:t>
            </a:r>
          </a:p>
          <a:p>
            <a:pPr marL="0" indent="0">
              <a:buNone/>
            </a:pPr>
            <a:endParaRPr lang="en-US" sz="2400" dirty="0"/>
          </a:p>
          <a:p>
            <a:pPr marL="800100" lvl="2" indent="0">
              <a:buNone/>
            </a:pPr>
            <a:endParaRPr lang="en-US" i="1" dirty="0"/>
          </a:p>
          <a:p>
            <a:pPr marL="800100" lvl="2" indent="0">
              <a:buNone/>
            </a:pPr>
            <a:endParaRPr lang="en-US" i="1" dirty="0"/>
          </a:p>
          <a:p>
            <a:pPr marL="800100" lvl="2" indent="0">
              <a:buNone/>
            </a:pPr>
            <a:endParaRPr lang="en-US" i="1" dirty="0"/>
          </a:p>
          <a:p>
            <a:pPr marL="800100" lvl="2" indent="0">
              <a:buNone/>
            </a:pPr>
            <a:endParaRPr lang="en-US" i="1" dirty="0"/>
          </a:p>
          <a:p>
            <a:pPr marL="800100" lvl="2" indent="0">
              <a:buNone/>
            </a:pPr>
            <a:endParaRPr lang="en-US" i="1" dirty="0"/>
          </a:p>
          <a:p>
            <a:pPr marL="800100" lvl="2" indent="0">
              <a:buNone/>
            </a:pPr>
            <a:endParaRPr lang="en-US" i="1" dirty="0"/>
          </a:p>
          <a:p>
            <a:pPr marL="800100" lvl="2" indent="0">
              <a:buNone/>
            </a:pPr>
            <a:endParaRPr lang="en-US" i="1" dirty="0"/>
          </a:p>
          <a:p>
            <a:r>
              <a:rPr lang="en-US" sz="2400" dirty="0"/>
              <a:t>Employee awarded balance of fixed term contract.</a:t>
            </a:r>
          </a:p>
        </p:txBody>
      </p:sp>
      <p:sp>
        <p:nvSpPr>
          <p:cNvPr id="4" name="Rectangle: Rounded Corners 3">
            <a:extLst>
              <a:ext uri="{FF2B5EF4-FFF2-40B4-BE49-F238E27FC236}">
                <a16:creationId xmlns:a16="http://schemas.microsoft.com/office/drawing/2014/main" id="{15BE3622-EA93-480D-9776-9A88CF93845A}"/>
              </a:ext>
            </a:extLst>
          </p:cNvPr>
          <p:cNvSpPr/>
          <p:nvPr/>
        </p:nvSpPr>
        <p:spPr>
          <a:xfrm>
            <a:off x="703961" y="2932873"/>
            <a:ext cx="10745915" cy="2200075"/>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 name="TextBox 1">
            <a:extLst>
              <a:ext uri="{FF2B5EF4-FFF2-40B4-BE49-F238E27FC236}">
                <a16:creationId xmlns:a16="http://schemas.microsoft.com/office/drawing/2014/main" id="{0B54DB5D-57D4-44B4-A431-42FFB0A0E949}"/>
              </a:ext>
            </a:extLst>
          </p:cNvPr>
          <p:cNvSpPr txBox="1"/>
          <p:nvPr/>
        </p:nvSpPr>
        <p:spPr>
          <a:xfrm>
            <a:off x="738949" y="2694082"/>
            <a:ext cx="10134600" cy="2677656"/>
          </a:xfrm>
          <a:prstGeom prst="rect">
            <a:avLst/>
          </a:prstGeom>
          <a:noFill/>
        </p:spPr>
        <p:txBody>
          <a:bodyPr wrap="square" rtlCol="0">
            <a:spAutoFit/>
          </a:bodyPr>
          <a:lstStyle/>
          <a:p>
            <a:pPr marL="0" indent="0">
              <a:buNone/>
            </a:pPr>
            <a:endParaRPr lang="en-US" sz="2400" dirty="0"/>
          </a:p>
          <a:p>
            <a:pPr marL="800100" lvl="2" indent="0">
              <a:buNone/>
            </a:pPr>
            <a:r>
              <a:rPr lang="en-US" i="1" dirty="0"/>
              <a:t>[46] Thirdly, the plaintiff submits that Article 4.02 misstates the ESA when it gives the employer “sole discretion” to terminate the employee’s employment at any time. I agree with this submission. The Act prohibits the employer from terminating an employee on the conclusion of an employee’s leave (s. 53) or in reprisal for attempting to exercise a right under the Act (s. 74). Thus, the right of the employer to dismiss is not absolute. </a:t>
            </a:r>
          </a:p>
          <a:p>
            <a:pPr marL="800100" lvl="2" indent="0">
              <a:buNone/>
            </a:pPr>
            <a:r>
              <a:rPr lang="en-US" i="1" dirty="0"/>
              <a:t>[47] The termination clauses in the employment contract contravene the ESA and are therefore not enforceable. </a:t>
            </a:r>
          </a:p>
          <a:p>
            <a:endParaRPr lang="en-US" dirty="0"/>
          </a:p>
        </p:txBody>
      </p:sp>
      <p:pic>
        <p:nvPicPr>
          <p:cNvPr id="6" name="Graphic 5" descr="Open quotation mark outline">
            <a:extLst>
              <a:ext uri="{FF2B5EF4-FFF2-40B4-BE49-F238E27FC236}">
                <a16:creationId xmlns:a16="http://schemas.microsoft.com/office/drawing/2014/main" id="{B4B229C8-9A38-4A48-8980-7E99B49337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8949" y="2932873"/>
            <a:ext cx="609600" cy="609600"/>
          </a:xfrm>
          <a:prstGeom prst="rect">
            <a:avLst/>
          </a:prstGeom>
        </p:spPr>
      </p:pic>
      <p:pic>
        <p:nvPicPr>
          <p:cNvPr id="7" name="Graphic 6" descr="Open quotation mark outline">
            <a:extLst>
              <a:ext uri="{FF2B5EF4-FFF2-40B4-BE49-F238E27FC236}">
                <a16:creationId xmlns:a16="http://schemas.microsoft.com/office/drawing/2014/main" id="{28D3704F-DC3A-4FE3-A88A-ABAE601882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0887329" y="4529444"/>
            <a:ext cx="609600" cy="609600"/>
          </a:xfrm>
          <a:prstGeom prst="rect">
            <a:avLst/>
          </a:prstGeom>
        </p:spPr>
      </p:pic>
    </p:spTree>
    <p:extLst>
      <p:ext uri="{BB962C8B-B14F-4D97-AF65-F5344CB8AC3E}">
        <p14:creationId xmlns:p14="http://schemas.microsoft.com/office/powerpoint/2010/main" val="3599101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11030" y="275460"/>
            <a:ext cx="10966768" cy="1142702"/>
          </a:xfrm>
        </p:spPr>
        <p:txBody>
          <a:bodyPr>
            <a:normAutofit/>
          </a:bodyPr>
          <a:lstStyle/>
          <a:p>
            <a:r>
              <a:rPr lang="en-US" sz="2600"/>
              <a:t>New Case: </a:t>
            </a:r>
            <a:r>
              <a:rPr lang="en-US" sz="2600" i="1"/>
              <a:t>Dufault v. The Corporation of the Township of Ignace</a:t>
            </a:r>
            <a:endParaRPr lang="en-US" sz="2600" dirty="0"/>
          </a:p>
        </p:txBody>
      </p:sp>
      <p:sp>
        <p:nvSpPr>
          <p:cNvPr id="16" name="Content Placeholder 3">
            <a:extLst>
              <a:ext uri="{FF2B5EF4-FFF2-40B4-BE49-F238E27FC236}">
                <a16:creationId xmlns:a16="http://schemas.microsoft.com/office/drawing/2014/main" id="{6437C442-962A-D70D-DB3D-942814219469}"/>
              </a:ext>
            </a:extLst>
          </p:cNvPr>
          <p:cNvSpPr>
            <a:spLocks noGrp="1"/>
          </p:cNvSpPr>
          <p:nvPr>
            <p:ph sz="half" idx="2"/>
          </p:nvPr>
        </p:nvSpPr>
        <p:spPr>
          <a:xfrm>
            <a:off x="684212" y="1905000"/>
            <a:ext cx="10897403" cy="4685962"/>
          </a:xfrm>
        </p:spPr>
        <p:txBody>
          <a:bodyPr>
            <a:normAutofit fontScale="92500"/>
          </a:bodyPr>
          <a:lstStyle/>
          <a:p>
            <a:pPr marL="0" indent="0">
              <a:buNone/>
            </a:pPr>
            <a:r>
              <a:rPr lang="en-US" sz="2400" b="1" u="sng" dirty="0">
                <a:solidFill>
                  <a:schemeClr val="tx1">
                    <a:lumMod val="75000"/>
                    <a:lumOff val="25000"/>
                  </a:schemeClr>
                </a:solidFill>
              </a:rPr>
              <a:t>Terminating “for any reason” vs. Terminating “at any time”</a:t>
            </a:r>
          </a:p>
          <a:p>
            <a:pPr marL="0" indent="0">
              <a:buNone/>
            </a:pPr>
            <a:endParaRPr lang="en-US" sz="2400" b="1" dirty="0">
              <a:solidFill>
                <a:schemeClr val="tx1">
                  <a:lumMod val="75000"/>
                  <a:lumOff val="25000"/>
                </a:schemeClr>
              </a:solidFill>
            </a:endParaRPr>
          </a:p>
          <a:p>
            <a:r>
              <a:rPr lang="en-US" sz="2400" dirty="0">
                <a:solidFill>
                  <a:schemeClr val="tx1">
                    <a:lumMod val="75000"/>
                    <a:lumOff val="25000"/>
                  </a:schemeClr>
                </a:solidFill>
              </a:rPr>
              <a:t>The Court referenced but did not discuss </a:t>
            </a:r>
            <a:r>
              <a:rPr lang="en-US" sz="2400" i="1" dirty="0">
                <a:solidFill>
                  <a:schemeClr val="tx1">
                    <a:lumMod val="75000"/>
                    <a:lumOff val="25000"/>
                  </a:schemeClr>
                </a:solidFill>
              </a:rPr>
              <a:t>Henderson v. </a:t>
            </a:r>
            <a:r>
              <a:rPr lang="en-US" sz="2400" i="1" dirty="0" err="1">
                <a:solidFill>
                  <a:schemeClr val="tx1">
                    <a:lumMod val="75000"/>
                    <a:lumOff val="25000"/>
                  </a:schemeClr>
                </a:solidFill>
              </a:rPr>
              <a:t>Slavkin</a:t>
            </a:r>
            <a:r>
              <a:rPr lang="en-US" sz="2400" dirty="0">
                <a:solidFill>
                  <a:schemeClr val="tx1">
                    <a:lumMod val="75000"/>
                    <a:lumOff val="25000"/>
                  </a:schemeClr>
                </a:solidFill>
              </a:rPr>
              <a:t>, 2022 ONSC 2964. In that case, the Court found that the following termination language was enforceable:</a:t>
            </a:r>
          </a:p>
          <a:p>
            <a:endParaRPr lang="en-US" sz="2400" dirty="0">
              <a:solidFill>
                <a:schemeClr val="tx1">
                  <a:lumMod val="75000"/>
                  <a:lumOff val="25000"/>
                </a:schemeClr>
              </a:solidFill>
            </a:endParaRPr>
          </a:p>
          <a:p>
            <a:pPr marL="400050" lvl="1" indent="0">
              <a:buNone/>
            </a:pPr>
            <a:r>
              <a:rPr lang="en-US" sz="2200" i="1" dirty="0">
                <a:solidFill>
                  <a:schemeClr val="tx1">
                    <a:lumMod val="75000"/>
                    <a:lumOff val="25000"/>
                  </a:schemeClr>
                </a:solidFill>
              </a:rPr>
              <a:t>Your employment may be terminated without cause </a:t>
            </a:r>
            <a:r>
              <a:rPr lang="en-US" sz="2200" b="1" i="1" dirty="0">
                <a:solidFill>
                  <a:schemeClr val="tx1">
                    <a:lumMod val="75000"/>
                    <a:lumOff val="25000"/>
                  </a:schemeClr>
                </a:solidFill>
              </a:rPr>
              <a:t>for any reason </a:t>
            </a:r>
            <a:r>
              <a:rPr lang="en-US" sz="2200" i="1" dirty="0">
                <a:solidFill>
                  <a:schemeClr val="tx1">
                    <a:lumMod val="75000"/>
                    <a:lumOff val="25000"/>
                  </a:schemeClr>
                </a:solidFill>
              </a:rPr>
              <a:t>upon the provision of notice equal to the minimum notice or pay in lieu of notice and any other benefits required to be paid under the terms of the Employment Standards Act, if any.</a:t>
            </a:r>
            <a:endParaRPr lang="en-US" sz="2200" dirty="0">
              <a:solidFill>
                <a:schemeClr val="tx1">
                  <a:lumMod val="75000"/>
                  <a:lumOff val="25000"/>
                </a:schemeClr>
              </a:solidFill>
            </a:endParaRPr>
          </a:p>
          <a:p>
            <a:endParaRPr lang="en-US" sz="2400" dirty="0"/>
          </a:p>
          <a:p>
            <a:r>
              <a:rPr lang="en-US" sz="2400" dirty="0"/>
              <a:t>The Court in </a:t>
            </a:r>
            <a:r>
              <a:rPr lang="en-US" sz="2400" i="1" dirty="0" err="1"/>
              <a:t>Dufault</a:t>
            </a:r>
            <a:r>
              <a:rPr lang="en-US" sz="2400" i="1" dirty="0"/>
              <a:t> </a:t>
            </a:r>
            <a:r>
              <a:rPr lang="en-US" sz="2400" dirty="0"/>
              <a:t>did not explain why it reached a different conclusion than the Court in </a:t>
            </a:r>
            <a:r>
              <a:rPr lang="en-US" sz="2400" i="1" dirty="0"/>
              <a:t>Henderson</a:t>
            </a:r>
            <a:r>
              <a:rPr lang="en-US" sz="2400" dirty="0"/>
              <a:t>. The </a:t>
            </a:r>
            <a:r>
              <a:rPr lang="en-US" sz="2400" i="1" dirty="0" err="1"/>
              <a:t>Dufault</a:t>
            </a:r>
            <a:r>
              <a:rPr lang="en-US" sz="2400" i="1" dirty="0"/>
              <a:t> </a:t>
            </a:r>
            <a:r>
              <a:rPr lang="en-US" sz="2400" dirty="0"/>
              <a:t>decision is being appealed.</a:t>
            </a:r>
          </a:p>
        </p:txBody>
      </p:sp>
    </p:spTree>
    <p:extLst>
      <p:ext uri="{BB962C8B-B14F-4D97-AF65-F5344CB8AC3E}">
        <p14:creationId xmlns:p14="http://schemas.microsoft.com/office/powerpoint/2010/main" val="163795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16DC7-D62D-4F3F-9EC6-7FE32683607F}"/>
              </a:ext>
            </a:extLst>
          </p:cNvPr>
          <p:cNvSpPr>
            <a:spLocks noGrp="1"/>
          </p:cNvSpPr>
          <p:nvPr>
            <p:ph type="title"/>
          </p:nvPr>
        </p:nvSpPr>
        <p:spPr>
          <a:xfrm>
            <a:off x="609600" y="274638"/>
            <a:ext cx="10969625" cy="1143000"/>
          </a:xfrm>
        </p:spPr>
        <p:txBody>
          <a:bodyPr wrap="square" anchor="ctr">
            <a:normAutofit/>
          </a:bodyPr>
          <a:lstStyle/>
          <a:p>
            <a:r>
              <a:rPr lang="en-US" dirty="0"/>
              <a:t>New Case: </a:t>
            </a:r>
            <a:r>
              <a:rPr lang="en-US" i="1" dirty="0" err="1"/>
              <a:t>Dufault</a:t>
            </a:r>
            <a:r>
              <a:rPr lang="en-US" i="1" dirty="0"/>
              <a:t> v. The Corporation of the Township of Ignace</a:t>
            </a:r>
            <a:endParaRPr lang="en-US" dirty="0"/>
          </a:p>
        </p:txBody>
      </p:sp>
      <p:sp>
        <p:nvSpPr>
          <p:cNvPr id="3" name="Content Placeholder 2">
            <a:extLst>
              <a:ext uri="{FF2B5EF4-FFF2-40B4-BE49-F238E27FC236}">
                <a16:creationId xmlns:a16="http://schemas.microsoft.com/office/drawing/2014/main" id="{A62AAE2E-1194-4EF9-B8D2-A906451885CD}"/>
              </a:ext>
            </a:extLst>
          </p:cNvPr>
          <p:cNvSpPr>
            <a:spLocks noGrp="1"/>
          </p:cNvSpPr>
          <p:nvPr>
            <p:ph idx="1"/>
          </p:nvPr>
        </p:nvSpPr>
        <p:spPr>
          <a:xfrm>
            <a:off x="609441" y="1752601"/>
            <a:ext cx="10969943" cy="1295399"/>
          </a:xfrm>
        </p:spPr>
        <p:txBody>
          <a:bodyPr wrap="square" anchor="t">
            <a:normAutofit/>
          </a:bodyPr>
          <a:lstStyle/>
          <a:p>
            <a:pPr marL="0" indent="0">
              <a:lnSpc>
                <a:spcPct val="90000"/>
              </a:lnSpc>
              <a:buNone/>
            </a:pPr>
            <a:r>
              <a:rPr lang="en-US" sz="2000" u="sng" dirty="0"/>
              <a:t>Is this relevant in British Columbia?</a:t>
            </a:r>
          </a:p>
          <a:p>
            <a:pPr marL="0" indent="0">
              <a:lnSpc>
                <a:spcPct val="90000"/>
              </a:lnSpc>
              <a:buNone/>
            </a:pPr>
            <a:endParaRPr lang="en-US" sz="2000" u="sng" dirty="0"/>
          </a:p>
          <a:p>
            <a:pPr marL="0" indent="0">
              <a:lnSpc>
                <a:spcPct val="90000"/>
              </a:lnSpc>
              <a:buNone/>
            </a:pPr>
            <a:r>
              <a:rPr lang="en-US" sz="2000" dirty="0"/>
              <a:t>Section 83 of the BC </a:t>
            </a:r>
            <a:r>
              <a:rPr lang="en-US" sz="2000" i="1" dirty="0"/>
              <a:t>ESA</a:t>
            </a:r>
            <a:r>
              <a:rPr lang="en-US" sz="2000" dirty="0"/>
              <a:t>:</a:t>
            </a:r>
          </a:p>
          <a:p>
            <a:pPr marL="0" indent="0">
              <a:lnSpc>
                <a:spcPct val="90000"/>
              </a:lnSpc>
              <a:buNone/>
            </a:pPr>
            <a:endParaRPr lang="en-US" sz="2000" dirty="0"/>
          </a:p>
          <a:p>
            <a:pPr>
              <a:lnSpc>
                <a:spcPct val="90000"/>
              </a:lnSpc>
            </a:pPr>
            <a:endParaRPr lang="en-US" sz="2000" dirty="0"/>
          </a:p>
        </p:txBody>
      </p:sp>
      <p:sp>
        <p:nvSpPr>
          <p:cNvPr id="7" name="Rectangle: Rounded Corners 6">
            <a:extLst>
              <a:ext uri="{FF2B5EF4-FFF2-40B4-BE49-F238E27FC236}">
                <a16:creationId xmlns:a16="http://schemas.microsoft.com/office/drawing/2014/main" id="{C11E69E0-6846-46BC-9E8E-2E1A5D813227}"/>
              </a:ext>
            </a:extLst>
          </p:cNvPr>
          <p:cNvSpPr/>
          <p:nvPr/>
        </p:nvSpPr>
        <p:spPr>
          <a:xfrm>
            <a:off x="721454" y="3047999"/>
            <a:ext cx="10745915" cy="3190675"/>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9" name="TextBox 8">
            <a:extLst>
              <a:ext uri="{FF2B5EF4-FFF2-40B4-BE49-F238E27FC236}">
                <a16:creationId xmlns:a16="http://schemas.microsoft.com/office/drawing/2014/main" id="{2267D3A7-B70E-4E42-9CEF-4A1BCE81897A}"/>
              </a:ext>
            </a:extLst>
          </p:cNvPr>
          <p:cNvSpPr txBox="1"/>
          <p:nvPr/>
        </p:nvSpPr>
        <p:spPr>
          <a:xfrm>
            <a:off x="1751012" y="3237853"/>
            <a:ext cx="9525000" cy="3000821"/>
          </a:xfrm>
          <a:prstGeom prst="rect">
            <a:avLst/>
          </a:prstGeom>
          <a:noFill/>
        </p:spPr>
        <p:txBody>
          <a:bodyPr wrap="square" rtlCol="0">
            <a:spAutoFit/>
          </a:bodyPr>
          <a:lstStyle/>
          <a:p>
            <a:pPr marL="400050" lvl="1" indent="0">
              <a:lnSpc>
                <a:spcPct val="90000"/>
              </a:lnSpc>
              <a:buNone/>
            </a:pPr>
            <a:r>
              <a:rPr lang="en-US" i="1" dirty="0"/>
              <a:t>Employee not to be mistreated because of complaint or investigation</a:t>
            </a:r>
          </a:p>
          <a:p>
            <a:pPr marL="400050" lvl="1" indent="0">
              <a:lnSpc>
                <a:spcPct val="90000"/>
              </a:lnSpc>
              <a:buNone/>
            </a:pPr>
            <a:r>
              <a:rPr lang="en-US" i="1" dirty="0"/>
              <a:t>83   (1) An employer must not</a:t>
            </a:r>
          </a:p>
          <a:p>
            <a:pPr marL="800100" lvl="2" indent="0">
              <a:lnSpc>
                <a:spcPct val="90000"/>
              </a:lnSpc>
              <a:buNone/>
            </a:pPr>
            <a:r>
              <a:rPr lang="en-US" sz="2000" i="1" dirty="0"/>
              <a:t>(a) refuse to employ or refuse to continue to employ a person,</a:t>
            </a:r>
          </a:p>
          <a:p>
            <a:pPr marL="800100" lvl="2" indent="0">
              <a:lnSpc>
                <a:spcPct val="90000"/>
              </a:lnSpc>
              <a:buNone/>
            </a:pPr>
            <a:r>
              <a:rPr lang="en-US" sz="2000" i="1" dirty="0"/>
              <a:t>(b) threaten to dismiss or otherwise threaten a person,</a:t>
            </a:r>
          </a:p>
          <a:p>
            <a:pPr marL="800100" lvl="2" indent="0">
              <a:lnSpc>
                <a:spcPct val="90000"/>
              </a:lnSpc>
              <a:buNone/>
            </a:pPr>
            <a:r>
              <a:rPr lang="en-US" sz="2000" i="1" dirty="0"/>
              <a:t>(c) discriminate against or threaten to discriminate against a person with respect to employment or a condition of employment, or</a:t>
            </a:r>
          </a:p>
          <a:p>
            <a:pPr marL="800100" lvl="2" indent="0">
              <a:lnSpc>
                <a:spcPct val="90000"/>
              </a:lnSpc>
              <a:buNone/>
            </a:pPr>
            <a:r>
              <a:rPr lang="en-US" sz="2000" i="1" dirty="0"/>
              <a:t>(d) intimidate or coerce or impose a monetary or other penalty on a person,</a:t>
            </a:r>
          </a:p>
          <a:p>
            <a:pPr marL="400050" lvl="1" indent="0">
              <a:lnSpc>
                <a:spcPct val="90000"/>
              </a:lnSpc>
              <a:buNone/>
            </a:pPr>
            <a:r>
              <a:rPr lang="en-US" i="1" dirty="0"/>
              <a:t>because a complaint or investigation may be or has been made under this Act or because an appeal or other action may be or has been taken or information may be or has been supplied under this Act.</a:t>
            </a:r>
          </a:p>
          <a:p>
            <a:endParaRPr lang="en-US" dirty="0"/>
          </a:p>
        </p:txBody>
      </p:sp>
      <p:pic>
        <p:nvPicPr>
          <p:cNvPr id="10" name="Picture 9">
            <a:extLst>
              <a:ext uri="{FF2B5EF4-FFF2-40B4-BE49-F238E27FC236}">
                <a16:creationId xmlns:a16="http://schemas.microsoft.com/office/drawing/2014/main" id="{BF894415-6CD0-45AB-83D1-D8EC404EC365}"/>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50848" y="4114800"/>
            <a:ext cx="800164" cy="800164"/>
          </a:xfrm>
          <a:prstGeom prst="rect">
            <a:avLst/>
          </a:prstGeom>
        </p:spPr>
      </p:pic>
    </p:spTree>
    <p:extLst>
      <p:ext uri="{BB962C8B-B14F-4D97-AF65-F5344CB8AC3E}">
        <p14:creationId xmlns:p14="http://schemas.microsoft.com/office/powerpoint/2010/main" val="886040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
            <a:ext cx="12176604" cy="6858000"/>
            <a:chOff x="9295" y="-21905"/>
            <a:chExt cx="9134831" cy="5144840"/>
          </a:xfrm>
        </p:grpSpPr>
        <p:sp>
          <p:nvSpPr>
            <p:cNvPr id="3" name="object 3"/>
            <p:cNvSpPr/>
            <p:nvPr/>
          </p:nvSpPr>
          <p:spPr>
            <a:xfrm>
              <a:off x="3890771" y="0"/>
              <a:ext cx="5253355" cy="4697095"/>
            </a:xfrm>
            <a:custGeom>
              <a:avLst/>
              <a:gdLst/>
              <a:ahLst/>
              <a:cxnLst/>
              <a:rect l="l" t="t" r="r" b="b"/>
              <a:pathLst>
                <a:path w="5253355" h="4697095">
                  <a:moveTo>
                    <a:pt x="0" y="4696968"/>
                  </a:moveTo>
                  <a:lnTo>
                    <a:pt x="5253228" y="4696968"/>
                  </a:lnTo>
                  <a:lnTo>
                    <a:pt x="5253228" y="0"/>
                  </a:lnTo>
                  <a:lnTo>
                    <a:pt x="0" y="0"/>
                  </a:lnTo>
                  <a:lnTo>
                    <a:pt x="0" y="4696968"/>
                  </a:lnTo>
                  <a:close/>
                </a:path>
              </a:pathLst>
            </a:custGeom>
            <a:solidFill>
              <a:srgbClr val="FFFFFF"/>
            </a:solidFill>
          </p:spPr>
          <p:txBody>
            <a:bodyPr wrap="square" lIns="0" tIns="0" rIns="0" bIns="0" rtlCol="0"/>
            <a:lstStyle/>
            <a:p>
              <a:endParaRPr/>
            </a:p>
          </p:txBody>
        </p:sp>
        <p:pic>
          <p:nvPicPr>
            <p:cNvPr id="5" name="object 5" descr="Pedestrians walking on zebra crossing"/>
            <p:cNvPicPr/>
            <p:nvPr/>
          </p:nvPicPr>
          <p:blipFill>
            <a:blip r:embed="rId3" cstate="print">
              <a:extLst>
                <a:ext uri="{28A0092B-C50C-407E-A947-70E740481C1C}">
                  <a14:useLocalDpi xmlns:a14="http://schemas.microsoft.com/office/drawing/2010/main" val="0"/>
                </a:ext>
              </a:extLst>
            </a:blip>
            <a:srcRect l="24301" r="24301"/>
            <a:stretch/>
          </p:blipFill>
          <p:spPr>
            <a:xfrm>
              <a:off x="9295" y="-21905"/>
              <a:ext cx="3962532" cy="5144840"/>
            </a:xfrm>
            <a:prstGeom prst="rect">
              <a:avLst/>
            </a:prstGeom>
          </p:spPr>
        </p:pic>
      </p:grpSp>
      <p:sp>
        <p:nvSpPr>
          <p:cNvPr id="7" name="object 7"/>
          <p:cNvSpPr/>
          <p:nvPr/>
        </p:nvSpPr>
        <p:spPr>
          <a:xfrm>
            <a:off x="6470531" y="1856189"/>
            <a:ext cx="0" cy="1971373"/>
          </a:xfrm>
          <a:custGeom>
            <a:avLst/>
            <a:gdLst/>
            <a:ahLst/>
            <a:cxnLst/>
            <a:rect l="l" t="t" r="r" b="b"/>
            <a:pathLst>
              <a:path h="1478914">
                <a:moveTo>
                  <a:pt x="0" y="0"/>
                </a:moveTo>
                <a:lnTo>
                  <a:pt x="0" y="1478419"/>
                </a:lnTo>
              </a:path>
            </a:pathLst>
          </a:custGeom>
          <a:ln w="12700">
            <a:solidFill>
              <a:srgbClr val="FFFFFF"/>
            </a:solidFill>
          </a:ln>
        </p:spPr>
        <p:txBody>
          <a:bodyPr wrap="square" lIns="0" tIns="0" rIns="0" bIns="0" rtlCol="0"/>
          <a:lstStyle/>
          <a:p>
            <a:endParaRPr/>
          </a:p>
        </p:txBody>
      </p:sp>
      <p:sp>
        <p:nvSpPr>
          <p:cNvPr id="8" name="object 8"/>
          <p:cNvSpPr/>
          <p:nvPr/>
        </p:nvSpPr>
        <p:spPr>
          <a:xfrm>
            <a:off x="5827344" y="1856189"/>
            <a:ext cx="0" cy="1971373"/>
          </a:xfrm>
          <a:custGeom>
            <a:avLst/>
            <a:gdLst/>
            <a:ahLst/>
            <a:cxnLst/>
            <a:rect l="l" t="t" r="r" b="b"/>
            <a:pathLst>
              <a:path h="1478914">
                <a:moveTo>
                  <a:pt x="0" y="0"/>
                </a:moveTo>
                <a:lnTo>
                  <a:pt x="0" y="1478419"/>
                </a:lnTo>
              </a:path>
            </a:pathLst>
          </a:custGeom>
          <a:ln w="12700">
            <a:solidFill>
              <a:srgbClr val="FFFFFF"/>
            </a:solidFill>
          </a:ln>
        </p:spPr>
        <p:txBody>
          <a:bodyPr wrap="square" lIns="0" tIns="0" rIns="0" bIns="0" rtlCol="0"/>
          <a:lstStyle/>
          <a:p>
            <a:endParaRPr/>
          </a:p>
        </p:txBody>
      </p:sp>
      <p:sp>
        <p:nvSpPr>
          <p:cNvPr id="9" name="object 9"/>
          <p:cNvSpPr/>
          <p:nvPr/>
        </p:nvSpPr>
        <p:spPr>
          <a:xfrm>
            <a:off x="11325449" y="1856189"/>
            <a:ext cx="0" cy="1971373"/>
          </a:xfrm>
          <a:custGeom>
            <a:avLst/>
            <a:gdLst/>
            <a:ahLst/>
            <a:cxnLst/>
            <a:rect l="l" t="t" r="r" b="b"/>
            <a:pathLst>
              <a:path h="1478914">
                <a:moveTo>
                  <a:pt x="0" y="0"/>
                </a:moveTo>
                <a:lnTo>
                  <a:pt x="0" y="1478419"/>
                </a:lnTo>
              </a:path>
            </a:pathLst>
          </a:custGeom>
          <a:ln w="12700">
            <a:solidFill>
              <a:srgbClr val="FFFFFF"/>
            </a:solidFill>
          </a:ln>
        </p:spPr>
        <p:txBody>
          <a:bodyPr wrap="square" lIns="0" tIns="0" rIns="0" bIns="0" rtlCol="0"/>
          <a:lstStyle/>
          <a:p>
            <a:endParaRPr/>
          </a:p>
        </p:txBody>
      </p:sp>
      <p:graphicFrame>
        <p:nvGraphicFramePr>
          <p:cNvPr id="10" name="object 10"/>
          <p:cNvGraphicFramePr>
            <a:graphicFrameLocks noGrp="1"/>
          </p:cNvGraphicFramePr>
          <p:nvPr>
            <p:extLst>
              <p:ext uri="{D42A27DB-BD31-4B8C-83A1-F6EECF244321}">
                <p14:modId xmlns:p14="http://schemas.microsoft.com/office/powerpoint/2010/main" val="1086701614"/>
              </p:ext>
            </p:extLst>
          </p:nvPr>
        </p:nvGraphicFramePr>
        <p:xfrm>
          <a:off x="5827344" y="2200412"/>
          <a:ext cx="5506979" cy="3966475"/>
        </p:xfrm>
        <a:graphic>
          <a:graphicData uri="http://schemas.openxmlformats.org/drawingml/2006/table">
            <a:tbl>
              <a:tblPr firstRow="1" bandRow="1">
                <a:tableStyleId>{2D5ABB26-0587-4C30-8999-92F81FD0307C}</a:tableStyleId>
              </a:tblPr>
              <a:tblGrid>
                <a:gridCol w="643299">
                  <a:extLst>
                    <a:ext uri="{9D8B030D-6E8A-4147-A177-3AD203B41FA5}">
                      <a16:colId xmlns:a16="http://schemas.microsoft.com/office/drawing/2014/main" val="20000"/>
                    </a:ext>
                  </a:extLst>
                </a:gridCol>
                <a:gridCol w="4863680">
                  <a:extLst>
                    <a:ext uri="{9D8B030D-6E8A-4147-A177-3AD203B41FA5}">
                      <a16:colId xmlns:a16="http://schemas.microsoft.com/office/drawing/2014/main" val="20001"/>
                    </a:ext>
                  </a:extLst>
                </a:gridCol>
              </a:tblGrid>
              <a:tr h="564579">
                <a:tc>
                  <a:txBody>
                    <a:bodyPr/>
                    <a:lstStyle/>
                    <a:p>
                      <a:pPr algn="ctr">
                        <a:lnSpc>
                          <a:spcPct val="100000"/>
                        </a:lnSpc>
                        <a:spcBef>
                          <a:spcPts val="0"/>
                        </a:spcBef>
                      </a:pPr>
                      <a:r>
                        <a:rPr lang="en-US" sz="2100" b="1" dirty="0">
                          <a:solidFill>
                            <a:srgbClr val="ADC537"/>
                          </a:solidFill>
                          <a:latin typeface="+mj-lt"/>
                          <a:cs typeface="Calibri"/>
                        </a:rPr>
                        <a:t>1</a:t>
                      </a:r>
                      <a:endParaRPr sz="2100" b="1" dirty="0">
                        <a:solidFill>
                          <a:srgbClr val="ADC537"/>
                        </a:solidFill>
                        <a:latin typeface="+mj-lt"/>
                        <a:cs typeface="Calibri"/>
                      </a:endParaRPr>
                    </a:p>
                  </a:txBody>
                  <a:tcPr marL="0" marR="0" marT="146435" marB="0">
                    <a:lnT w="9525">
                      <a:solidFill>
                        <a:srgbClr val="A6A6A6"/>
                      </a:solidFill>
                      <a:prstDash val="solid"/>
                    </a:lnT>
                    <a:lnB w="9525">
                      <a:solidFill>
                        <a:srgbClr val="A6A6A6"/>
                      </a:solidFill>
                      <a:prstDash val="solid"/>
                    </a:lnB>
                    <a:solidFill>
                      <a:schemeClr val="bg1">
                        <a:lumMod val="75000"/>
                        <a:alpha val="40000"/>
                      </a:schemeClr>
                    </a:solidFill>
                  </a:tcPr>
                </a:tc>
                <a:tc>
                  <a: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2000" b="0" i="0" dirty="0">
                          <a:solidFill>
                            <a:srgbClr val="000000"/>
                          </a:solidFill>
                          <a:effectLst/>
                          <a:latin typeface="Arial" panose="020B0604020202020204" pitchFamily="34" charset="0"/>
                        </a:rPr>
                        <a:t>Recent Legislation (B.C., Ontario, Canada)</a:t>
                      </a:r>
                    </a:p>
                  </a:txBody>
                  <a:tcPr marL="0" marR="0" marT="122735" marB="0">
                    <a:lnT w="9525">
                      <a:solidFill>
                        <a:srgbClr val="A6A6A6"/>
                      </a:solidFill>
                      <a:prstDash val="solid"/>
                    </a:lnT>
                    <a:lnB w="9525">
                      <a:solidFill>
                        <a:srgbClr val="A6A6A6"/>
                      </a:solidFill>
                      <a:prstDash val="solid"/>
                    </a:lnB>
                  </a:tcPr>
                </a:tc>
                <a:extLst>
                  <a:ext uri="{0D108BD9-81ED-4DB2-BD59-A6C34878D82A}">
                    <a16:rowId xmlns:a16="http://schemas.microsoft.com/office/drawing/2014/main" val="10000"/>
                  </a:ext>
                </a:extLst>
              </a:tr>
              <a:tr h="609600">
                <a:tc>
                  <a:txBody>
                    <a:bodyPr/>
                    <a:lstStyle/>
                    <a:p>
                      <a:pPr algn="ctr">
                        <a:lnSpc>
                          <a:spcPct val="100000"/>
                        </a:lnSpc>
                        <a:spcBef>
                          <a:spcPts val="0"/>
                        </a:spcBef>
                      </a:pPr>
                      <a:r>
                        <a:rPr lang="en-US" sz="2100" b="1" dirty="0">
                          <a:solidFill>
                            <a:srgbClr val="ADC537"/>
                          </a:solidFill>
                          <a:latin typeface="+mj-lt"/>
                          <a:cs typeface="Calibri"/>
                        </a:rPr>
                        <a:t>2</a:t>
                      </a:r>
                      <a:endParaRPr sz="2100" b="1" dirty="0">
                        <a:solidFill>
                          <a:srgbClr val="ADC537"/>
                        </a:solidFill>
                        <a:latin typeface="+mj-lt"/>
                        <a:cs typeface="Calibri"/>
                      </a:endParaRPr>
                    </a:p>
                  </a:txBody>
                  <a:tcPr marL="0" marR="0" marT="146435" marB="0">
                    <a:lnT w="9525">
                      <a:solidFill>
                        <a:srgbClr val="A6A6A6"/>
                      </a:solidFill>
                      <a:prstDash val="solid"/>
                    </a:lnT>
                    <a:lnB w="9525">
                      <a:solidFill>
                        <a:srgbClr val="A6A6A6"/>
                      </a:solidFill>
                      <a:prstDash val="solid"/>
                    </a:lnB>
                    <a:solidFill>
                      <a:schemeClr val="bg1">
                        <a:lumMod val="75000"/>
                        <a:alpha val="40000"/>
                      </a:schemeClr>
                    </a:solidFill>
                  </a:tcPr>
                </a:tc>
                <a:tc>
                  <a: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2000" b="0" i="0" dirty="0">
                          <a:solidFill>
                            <a:srgbClr val="000000"/>
                          </a:solidFill>
                          <a:effectLst/>
                          <a:latin typeface="Arial" panose="020B0604020202020204" pitchFamily="34" charset="0"/>
                        </a:rPr>
                        <a:t>Update on Enforceable Contractual Termination Language</a:t>
                      </a:r>
                    </a:p>
                  </a:txBody>
                  <a:tcPr marL="0" marR="0" marT="122735" marB="0">
                    <a:lnT w="9525">
                      <a:solidFill>
                        <a:srgbClr val="A6A6A6"/>
                      </a:solidFill>
                      <a:prstDash val="solid"/>
                    </a:lnT>
                    <a:lnB w="9525">
                      <a:solidFill>
                        <a:srgbClr val="A6A6A6"/>
                      </a:solidFill>
                      <a:prstDash val="solid"/>
                    </a:lnB>
                  </a:tcPr>
                </a:tc>
                <a:extLst>
                  <a:ext uri="{0D108BD9-81ED-4DB2-BD59-A6C34878D82A}">
                    <a16:rowId xmlns:a16="http://schemas.microsoft.com/office/drawing/2014/main" val="10001"/>
                  </a:ext>
                </a:extLst>
              </a:tr>
              <a:tr h="609600">
                <a:tc>
                  <a:txBody>
                    <a:bodyPr/>
                    <a:lstStyle/>
                    <a:p>
                      <a:pPr algn="ctr">
                        <a:lnSpc>
                          <a:spcPct val="100000"/>
                        </a:lnSpc>
                        <a:spcBef>
                          <a:spcPts val="0"/>
                        </a:spcBef>
                      </a:pPr>
                      <a:r>
                        <a:rPr lang="en-US" sz="2100" b="1" dirty="0">
                          <a:solidFill>
                            <a:srgbClr val="ADC537"/>
                          </a:solidFill>
                          <a:latin typeface="+mj-lt"/>
                          <a:cs typeface="Calibri"/>
                        </a:rPr>
                        <a:t>3</a:t>
                      </a:r>
                      <a:endParaRPr sz="2100" b="1" dirty="0">
                        <a:solidFill>
                          <a:srgbClr val="ADC537"/>
                        </a:solidFill>
                        <a:latin typeface="+mj-lt"/>
                        <a:cs typeface="Calibri"/>
                      </a:endParaRPr>
                    </a:p>
                  </a:txBody>
                  <a:tcPr marL="0" marR="0" marT="146435" marB="0">
                    <a:lnT w="9525">
                      <a:solidFill>
                        <a:srgbClr val="A6A6A6"/>
                      </a:solidFill>
                      <a:prstDash val="solid"/>
                    </a:lnT>
                    <a:lnB w="9525" cap="flat" cmpd="sng" algn="ctr">
                      <a:solidFill>
                        <a:srgbClr val="A6A6A6"/>
                      </a:solidFill>
                      <a:prstDash val="solid"/>
                      <a:round/>
                      <a:headEnd type="none" w="med" len="med"/>
                      <a:tailEnd type="none" w="med" len="med"/>
                    </a:lnB>
                    <a:solidFill>
                      <a:schemeClr val="bg1">
                        <a:lumMod val="75000"/>
                        <a:alpha val="40000"/>
                      </a:schemeClr>
                    </a:solidFill>
                  </a:tcPr>
                </a:tc>
                <a:tc>
                  <a: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2000" b="0" i="0" dirty="0">
                          <a:solidFill>
                            <a:srgbClr val="000000"/>
                          </a:solidFill>
                          <a:effectLst/>
                          <a:latin typeface="Arial" panose="020B0604020202020204" pitchFamily="34" charset="0"/>
                        </a:rPr>
                        <a:t>Tips for Making Changes to Contracts During Employment</a:t>
                      </a:r>
                    </a:p>
                  </a:txBody>
                  <a:tcPr marL="0" marR="0" marT="122735" marB="0">
                    <a:lnT w="9525">
                      <a:solidFill>
                        <a:srgbClr val="A6A6A6"/>
                      </a:solidFill>
                      <a:prstDash val="soli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609600">
                <a:tc>
                  <a:txBody>
                    <a:bodyPr/>
                    <a:lstStyle/>
                    <a:p>
                      <a:pPr algn="ctr">
                        <a:lnSpc>
                          <a:spcPct val="100000"/>
                        </a:lnSpc>
                        <a:spcBef>
                          <a:spcPts val="0"/>
                        </a:spcBef>
                      </a:pPr>
                      <a:r>
                        <a:rPr lang="en-US" sz="2100" b="1" dirty="0">
                          <a:solidFill>
                            <a:srgbClr val="ADC537"/>
                          </a:solidFill>
                          <a:latin typeface="+mj-lt"/>
                          <a:cs typeface="Calibri"/>
                        </a:rPr>
                        <a:t>4</a:t>
                      </a:r>
                      <a:endParaRPr sz="2100" b="1" dirty="0">
                        <a:solidFill>
                          <a:srgbClr val="ADC537"/>
                        </a:solidFill>
                        <a:latin typeface="+mj-lt"/>
                        <a:cs typeface="Calibri"/>
                      </a:endParaRPr>
                    </a:p>
                  </a:txBody>
                  <a:tcPr marL="0" marR="0" marT="146435" marB="0">
                    <a:lnT w="9525">
                      <a:solidFill>
                        <a:srgbClr val="A6A6A6"/>
                      </a:solidFill>
                      <a:prstDash val="solid"/>
                    </a:lnT>
                    <a:lnB w="9525" cap="flat" cmpd="sng" algn="ctr">
                      <a:solidFill>
                        <a:srgbClr val="A6A6A6"/>
                      </a:solidFill>
                      <a:prstDash val="solid"/>
                      <a:round/>
                      <a:headEnd type="none" w="med" len="med"/>
                      <a:tailEnd type="none" w="med" len="med"/>
                    </a:lnB>
                    <a:solidFill>
                      <a:schemeClr val="bg1">
                        <a:lumMod val="75000"/>
                        <a:alpha val="40000"/>
                      </a:schemeClr>
                    </a:solidFill>
                  </a:tcPr>
                </a:tc>
                <a:tc>
                  <a: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2000" b="0" i="0" dirty="0">
                          <a:solidFill>
                            <a:srgbClr val="000000"/>
                          </a:solidFill>
                          <a:effectLst/>
                          <a:latin typeface="Arial" panose="020B0604020202020204" pitchFamily="34" charset="0"/>
                        </a:rPr>
                        <a:t>Use of Fixed Vs. Indefinite Term Contracts</a:t>
                      </a:r>
                    </a:p>
                  </a:txBody>
                  <a:tcPr marL="0" marR="0" marT="122735" marB="0">
                    <a:lnT w="9525">
                      <a:solidFill>
                        <a:srgbClr val="A6A6A6"/>
                      </a:solidFill>
                      <a:prstDash val="soli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764708688"/>
                  </a:ext>
                </a:extLst>
              </a:tr>
              <a:tr h="609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kern="1200" dirty="0">
                          <a:solidFill>
                            <a:srgbClr val="ADC537"/>
                          </a:solidFill>
                          <a:latin typeface="+mn-lt"/>
                          <a:ea typeface="+mn-ea"/>
                          <a:cs typeface="Calibri"/>
                        </a:rPr>
                        <a:t>5</a:t>
                      </a:r>
                    </a:p>
                  </a:txBody>
                  <a:tcPr marL="0" marR="0" marT="146435" marB="0">
                    <a:lnT w="9525">
                      <a:solidFill>
                        <a:srgbClr val="A6A6A6"/>
                      </a:solidFill>
                      <a:prstDash val="solid"/>
                    </a:lnT>
                    <a:lnB w="9525" cap="flat" cmpd="sng" algn="ctr">
                      <a:solidFill>
                        <a:srgbClr val="A6A6A6"/>
                      </a:solidFill>
                      <a:prstDash val="solid"/>
                      <a:round/>
                      <a:headEnd type="none" w="med" len="med"/>
                      <a:tailEnd type="none" w="med" len="med"/>
                    </a:lnB>
                    <a:solidFill>
                      <a:schemeClr val="bg1">
                        <a:lumMod val="75000"/>
                        <a:alpha val="40000"/>
                      </a:schemeClr>
                    </a:solidFill>
                  </a:tcPr>
                </a:tc>
                <a:tc>
                  <a: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2000" b="0" i="0" dirty="0">
                          <a:solidFill>
                            <a:srgbClr val="000000"/>
                          </a:solidFill>
                          <a:effectLst/>
                          <a:latin typeface="Arial" panose="020B0604020202020204" pitchFamily="34" charset="0"/>
                        </a:rPr>
                        <a:t>Challenges and Solutions for Creating Contracts for Use in Multiple Provinces / Territories </a:t>
                      </a:r>
                    </a:p>
                  </a:txBody>
                  <a:tcPr marL="0" marR="0" marT="122735" marB="0">
                    <a:lnT w="9525">
                      <a:solidFill>
                        <a:srgbClr val="A6A6A6"/>
                      </a:solidFill>
                      <a:prstDash val="soli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747032427"/>
                  </a:ext>
                </a:extLst>
              </a:tr>
            </a:tbl>
          </a:graphicData>
        </a:graphic>
      </p:graphicFrame>
      <p:sp>
        <p:nvSpPr>
          <p:cNvPr id="11" name="object 11"/>
          <p:cNvSpPr txBox="1">
            <a:spLocks noGrp="1"/>
          </p:cNvSpPr>
          <p:nvPr>
            <p:ph type="title"/>
          </p:nvPr>
        </p:nvSpPr>
        <p:spPr>
          <a:xfrm>
            <a:off x="5827344" y="1143000"/>
            <a:ext cx="4350565" cy="524926"/>
          </a:xfrm>
          <a:prstGeom prst="rect">
            <a:avLst/>
          </a:prstGeom>
        </p:spPr>
        <p:txBody>
          <a:bodyPr vert="horz" wrap="square" lIns="0" tIns="16929" rIns="0" bIns="0" numCol="1" rtlCol="0" anchor="ctr" anchorCtr="0" compatLnSpc="1">
            <a:prstTxWarp prst="textNoShape">
              <a:avLst/>
            </a:prstTxWarp>
            <a:spAutoFit/>
          </a:bodyPr>
          <a:lstStyle/>
          <a:p>
            <a:pPr marL="16929">
              <a:spcBef>
                <a:spcPts val="133"/>
              </a:spcBef>
            </a:pPr>
            <a:r>
              <a:rPr sz="3300" spc="-67" dirty="0">
                <a:cs typeface="Calibri Light"/>
              </a:rPr>
              <a:t>Today</a:t>
            </a:r>
            <a:r>
              <a:rPr sz="3300" spc="-47" dirty="0">
                <a:cs typeface="Calibri Light"/>
              </a:rPr>
              <a:t> </a:t>
            </a:r>
            <a:r>
              <a:rPr sz="3300" spc="-20" dirty="0">
                <a:cs typeface="Calibri Light"/>
              </a:rPr>
              <a:t>we</a:t>
            </a:r>
            <a:r>
              <a:rPr sz="3300" spc="-13" dirty="0">
                <a:cs typeface="Calibri Light"/>
              </a:rPr>
              <a:t> </a:t>
            </a:r>
            <a:r>
              <a:rPr sz="3300" dirty="0">
                <a:cs typeface="Calibri Light"/>
              </a:rPr>
              <a:t>will</a:t>
            </a:r>
            <a:r>
              <a:rPr sz="3300" spc="-47" dirty="0">
                <a:cs typeface="Calibri Light"/>
              </a:rPr>
              <a:t> </a:t>
            </a:r>
            <a:r>
              <a:rPr sz="3300" spc="-27" dirty="0">
                <a:cs typeface="Calibri Light"/>
              </a:rPr>
              <a:t>cover</a:t>
            </a:r>
            <a:r>
              <a:rPr lang="en-CA" sz="3300" spc="-27" dirty="0">
                <a:cs typeface="Calibri Light"/>
              </a:rPr>
              <a:t>:</a:t>
            </a:r>
            <a:endParaRPr sz="3300" spc="-27" dirty="0">
              <a:solidFill>
                <a:srgbClr val="FF0000"/>
              </a:solidFill>
              <a:cs typeface="Calibri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p:txBody>
          <a:bodyPr wrap="square" anchor="ctr">
            <a:normAutofit/>
          </a:bodyPr>
          <a:lstStyle/>
          <a:p>
            <a:r>
              <a:rPr lang="en-US" dirty="0"/>
              <a:t>Main Takeaways from </a:t>
            </a:r>
            <a:r>
              <a:rPr lang="en-US" i="1" dirty="0" err="1"/>
              <a:t>Dufault</a:t>
            </a:r>
            <a:endParaRPr lang="en-US" dirty="0"/>
          </a:p>
        </p:txBody>
      </p:sp>
      <p:graphicFrame>
        <p:nvGraphicFramePr>
          <p:cNvPr id="2" name="Content Placeholder 1">
            <a:extLst>
              <a:ext uri="{FF2B5EF4-FFF2-40B4-BE49-F238E27FC236}">
                <a16:creationId xmlns:a16="http://schemas.microsoft.com/office/drawing/2014/main" id="{6263328A-1D49-4433-9761-C162B2B91188}"/>
              </a:ext>
            </a:extLst>
          </p:cNvPr>
          <p:cNvGraphicFramePr>
            <a:graphicFrameLocks noGrp="1"/>
          </p:cNvGraphicFramePr>
          <p:nvPr>
            <p:ph idx="1"/>
            <p:extLst>
              <p:ext uri="{D42A27DB-BD31-4B8C-83A1-F6EECF244321}">
                <p14:modId xmlns:p14="http://schemas.microsoft.com/office/powerpoint/2010/main" val="2116908285"/>
              </p:ext>
            </p:extLst>
          </p:nvPr>
        </p:nvGraphicFramePr>
        <p:xfrm>
          <a:off x="609600" y="2438400"/>
          <a:ext cx="11123612" cy="3352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7020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B53F-1AEE-44E7-8649-D9C462EB6A81}"/>
              </a:ext>
            </a:extLst>
          </p:cNvPr>
          <p:cNvSpPr>
            <a:spLocks noGrp="1"/>
          </p:cNvSpPr>
          <p:nvPr>
            <p:ph type="title"/>
          </p:nvPr>
        </p:nvSpPr>
        <p:spPr>
          <a:xfrm>
            <a:off x="760412" y="4191000"/>
            <a:ext cx="10895251" cy="1905000"/>
          </a:xfrm>
        </p:spPr>
        <p: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4000" dirty="0">
                <a:solidFill>
                  <a:schemeClr val="tx1">
                    <a:lumMod val="75000"/>
                    <a:lumOff val="25000"/>
                  </a:schemeClr>
                </a:solidFill>
                <a:latin typeface="Arial" panose="020B0604020202020204" pitchFamily="34" charset="0"/>
              </a:rPr>
              <a:t>TIPS FOR MAKING CHANGES TO CONTRACTS DURING EMPLOYMENT</a:t>
            </a:r>
            <a:endParaRPr lang="en-US" sz="4000" i="0" dirty="0">
              <a:solidFill>
                <a:schemeClr val="tx1">
                  <a:lumMod val="75000"/>
                  <a:lumOff val="25000"/>
                </a:schemeClr>
              </a:solidFill>
              <a:effectLst/>
              <a:latin typeface="Arial" panose="020B0604020202020204" pitchFamily="34" charset="0"/>
            </a:endParaRPr>
          </a:p>
        </p:txBody>
      </p:sp>
    </p:spTree>
    <p:extLst>
      <p:ext uri="{BB962C8B-B14F-4D97-AF65-F5344CB8AC3E}">
        <p14:creationId xmlns:p14="http://schemas.microsoft.com/office/powerpoint/2010/main" val="1174091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09600" y="274638"/>
            <a:ext cx="10969625" cy="1143000"/>
          </a:xfrm>
        </p:spPr>
        <p:txBody>
          <a:bodyPr wrap="square" anchor="ctr">
            <a:normAutofit/>
          </a:bodyPr>
          <a:lstStyle/>
          <a:p>
            <a:r>
              <a:rPr lang="en-US"/>
              <a:t>As you know…</a:t>
            </a:r>
          </a:p>
        </p:txBody>
      </p:sp>
      <p:graphicFrame>
        <p:nvGraphicFramePr>
          <p:cNvPr id="23" name="Content Placeholder 3">
            <a:extLst>
              <a:ext uri="{FF2B5EF4-FFF2-40B4-BE49-F238E27FC236}">
                <a16:creationId xmlns:a16="http://schemas.microsoft.com/office/drawing/2014/main" id="{31BA5489-1D9D-EC45-E0B8-4B31C7CF1EA8}"/>
              </a:ext>
            </a:extLst>
          </p:cNvPr>
          <p:cNvGraphicFramePr>
            <a:graphicFrameLocks noGrp="1"/>
          </p:cNvGraphicFramePr>
          <p:nvPr>
            <p:ph idx="1"/>
            <p:extLst>
              <p:ext uri="{D42A27DB-BD31-4B8C-83A1-F6EECF244321}">
                <p14:modId xmlns:p14="http://schemas.microsoft.com/office/powerpoint/2010/main" val="1730204515"/>
              </p:ext>
            </p:extLst>
          </p:nvPr>
        </p:nvGraphicFramePr>
        <p:xfrm>
          <a:off x="609441" y="1752601"/>
          <a:ext cx="10969943"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0440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09600" y="274638"/>
            <a:ext cx="10969625" cy="1143000"/>
          </a:xfrm>
        </p:spPr>
        <p:txBody>
          <a:bodyPr wrap="square" anchor="ctr">
            <a:normAutofit/>
          </a:bodyPr>
          <a:lstStyle/>
          <a:p>
            <a:r>
              <a:rPr lang="en-US"/>
              <a:t>As you know…</a:t>
            </a:r>
          </a:p>
        </p:txBody>
      </p:sp>
      <p:graphicFrame>
        <p:nvGraphicFramePr>
          <p:cNvPr id="23" name="Content Placeholder 3">
            <a:extLst>
              <a:ext uri="{FF2B5EF4-FFF2-40B4-BE49-F238E27FC236}">
                <a16:creationId xmlns:a16="http://schemas.microsoft.com/office/drawing/2014/main" id="{31BA5489-1D9D-EC45-E0B8-4B31C7CF1EA8}"/>
              </a:ext>
            </a:extLst>
          </p:cNvPr>
          <p:cNvGraphicFramePr>
            <a:graphicFrameLocks noGrp="1"/>
          </p:cNvGraphicFramePr>
          <p:nvPr>
            <p:ph idx="1"/>
            <p:extLst>
              <p:ext uri="{D42A27DB-BD31-4B8C-83A1-F6EECF244321}">
                <p14:modId xmlns:p14="http://schemas.microsoft.com/office/powerpoint/2010/main" val="38648803"/>
              </p:ext>
            </p:extLst>
          </p:nvPr>
        </p:nvGraphicFramePr>
        <p:xfrm>
          <a:off x="609600" y="2667000"/>
          <a:ext cx="10969943"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5577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09600" y="274638"/>
            <a:ext cx="10969625" cy="1143000"/>
          </a:xfrm>
        </p:spPr>
        <p:txBody>
          <a:bodyPr wrap="square" anchor="ctr">
            <a:normAutofit/>
          </a:bodyPr>
          <a:lstStyle/>
          <a:p>
            <a:r>
              <a:rPr lang="en-US" dirty="0"/>
              <a:t>Best Practices </a:t>
            </a:r>
          </a:p>
        </p:txBody>
      </p:sp>
      <p:graphicFrame>
        <p:nvGraphicFramePr>
          <p:cNvPr id="26" name="Content Placeholder 3">
            <a:extLst>
              <a:ext uri="{FF2B5EF4-FFF2-40B4-BE49-F238E27FC236}">
                <a16:creationId xmlns:a16="http://schemas.microsoft.com/office/drawing/2014/main" id="{A0E4E71A-4DDD-2681-B9D7-2B41A096B62B}"/>
              </a:ext>
            </a:extLst>
          </p:cNvPr>
          <p:cNvGraphicFramePr>
            <a:graphicFrameLocks noGrp="1"/>
          </p:cNvGraphicFramePr>
          <p:nvPr>
            <p:ph idx="1"/>
            <p:extLst>
              <p:ext uri="{D42A27DB-BD31-4B8C-83A1-F6EECF244321}">
                <p14:modId xmlns:p14="http://schemas.microsoft.com/office/powerpoint/2010/main" val="2893555307"/>
              </p:ext>
            </p:extLst>
          </p:nvPr>
        </p:nvGraphicFramePr>
        <p:xfrm>
          <a:off x="609441" y="1600200"/>
          <a:ext cx="10969943"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0043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B53F-1AEE-44E7-8649-D9C462EB6A81}"/>
              </a:ext>
            </a:extLst>
          </p:cNvPr>
          <p:cNvSpPr>
            <a:spLocks noGrp="1"/>
          </p:cNvSpPr>
          <p:nvPr>
            <p:ph type="title"/>
          </p:nvPr>
        </p:nvSpPr>
        <p:spPr>
          <a:xfrm>
            <a:off x="914161" y="4191000"/>
            <a:ext cx="10535213" cy="1905000"/>
          </a:xfrm>
        </p:spPr>
        <p: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4000" i="0" dirty="0">
                <a:solidFill>
                  <a:schemeClr val="tx1">
                    <a:lumMod val="75000"/>
                    <a:lumOff val="25000"/>
                  </a:schemeClr>
                </a:solidFill>
                <a:effectLst/>
                <a:latin typeface="Arial" panose="020B0604020202020204" pitchFamily="34" charset="0"/>
              </a:rPr>
              <a:t>USE OF FIXED VERSUS INDEFINITE TERM CONTRACTS</a:t>
            </a:r>
          </a:p>
        </p:txBody>
      </p:sp>
    </p:spTree>
    <p:extLst>
      <p:ext uri="{BB962C8B-B14F-4D97-AF65-F5344CB8AC3E}">
        <p14:creationId xmlns:p14="http://schemas.microsoft.com/office/powerpoint/2010/main" val="3744761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09600" y="274638"/>
            <a:ext cx="10969625" cy="1143000"/>
          </a:xfrm>
        </p:spPr>
        <p:txBody>
          <a:bodyPr wrap="square" anchor="ctr">
            <a:normAutofit/>
          </a:bodyPr>
          <a:lstStyle/>
          <a:p>
            <a:r>
              <a:rPr lang="en-CA" dirty="0">
                <a:solidFill>
                  <a:schemeClr val="accent6">
                    <a:lumMod val="50000"/>
                  </a:schemeClr>
                </a:solidFill>
              </a:rPr>
              <a:t>Risks of Fixed Term Contracts</a:t>
            </a:r>
            <a:endParaRPr lang="en-US" dirty="0">
              <a:solidFill>
                <a:schemeClr val="accent6">
                  <a:lumMod val="50000"/>
                </a:schemeClr>
              </a:solidFill>
            </a:endParaRPr>
          </a:p>
        </p:txBody>
      </p:sp>
      <p:graphicFrame>
        <p:nvGraphicFramePr>
          <p:cNvPr id="19" name="Content Placeholder 3">
            <a:extLst>
              <a:ext uri="{FF2B5EF4-FFF2-40B4-BE49-F238E27FC236}">
                <a16:creationId xmlns:a16="http://schemas.microsoft.com/office/drawing/2014/main" id="{63AB306C-12E1-89B8-166A-BAE226189EE3}"/>
              </a:ext>
            </a:extLst>
          </p:cNvPr>
          <p:cNvGraphicFramePr>
            <a:graphicFrameLocks noGrp="1"/>
          </p:cNvGraphicFramePr>
          <p:nvPr>
            <p:ph idx="1"/>
            <p:extLst>
              <p:ext uri="{D42A27DB-BD31-4B8C-83A1-F6EECF244321}">
                <p14:modId xmlns:p14="http://schemas.microsoft.com/office/powerpoint/2010/main" val="1081331602"/>
              </p:ext>
            </p:extLst>
          </p:nvPr>
        </p:nvGraphicFramePr>
        <p:xfrm>
          <a:off x="609441" y="1752601"/>
          <a:ext cx="10969943"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6988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09600" y="274638"/>
            <a:ext cx="10969625" cy="1143000"/>
          </a:xfrm>
        </p:spPr>
        <p:txBody>
          <a:bodyPr wrap="square" anchor="ctr">
            <a:normAutofit/>
          </a:bodyPr>
          <a:lstStyle/>
          <a:p>
            <a:r>
              <a:rPr lang="en-CA" dirty="0">
                <a:solidFill>
                  <a:schemeClr val="accent6">
                    <a:lumMod val="50000"/>
                  </a:schemeClr>
                </a:solidFill>
              </a:rPr>
              <a:t>Risks of Fixed Term Contracts (Cont’d)</a:t>
            </a:r>
            <a:endParaRPr lang="en-US" dirty="0">
              <a:solidFill>
                <a:schemeClr val="accent6">
                  <a:lumMod val="50000"/>
                </a:schemeClr>
              </a:solidFill>
            </a:endParaRPr>
          </a:p>
        </p:txBody>
      </p:sp>
      <p:graphicFrame>
        <p:nvGraphicFramePr>
          <p:cNvPr id="19" name="Content Placeholder 3">
            <a:extLst>
              <a:ext uri="{FF2B5EF4-FFF2-40B4-BE49-F238E27FC236}">
                <a16:creationId xmlns:a16="http://schemas.microsoft.com/office/drawing/2014/main" id="{63AB306C-12E1-89B8-166A-BAE226189EE3}"/>
              </a:ext>
            </a:extLst>
          </p:cNvPr>
          <p:cNvGraphicFramePr>
            <a:graphicFrameLocks noGrp="1"/>
          </p:cNvGraphicFramePr>
          <p:nvPr>
            <p:ph idx="1"/>
            <p:extLst>
              <p:ext uri="{D42A27DB-BD31-4B8C-83A1-F6EECF244321}">
                <p14:modId xmlns:p14="http://schemas.microsoft.com/office/powerpoint/2010/main" val="1683611319"/>
              </p:ext>
            </p:extLst>
          </p:nvPr>
        </p:nvGraphicFramePr>
        <p:xfrm>
          <a:off x="609441" y="1752601"/>
          <a:ext cx="10969943"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619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09600" y="274638"/>
            <a:ext cx="10969625" cy="1143000"/>
          </a:xfrm>
        </p:spPr>
        <p:txBody>
          <a:bodyPr wrap="square" anchor="ctr">
            <a:normAutofit/>
          </a:bodyPr>
          <a:lstStyle/>
          <a:p>
            <a:r>
              <a:rPr lang="en-CA" i="1" dirty="0">
                <a:solidFill>
                  <a:schemeClr val="accent6">
                    <a:lumMod val="50000"/>
                  </a:schemeClr>
                </a:solidFill>
              </a:rPr>
              <a:t>Howard v. Benson Group Inc.</a:t>
            </a:r>
            <a:r>
              <a:rPr lang="en-CA" dirty="0">
                <a:solidFill>
                  <a:schemeClr val="accent6">
                    <a:lumMod val="50000"/>
                  </a:schemeClr>
                </a:solidFill>
              </a:rPr>
              <a:t>, 2016 ONCA 256</a:t>
            </a:r>
            <a:endParaRPr lang="en-US" dirty="0">
              <a:solidFill>
                <a:schemeClr val="accent6">
                  <a:lumMod val="50000"/>
                </a:schemeClr>
              </a:solidFill>
            </a:endParaRPr>
          </a:p>
        </p:txBody>
      </p:sp>
      <p:graphicFrame>
        <p:nvGraphicFramePr>
          <p:cNvPr id="2" name="Content Placeholder 1">
            <a:extLst>
              <a:ext uri="{FF2B5EF4-FFF2-40B4-BE49-F238E27FC236}">
                <a16:creationId xmlns:a16="http://schemas.microsoft.com/office/drawing/2014/main" id="{37123163-0EC3-43FD-8FDF-C4465E06D714}"/>
              </a:ext>
            </a:extLst>
          </p:cNvPr>
          <p:cNvGraphicFramePr>
            <a:graphicFrameLocks noGrp="1"/>
          </p:cNvGraphicFramePr>
          <p:nvPr>
            <p:ph idx="1"/>
            <p:extLst>
              <p:ext uri="{D42A27DB-BD31-4B8C-83A1-F6EECF244321}">
                <p14:modId xmlns:p14="http://schemas.microsoft.com/office/powerpoint/2010/main" val="2938670179"/>
              </p:ext>
            </p:extLst>
          </p:nvPr>
        </p:nvGraphicFramePr>
        <p:xfrm>
          <a:off x="609441" y="1752601"/>
          <a:ext cx="10969943"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9055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09600" y="274638"/>
            <a:ext cx="10969625" cy="1143000"/>
          </a:xfrm>
        </p:spPr>
        <p:txBody>
          <a:bodyPr wrap="square" anchor="ctr">
            <a:normAutofit/>
          </a:bodyPr>
          <a:lstStyle/>
          <a:p>
            <a:r>
              <a:rPr lang="en-CA" i="1" dirty="0">
                <a:solidFill>
                  <a:schemeClr val="accent6">
                    <a:lumMod val="50000"/>
                  </a:schemeClr>
                </a:solidFill>
              </a:rPr>
              <a:t>Howard v. Benson Group Inc.</a:t>
            </a:r>
            <a:r>
              <a:rPr lang="en-CA" dirty="0">
                <a:solidFill>
                  <a:schemeClr val="accent6">
                    <a:lumMod val="50000"/>
                  </a:schemeClr>
                </a:solidFill>
              </a:rPr>
              <a:t>, 2016 ONCA 256</a:t>
            </a:r>
            <a:endParaRPr lang="en-US" dirty="0">
              <a:solidFill>
                <a:schemeClr val="accent6">
                  <a:lumMod val="50000"/>
                </a:schemeClr>
              </a:solidFill>
            </a:endParaRPr>
          </a:p>
        </p:txBody>
      </p:sp>
      <p:graphicFrame>
        <p:nvGraphicFramePr>
          <p:cNvPr id="2" name="Content Placeholder 1">
            <a:extLst>
              <a:ext uri="{FF2B5EF4-FFF2-40B4-BE49-F238E27FC236}">
                <a16:creationId xmlns:a16="http://schemas.microsoft.com/office/drawing/2014/main" id="{487F05D5-F562-4463-BC5C-3F75414D778A}"/>
              </a:ext>
            </a:extLst>
          </p:cNvPr>
          <p:cNvGraphicFramePr>
            <a:graphicFrameLocks noGrp="1"/>
          </p:cNvGraphicFramePr>
          <p:nvPr>
            <p:ph idx="1"/>
            <p:extLst>
              <p:ext uri="{D42A27DB-BD31-4B8C-83A1-F6EECF244321}">
                <p14:modId xmlns:p14="http://schemas.microsoft.com/office/powerpoint/2010/main" val="921650706"/>
              </p:ext>
            </p:extLst>
          </p:nvPr>
        </p:nvGraphicFramePr>
        <p:xfrm>
          <a:off x="609441" y="1752601"/>
          <a:ext cx="10969943"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4795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B53F-1AEE-44E7-8649-D9C462EB6A81}"/>
              </a:ext>
            </a:extLst>
          </p:cNvPr>
          <p:cNvSpPr>
            <a:spLocks noGrp="1"/>
          </p:cNvSpPr>
          <p:nvPr>
            <p:ph type="title"/>
          </p:nvPr>
        </p:nvSpPr>
        <p:spPr>
          <a:xfrm>
            <a:off x="914161" y="4191000"/>
            <a:ext cx="10360501" cy="1371600"/>
          </a:xfrm>
        </p:spPr>
        <p: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4000" i="0" dirty="0">
                <a:solidFill>
                  <a:srgbClr val="000000"/>
                </a:solidFill>
                <a:effectLst/>
                <a:latin typeface="Arial" panose="020B0604020202020204" pitchFamily="34" charset="0"/>
              </a:rPr>
              <a:t>Recent Legislation (B.C., Ontario, Canada)</a:t>
            </a:r>
          </a:p>
        </p:txBody>
      </p:sp>
    </p:spTree>
    <p:extLst>
      <p:ext uri="{BB962C8B-B14F-4D97-AF65-F5344CB8AC3E}">
        <p14:creationId xmlns:p14="http://schemas.microsoft.com/office/powerpoint/2010/main" val="1668500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09600" y="274638"/>
            <a:ext cx="10969625" cy="1143000"/>
          </a:xfrm>
        </p:spPr>
        <p:txBody>
          <a:bodyPr wrap="square" anchor="ctr">
            <a:normAutofit/>
          </a:bodyPr>
          <a:lstStyle/>
          <a:p>
            <a:r>
              <a:rPr lang="en-CA" i="1" dirty="0">
                <a:solidFill>
                  <a:schemeClr val="accent6">
                    <a:lumMod val="50000"/>
                  </a:schemeClr>
                </a:solidFill>
              </a:rPr>
              <a:t>Howard v. Benson Group Inc.</a:t>
            </a:r>
            <a:r>
              <a:rPr lang="en-CA" dirty="0">
                <a:solidFill>
                  <a:schemeClr val="accent6">
                    <a:lumMod val="50000"/>
                  </a:schemeClr>
                </a:solidFill>
              </a:rPr>
              <a:t>, 2016 ONCA 256</a:t>
            </a:r>
            <a:endParaRPr lang="en-US" dirty="0">
              <a:solidFill>
                <a:schemeClr val="accent6">
                  <a:lumMod val="50000"/>
                </a:schemeClr>
              </a:solidFill>
            </a:endParaRPr>
          </a:p>
        </p:txBody>
      </p:sp>
      <p:graphicFrame>
        <p:nvGraphicFramePr>
          <p:cNvPr id="3" name="Content Placeholder 2">
            <a:extLst>
              <a:ext uri="{FF2B5EF4-FFF2-40B4-BE49-F238E27FC236}">
                <a16:creationId xmlns:a16="http://schemas.microsoft.com/office/drawing/2014/main" id="{F1BF0B84-4249-401B-9DAF-5749D9C60A65}"/>
              </a:ext>
            </a:extLst>
          </p:cNvPr>
          <p:cNvGraphicFramePr>
            <a:graphicFrameLocks noGrp="1"/>
          </p:cNvGraphicFramePr>
          <p:nvPr>
            <p:ph sz="half" idx="1"/>
            <p:extLst>
              <p:ext uri="{D42A27DB-BD31-4B8C-83A1-F6EECF244321}">
                <p14:modId xmlns:p14="http://schemas.microsoft.com/office/powerpoint/2010/main" val="1195015279"/>
              </p:ext>
            </p:extLst>
          </p:nvPr>
        </p:nvGraphicFramePr>
        <p:xfrm>
          <a:off x="6399212" y="1676399"/>
          <a:ext cx="5383213"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Content Placeholder 3">
            <a:extLst>
              <a:ext uri="{FF2B5EF4-FFF2-40B4-BE49-F238E27FC236}">
                <a16:creationId xmlns:a16="http://schemas.microsoft.com/office/drawing/2014/main" id="{39E30EDC-DEBD-10B4-B46A-24E7FE26F774}"/>
              </a:ext>
            </a:extLst>
          </p:cNvPr>
          <p:cNvGraphicFramePr>
            <a:graphicFrameLocks noGrp="1"/>
          </p:cNvGraphicFramePr>
          <p:nvPr>
            <p:ph sz="half" idx="2"/>
            <p:extLst>
              <p:ext uri="{D42A27DB-BD31-4B8C-83A1-F6EECF244321}">
                <p14:modId xmlns:p14="http://schemas.microsoft.com/office/powerpoint/2010/main" val="2069837135"/>
              </p:ext>
            </p:extLst>
          </p:nvPr>
        </p:nvGraphicFramePr>
        <p:xfrm>
          <a:off x="636743" y="1676400"/>
          <a:ext cx="5383398"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44368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B7DF6-7F80-41CF-A997-7842ECF87CC3}"/>
              </a:ext>
            </a:extLst>
          </p:cNvPr>
          <p:cNvSpPr>
            <a:spLocks noGrp="1"/>
          </p:cNvSpPr>
          <p:nvPr>
            <p:ph type="title"/>
          </p:nvPr>
        </p:nvSpPr>
        <p:spPr>
          <a:xfrm>
            <a:off x="609600" y="274638"/>
            <a:ext cx="10969625" cy="1143000"/>
          </a:xfrm>
        </p:spPr>
        <p:txBody>
          <a:bodyPr wrap="square" anchor="ctr">
            <a:normAutofit/>
          </a:bodyPr>
          <a:lstStyle/>
          <a:p>
            <a:r>
              <a:rPr lang="fi-FI" i="1" dirty="0">
                <a:solidFill>
                  <a:schemeClr val="accent6">
                    <a:lumMod val="50000"/>
                  </a:schemeClr>
                </a:solidFill>
              </a:rPr>
              <a:t>The Law Since Howard</a:t>
            </a:r>
            <a:endParaRPr lang="en-US" dirty="0">
              <a:solidFill>
                <a:schemeClr val="accent6">
                  <a:lumMod val="50000"/>
                </a:schemeClr>
              </a:solidFill>
            </a:endParaRPr>
          </a:p>
        </p:txBody>
      </p:sp>
      <p:graphicFrame>
        <p:nvGraphicFramePr>
          <p:cNvPr id="6" name="Content Placeholder 3">
            <a:extLst>
              <a:ext uri="{FF2B5EF4-FFF2-40B4-BE49-F238E27FC236}">
                <a16:creationId xmlns:a16="http://schemas.microsoft.com/office/drawing/2014/main" id="{0C64ED6B-5014-1C27-AF5D-45A88E0196EF}"/>
              </a:ext>
            </a:extLst>
          </p:cNvPr>
          <p:cNvGraphicFramePr>
            <a:graphicFrameLocks noGrp="1"/>
          </p:cNvGraphicFramePr>
          <p:nvPr>
            <p:ph idx="1"/>
            <p:extLst>
              <p:ext uri="{D42A27DB-BD31-4B8C-83A1-F6EECF244321}">
                <p14:modId xmlns:p14="http://schemas.microsoft.com/office/powerpoint/2010/main" val="2337774945"/>
              </p:ext>
            </p:extLst>
          </p:nvPr>
        </p:nvGraphicFramePr>
        <p:xfrm>
          <a:off x="609441" y="1752601"/>
          <a:ext cx="10969943"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9005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09600" y="274638"/>
            <a:ext cx="10969625" cy="1143000"/>
          </a:xfrm>
        </p:spPr>
        <p:txBody>
          <a:bodyPr wrap="square" anchor="ctr">
            <a:normAutofit/>
          </a:bodyPr>
          <a:lstStyle/>
          <a:p>
            <a:r>
              <a:rPr lang="en-CA" dirty="0">
                <a:solidFill>
                  <a:schemeClr val="accent6">
                    <a:lumMod val="50000"/>
                  </a:schemeClr>
                </a:solidFill>
              </a:rPr>
              <a:t>Drafting Fixed Term Contract Clauses</a:t>
            </a:r>
            <a:endParaRPr lang="en-US" dirty="0">
              <a:solidFill>
                <a:schemeClr val="accent6">
                  <a:lumMod val="50000"/>
                </a:schemeClr>
              </a:solidFill>
            </a:endParaRPr>
          </a:p>
        </p:txBody>
      </p:sp>
      <p:graphicFrame>
        <p:nvGraphicFramePr>
          <p:cNvPr id="29" name="Content Placeholder 3">
            <a:extLst>
              <a:ext uri="{FF2B5EF4-FFF2-40B4-BE49-F238E27FC236}">
                <a16:creationId xmlns:a16="http://schemas.microsoft.com/office/drawing/2014/main" id="{5B23E876-E550-99A1-82BF-8A474F131426}"/>
              </a:ext>
            </a:extLst>
          </p:cNvPr>
          <p:cNvGraphicFramePr>
            <a:graphicFrameLocks noGrp="1"/>
          </p:cNvGraphicFramePr>
          <p:nvPr>
            <p:ph idx="1"/>
            <p:extLst>
              <p:ext uri="{D42A27DB-BD31-4B8C-83A1-F6EECF244321}">
                <p14:modId xmlns:p14="http://schemas.microsoft.com/office/powerpoint/2010/main" val="2094171021"/>
              </p:ext>
            </p:extLst>
          </p:nvPr>
        </p:nvGraphicFramePr>
        <p:xfrm>
          <a:off x="609441" y="1752601"/>
          <a:ext cx="10969943"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6622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B53F-1AEE-44E7-8649-D9C462EB6A81}"/>
              </a:ext>
            </a:extLst>
          </p:cNvPr>
          <p:cNvSpPr>
            <a:spLocks noGrp="1"/>
          </p:cNvSpPr>
          <p:nvPr>
            <p:ph type="title"/>
          </p:nvPr>
        </p:nvSpPr>
        <p:spPr>
          <a:xfrm>
            <a:off x="914161" y="4191000"/>
            <a:ext cx="10535213" cy="1905000"/>
          </a:xfrm>
        </p:spPr>
        <p: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3900" i="0" dirty="0">
                <a:solidFill>
                  <a:schemeClr val="tx1">
                    <a:lumMod val="75000"/>
                    <a:lumOff val="25000"/>
                  </a:schemeClr>
                </a:solidFill>
                <a:effectLst/>
                <a:latin typeface="Arial" panose="020B0604020202020204" pitchFamily="34" charset="0"/>
              </a:rPr>
              <a:t>CHALLENGES AND SOLUTIONS FOR CREATING CONTRACTS FOR USE IN MULTIPLE PROVINCES / TERRITORIES </a:t>
            </a:r>
          </a:p>
        </p:txBody>
      </p:sp>
    </p:spTree>
    <p:extLst>
      <p:ext uri="{BB962C8B-B14F-4D97-AF65-F5344CB8AC3E}">
        <p14:creationId xmlns:p14="http://schemas.microsoft.com/office/powerpoint/2010/main" val="551046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09600" y="274638"/>
            <a:ext cx="10969625" cy="1143000"/>
          </a:xfrm>
        </p:spPr>
        <p:txBody>
          <a:bodyPr wrap="square" anchor="ctr">
            <a:normAutofit/>
          </a:bodyPr>
          <a:lstStyle/>
          <a:p>
            <a:r>
              <a:rPr lang="en-CA" dirty="0">
                <a:solidFill>
                  <a:schemeClr val="accent6">
                    <a:lumMod val="50000"/>
                  </a:schemeClr>
                </a:solidFill>
              </a:rPr>
              <a:t>Challenges </a:t>
            </a:r>
            <a:endParaRPr lang="en-US" dirty="0">
              <a:solidFill>
                <a:schemeClr val="accent6">
                  <a:lumMod val="50000"/>
                </a:schemeClr>
              </a:solidFill>
            </a:endParaRPr>
          </a:p>
        </p:txBody>
      </p:sp>
      <p:graphicFrame>
        <p:nvGraphicFramePr>
          <p:cNvPr id="9" name="Content Placeholder 8">
            <a:extLst>
              <a:ext uri="{FF2B5EF4-FFF2-40B4-BE49-F238E27FC236}">
                <a16:creationId xmlns:a16="http://schemas.microsoft.com/office/drawing/2014/main" id="{F04F5A0E-9373-0413-7C6F-CE05BECB8891}"/>
              </a:ext>
            </a:extLst>
          </p:cNvPr>
          <p:cNvGraphicFramePr>
            <a:graphicFrameLocks noGrp="1"/>
          </p:cNvGraphicFramePr>
          <p:nvPr>
            <p:ph idx="1"/>
            <p:extLst>
              <p:ext uri="{D42A27DB-BD31-4B8C-83A1-F6EECF244321}">
                <p14:modId xmlns:p14="http://schemas.microsoft.com/office/powerpoint/2010/main" val="2611847163"/>
              </p:ext>
            </p:extLst>
          </p:nvPr>
        </p:nvGraphicFramePr>
        <p:xfrm>
          <a:off x="609441" y="1752601"/>
          <a:ext cx="10969943"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8804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09600" y="274638"/>
            <a:ext cx="10969625" cy="1143000"/>
          </a:xfrm>
        </p:spPr>
        <p:txBody>
          <a:bodyPr wrap="square" anchor="ctr">
            <a:normAutofit/>
          </a:bodyPr>
          <a:lstStyle/>
          <a:p>
            <a:r>
              <a:rPr lang="en-CA" dirty="0">
                <a:solidFill>
                  <a:schemeClr val="accent6">
                    <a:lumMod val="50000"/>
                  </a:schemeClr>
                </a:solidFill>
              </a:rPr>
              <a:t>Probationary Period Across Canada </a:t>
            </a:r>
            <a:endParaRPr lang="en-US" dirty="0">
              <a:solidFill>
                <a:schemeClr val="accent6">
                  <a:lumMod val="50000"/>
                </a:schemeClr>
              </a:solidFill>
            </a:endParaRPr>
          </a:p>
        </p:txBody>
      </p:sp>
      <p:graphicFrame>
        <p:nvGraphicFramePr>
          <p:cNvPr id="2" name="Table 2">
            <a:extLst>
              <a:ext uri="{FF2B5EF4-FFF2-40B4-BE49-F238E27FC236}">
                <a16:creationId xmlns:a16="http://schemas.microsoft.com/office/drawing/2014/main" id="{35EF3F0B-F40D-47C9-9177-06B41E843837}"/>
              </a:ext>
            </a:extLst>
          </p:cNvPr>
          <p:cNvGraphicFramePr>
            <a:graphicFrameLocks noGrp="1"/>
          </p:cNvGraphicFramePr>
          <p:nvPr>
            <p:extLst>
              <p:ext uri="{D42A27DB-BD31-4B8C-83A1-F6EECF244321}">
                <p14:modId xmlns:p14="http://schemas.microsoft.com/office/powerpoint/2010/main" val="3604618765"/>
              </p:ext>
            </p:extLst>
          </p:nvPr>
        </p:nvGraphicFramePr>
        <p:xfrm>
          <a:off x="609441" y="1860881"/>
          <a:ext cx="10969944" cy="4157007"/>
        </p:xfrm>
        <a:graphic>
          <a:graphicData uri="http://schemas.openxmlformats.org/drawingml/2006/table">
            <a:tbl>
              <a:tblPr firstRow="1" bandRow="1">
                <a:tableStyleId>{5C22544A-7EE6-4342-B048-85BDC9FD1C3A}</a:tableStyleId>
              </a:tblPr>
              <a:tblGrid>
                <a:gridCol w="7216677">
                  <a:extLst>
                    <a:ext uri="{9D8B030D-6E8A-4147-A177-3AD203B41FA5}">
                      <a16:colId xmlns:a16="http://schemas.microsoft.com/office/drawing/2014/main" val="3036841632"/>
                    </a:ext>
                  </a:extLst>
                </a:gridCol>
                <a:gridCol w="3753267">
                  <a:extLst>
                    <a:ext uri="{9D8B030D-6E8A-4147-A177-3AD203B41FA5}">
                      <a16:colId xmlns:a16="http://schemas.microsoft.com/office/drawing/2014/main" val="2404254393"/>
                    </a:ext>
                  </a:extLst>
                </a:gridCol>
              </a:tblGrid>
              <a:tr h="541149">
                <a:tc>
                  <a:txBody>
                    <a:bodyPr/>
                    <a:lstStyle/>
                    <a:p>
                      <a:pPr algn="ctr"/>
                      <a:r>
                        <a:rPr lang="en-US" sz="2400"/>
                        <a:t>Jurisdiction</a:t>
                      </a:r>
                    </a:p>
                  </a:txBody>
                  <a:tcPr marL="122988" marR="122988" marT="61494" marB="61494"/>
                </a:tc>
                <a:tc>
                  <a:txBody>
                    <a:bodyPr/>
                    <a:lstStyle/>
                    <a:p>
                      <a:pPr algn="ctr"/>
                      <a:r>
                        <a:rPr lang="en-US" sz="2400"/>
                        <a:t>Length</a:t>
                      </a:r>
                    </a:p>
                  </a:txBody>
                  <a:tcPr marL="122988" marR="122988" marT="61494" marB="61494"/>
                </a:tc>
                <a:extLst>
                  <a:ext uri="{0D108BD9-81ED-4DB2-BD59-A6C34878D82A}">
                    <a16:rowId xmlns:a16="http://schemas.microsoft.com/office/drawing/2014/main" val="2494262399"/>
                  </a:ext>
                </a:extLst>
              </a:tr>
              <a:tr h="541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Manitoba</a:t>
                      </a:r>
                    </a:p>
                  </a:txBody>
                  <a:tcPr marL="122988" marR="122988" marT="61494" marB="61494"/>
                </a:tc>
                <a:tc>
                  <a:txBody>
                    <a:bodyPr/>
                    <a:lstStyle/>
                    <a:p>
                      <a:pPr algn="ctr"/>
                      <a:r>
                        <a:rPr lang="en-US" sz="2400"/>
                        <a:t>30 days</a:t>
                      </a:r>
                    </a:p>
                  </a:txBody>
                  <a:tcPr marL="122988" marR="122988" marT="61494" marB="61494" anchor="ctr"/>
                </a:tc>
                <a:extLst>
                  <a:ext uri="{0D108BD9-81ED-4DB2-BD59-A6C34878D82A}">
                    <a16:rowId xmlns:a16="http://schemas.microsoft.com/office/drawing/2014/main" val="3522322181"/>
                  </a:ext>
                </a:extLst>
              </a:tr>
              <a:tr h="910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kern="1200">
                          <a:solidFill>
                            <a:schemeClr val="dk1"/>
                          </a:solidFill>
                          <a:effectLst/>
                          <a:latin typeface="+mn-lt"/>
                          <a:ea typeface="+mn-ea"/>
                          <a:cs typeface="+mn-cs"/>
                        </a:rPr>
                        <a:t>British Columbia, Newfoundland and Labrador, Nova Scotia, Ontario, and Quebec</a:t>
                      </a:r>
                      <a:endParaRPr lang="en-US" sz="2400"/>
                    </a:p>
                  </a:txBody>
                  <a:tcPr marL="122988" marR="122988" marT="61494" marB="61494"/>
                </a:tc>
                <a:tc>
                  <a:txBody>
                    <a:bodyPr/>
                    <a:lstStyle/>
                    <a:p>
                      <a:pPr algn="ctr"/>
                      <a:r>
                        <a:rPr lang="en-US" sz="2400" dirty="0"/>
                        <a:t>3 months</a:t>
                      </a:r>
                    </a:p>
                  </a:txBody>
                  <a:tcPr marL="122988" marR="122988" marT="61494" marB="61494" anchor="ctr"/>
                </a:tc>
                <a:extLst>
                  <a:ext uri="{0D108BD9-81ED-4DB2-BD59-A6C34878D82A}">
                    <a16:rowId xmlns:a16="http://schemas.microsoft.com/office/drawing/2014/main" val="429753925"/>
                  </a:ext>
                </a:extLst>
              </a:tr>
              <a:tr h="541149">
                <a:tc>
                  <a:txBody>
                    <a:bodyPr/>
                    <a:lstStyle/>
                    <a:p>
                      <a:r>
                        <a:rPr lang="en-CA" sz="2400" kern="1200">
                          <a:solidFill>
                            <a:schemeClr val="dk1"/>
                          </a:solidFill>
                          <a:effectLst/>
                          <a:latin typeface="+mn-lt"/>
                          <a:ea typeface="+mn-ea"/>
                          <a:cs typeface="+mn-cs"/>
                        </a:rPr>
                        <a:t>Nunavut and the Northwest Territories</a:t>
                      </a:r>
                      <a:endParaRPr lang="en-US" sz="2400"/>
                    </a:p>
                  </a:txBody>
                  <a:tcPr marL="122988" marR="122988" marT="61494" marB="61494"/>
                </a:tc>
                <a:tc>
                  <a:txBody>
                    <a:bodyPr/>
                    <a:lstStyle/>
                    <a:p>
                      <a:pPr algn="ctr"/>
                      <a:r>
                        <a:rPr lang="en-US" sz="2400"/>
                        <a:t>90 days</a:t>
                      </a:r>
                    </a:p>
                  </a:txBody>
                  <a:tcPr marL="122988" marR="122988" marT="61494" marB="61494" anchor="ctr"/>
                </a:tc>
                <a:extLst>
                  <a:ext uri="{0D108BD9-81ED-4DB2-BD59-A6C34878D82A}">
                    <a16:rowId xmlns:a16="http://schemas.microsoft.com/office/drawing/2014/main" val="1354967831"/>
                  </a:ext>
                </a:extLst>
              </a:tr>
              <a:tr h="541149">
                <a:tc>
                  <a:txBody>
                    <a:bodyPr/>
                    <a:lstStyle/>
                    <a:p>
                      <a:r>
                        <a:rPr lang="en-US" sz="2400"/>
                        <a:t>Alberta</a:t>
                      </a:r>
                    </a:p>
                  </a:txBody>
                  <a:tcPr marL="122988" marR="122988" marT="61494" marB="61494"/>
                </a:tc>
                <a:tc>
                  <a:txBody>
                    <a:bodyPr/>
                    <a:lstStyle/>
                    <a:p>
                      <a:pPr algn="ctr"/>
                      <a:r>
                        <a:rPr lang="en-US" sz="2400"/>
                        <a:t>91 days</a:t>
                      </a:r>
                    </a:p>
                  </a:txBody>
                  <a:tcPr marL="122988" marR="122988" marT="61494" marB="61494" anchor="ctr"/>
                </a:tc>
                <a:extLst>
                  <a:ext uri="{0D108BD9-81ED-4DB2-BD59-A6C34878D82A}">
                    <a16:rowId xmlns:a16="http://schemas.microsoft.com/office/drawing/2014/main" val="375540235"/>
                  </a:ext>
                </a:extLst>
              </a:tr>
              <a:tr h="541149">
                <a:tc>
                  <a:txBody>
                    <a:bodyPr/>
                    <a:lstStyle/>
                    <a:p>
                      <a:r>
                        <a:rPr lang="en-CA" sz="2400" kern="1200">
                          <a:solidFill>
                            <a:schemeClr val="dk1"/>
                          </a:solidFill>
                          <a:effectLst/>
                          <a:latin typeface="+mn-lt"/>
                          <a:ea typeface="+mn-ea"/>
                          <a:cs typeface="+mn-cs"/>
                        </a:rPr>
                        <a:t>Saskatchewan</a:t>
                      </a:r>
                      <a:endParaRPr lang="en-US" sz="2400"/>
                    </a:p>
                  </a:txBody>
                  <a:tcPr marL="122988" marR="122988" marT="61494" marB="61494"/>
                </a:tc>
                <a:tc>
                  <a:txBody>
                    <a:bodyPr/>
                    <a:lstStyle/>
                    <a:p>
                      <a:pPr algn="ctr"/>
                      <a:r>
                        <a:rPr lang="en-US" sz="2400" dirty="0"/>
                        <a:t>13 weeks</a:t>
                      </a:r>
                    </a:p>
                  </a:txBody>
                  <a:tcPr marL="122988" marR="122988" marT="61494" marB="61494" anchor="ctr"/>
                </a:tc>
                <a:extLst>
                  <a:ext uri="{0D108BD9-81ED-4DB2-BD59-A6C34878D82A}">
                    <a16:rowId xmlns:a16="http://schemas.microsoft.com/office/drawing/2014/main" val="4169459723"/>
                  </a:ext>
                </a:extLst>
              </a:tr>
              <a:tr h="541149">
                <a:tc>
                  <a:txBody>
                    <a:bodyPr/>
                    <a:lstStyle/>
                    <a:p>
                      <a:r>
                        <a:rPr lang="en-CA" sz="2400" kern="1200">
                          <a:solidFill>
                            <a:schemeClr val="dk1"/>
                          </a:solidFill>
                          <a:effectLst/>
                          <a:latin typeface="+mn-lt"/>
                          <a:ea typeface="+mn-ea"/>
                          <a:cs typeface="+mn-cs"/>
                        </a:rPr>
                        <a:t>New Brunswick, Prince Edward Island, and Yukon</a:t>
                      </a:r>
                      <a:endParaRPr lang="en-US" sz="2400"/>
                    </a:p>
                  </a:txBody>
                  <a:tcPr marL="122988" marR="122988" marT="61494" marB="61494"/>
                </a:tc>
                <a:tc>
                  <a:txBody>
                    <a:bodyPr/>
                    <a:lstStyle/>
                    <a:p>
                      <a:pPr algn="ctr"/>
                      <a:r>
                        <a:rPr lang="en-US" sz="2400" dirty="0"/>
                        <a:t>6 months</a:t>
                      </a:r>
                    </a:p>
                  </a:txBody>
                  <a:tcPr marL="122988" marR="122988" marT="61494" marB="61494" anchor="ctr"/>
                </a:tc>
                <a:extLst>
                  <a:ext uri="{0D108BD9-81ED-4DB2-BD59-A6C34878D82A}">
                    <a16:rowId xmlns:a16="http://schemas.microsoft.com/office/drawing/2014/main" val="3649263316"/>
                  </a:ext>
                </a:extLst>
              </a:tr>
            </a:tbl>
          </a:graphicData>
        </a:graphic>
      </p:graphicFrame>
    </p:spTree>
    <p:extLst>
      <p:ext uri="{BB962C8B-B14F-4D97-AF65-F5344CB8AC3E}">
        <p14:creationId xmlns:p14="http://schemas.microsoft.com/office/powerpoint/2010/main" val="17269394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09600" y="274638"/>
            <a:ext cx="10969625" cy="1143000"/>
          </a:xfrm>
        </p:spPr>
        <p:txBody>
          <a:bodyPr wrap="square" anchor="ctr">
            <a:normAutofit/>
          </a:bodyPr>
          <a:lstStyle/>
          <a:p>
            <a:r>
              <a:rPr lang="en-CA" dirty="0">
                <a:solidFill>
                  <a:schemeClr val="accent6">
                    <a:lumMod val="50000"/>
                  </a:schemeClr>
                </a:solidFill>
              </a:rPr>
              <a:t>Challenges – B.C. vs. ON</a:t>
            </a:r>
            <a:endParaRPr lang="en-US" dirty="0">
              <a:solidFill>
                <a:schemeClr val="accent6">
                  <a:lumMod val="50000"/>
                </a:schemeClr>
              </a:solidFill>
            </a:endParaRPr>
          </a:p>
        </p:txBody>
      </p:sp>
      <p:graphicFrame>
        <p:nvGraphicFramePr>
          <p:cNvPr id="11" name="Content Placeholder 1">
            <a:extLst>
              <a:ext uri="{FF2B5EF4-FFF2-40B4-BE49-F238E27FC236}">
                <a16:creationId xmlns:a16="http://schemas.microsoft.com/office/drawing/2014/main" id="{4FCF71A3-2396-4B3B-9EE5-C06C3962E596}"/>
              </a:ext>
            </a:extLst>
          </p:cNvPr>
          <p:cNvGraphicFramePr>
            <a:graphicFrameLocks/>
          </p:cNvGraphicFramePr>
          <p:nvPr>
            <p:extLst>
              <p:ext uri="{D42A27DB-BD31-4B8C-83A1-F6EECF244321}">
                <p14:modId xmlns:p14="http://schemas.microsoft.com/office/powerpoint/2010/main" val="3857121459"/>
              </p:ext>
            </p:extLst>
          </p:nvPr>
        </p:nvGraphicFramePr>
        <p:xfrm>
          <a:off x="609601" y="1524000"/>
          <a:ext cx="10969624" cy="5128681"/>
        </p:xfrm>
        <a:graphic>
          <a:graphicData uri="http://schemas.openxmlformats.org/drawingml/2006/table">
            <a:tbl>
              <a:tblPr firstRow="1" bandRow="1">
                <a:tableStyleId>{5C22544A-7EE6-4342-B048-85BDC9FD1C3A}</a:tableStyleId>
              </a:tblPr>
              <a:tblGrid>
                <a:gridCol w="1847833">
                  <a:extLst>
                    <a:ext uri="{9D8B030D-6E8A-4147-A177-3AD203B41FA5}">
                      <a16:colId xmlns:a16="http://schemas.microsoft.com/office/drawing/2014/main" val="1261967172"/>
                    </a:ext>
                  </a:extLst>
                </a:gridCol>
                <a:gridCol w="4202732">
                  <a:extLst>
                    <a:ext uri="{9D8B030D-6E8A-4147-A177-3AD203B41FA5}">
                      <a16:colId xmlns:a16="http://schemas.microsoft.com/office/drawing/2014/main" val="483131038"/>
                    </a:ext>
                  </a:extLst>
                </a:gridCol>
                <a:gridCol w="4919059">
                  <a:extLst>
                    <a:ext uri="{9D8B030D-6E8A-4147-A177-3AD203B41FA5}">
                      <a16:colId xmlns:a16="http://schemas.microsoft.com/office/drawing/2014/main" val="2953127583"/>
                    </a:ext>
                  </a:extLst>
                </a:gridCol>
              </a:tblGrid>
              <a:tr h="345806">
                <a:tc>
                  <a:txBody>
                    <a:bodyPr/>
                    <a:lstStyle/>
                    <a:p>
                      <a:endParaRPr lang="en-US" sz="1400"/>
                    </a:p>
                  </a:txBody>
                  <a:tcPr marL="68798" marR="68798" marT="34399" marB="34399">
                    <a:solidFill>
                      <a:schemeClr val="accent6">
                        <a:lumMod val="50000"/>
                      </a:schemeClr>
                    </a:solidFill>
                  </a:tcPr>
                </a:tc>
                <a:tc>
                  <a:txBody>
                    <a:bodyPr/>
                    <a:lstStyle/>
                    <a:p>
                      <a:pPr algn="ctr"/>
                      <a:r>
                        <a:rPr lang="en-US" sz="1800" dirty="0"/>
                        <a:t>BC</a:t>
                      </a:r>
                    </a:p>
                  </a:txBody>
                  <a:tcPr marL="68798" marR="68798" marT="34399" marB="34399">
                    <a:solidFill>
                      <a:schemeClr val="accent6">
                        <a:lumMod val="50000"/>
                      </a:schemeClr>
                    </a:solidFill>
                  </a:tcPr>
                </a:tc>
                <a:tc>
                  <a:txBody>
                    <a:bodyPr/>
                    <a:lstStyle/>
                    <a:p>
                      <a:pPr algn="ctr"/>
                      <a:r>
                        <a:rPr lang="en-US" sz="1800" dirty="0"/>
                        <a:t>Ontario</a:t>
                      </a:r>
                    </a:p>
                  </a:txBody>
                  <a:tcPr marL="68798" marR="68798" marT="34399" marB="34399">
                    <a:solidFill>
                      <a:schemeClr val="accent6">
                        <a:lumMod val="50000"/>
                      </a:schemeClr>
                    </a:solidFill>
                  </a:tcPr>
                </a:tc>
                <a:extLst>
                  <a:ext uri="{0D108BD9-81ED-4DB2-BD59-A6C34878D82A}">
                    <a16:rowId xmlns:a16="http://schemas.microsoft.com/office/drawing/2014/main" val="3931458635"/>
                  </a:ext>
                </a:extLst>
              </a:tr>
              <a:tr h="1179234">
                <a:tc>
                  <a:txBody>
                    <a:bodyPr/>
                    <a:lstStyle/>
                    <a:p>
                      <a:r>
                        <a:rPr lang="en-US" sz="1800" dirty="0"/>
                        <a:t>Just cause</a:t>
                      </a:r>
                    </a:p>
                  </a:txBody>
                  <a:tcPr marL="68798" marR="68798" marT="34399" marB="34399"/>
                </a:tc>
                <a:tc>
                  <a:txBody>
                    <a:bodyPr/>
                    <a:lstStyle/>
                    <a:p>
                      <a:pPr algn="ctr"/>
                      <a:endParaRPr lang="en-US" sz="1050" dirty="0"/>
                    </a:p>
                    <a:p>
                      <a:pPr algn="ctr"/>
                      <a:endParaRPr lang="en-US" sz="1050" b="1" kern="1200" dirty="0">
                        <a:solidFill>
                          <a:schemeClr val="dk1"/>
                        </a:solidFill>
                        <a:effectLst/>
                        <a:latin typeface="+mn-lt"/>
                        <a:ea typeface="+mn-ea"/>
                        <a:cs typeface="+mn-cs"/>
                      </a:endParaRPr>
                    </a:p>
                    <a:p>
                      <a:pPr algn="ctr"/>
                      <a:r>
                        <a:rPr lang="en-US" sz="1050" b="0" kern="1200" dirty="0">
                          <a:solidFill>
                            <a:schemeClr val="dk1"/>
                          </a:solidFill>
                          <a:effectLst/>
                          <a:latin typeface="+mn-lt"/>
                          <a:ea typeface="+mn-ea"/>
                          <a:cs typeface="+mn-cs"/>
                        </a:rPr>
                        <a:t>– </a:t>
                      </a:r>
                      <a:endParaRPr lang="en-US" sz="1050" b="0" dirty="0"/>
                    </a:p>
                  </a:txBody>
                  <a:tcPr marL="68798" marR="68798" marT="34399" marB="34399"/>
                </a:tc>
                <a:tc>
                  <a:txBody>
                    <a:bodyPr/>
                    <a:lstStyle/>
                    <a:p>
                      <a:pPr>
                        <a:lnSpc>
                          <a:spcPct val="107000"/>
                        </a:lnSpc>
                        <a:spcAft>
                          <a:spcPts val="800"/>
                        </a:spcAft>
                      </a:pPr>
                      <a:r>
                        <a:rPr lang="en-US" sz="1400" kern="100" dirty="0">
                          <a:effectLst/>
                          <a:latin typeface="Arial" panose="020B0604020202020204" pitchFamily="34" charset="0"/>
                          <a:ea typeface="Calibri" panose="020F0502020204030204" pitchFamily="34" charset="0"/>
                          <a:cs typeface="Times New Roman" panose="02020603050405020304" pitchFamily="18" charset="0"/>
                        </a:rPr>
                        <a:t>Notice of termination and termination pay requirements do not apply to an employee who has been guilty of “</a:t>
                      </a:r>
                      <a:r>
                        <a:rPr lang="en-US" sz="1400" kern="100" dirty="0" err="1">
                          <a:effectLst/>
                          <a:latin typeface="Arial" panose="020B0604020202020204" pitchFamily="34" charset="0"/>
                          <a:ea typeface="Calibri" panose="020F0502020204030204" pitchFamily="34" charset="0"/>
                          <a:cs typeface="Times New Roman" panose="02020603050405020304" pitchFamily="18" charset="0"/>
                        </a:rPr>
                        <a:t>wilful</a:t>
                      </a:r>
                      <a:r>
                        <a:rPr lang="en-US" sz="1400" kern="100" dirty="0">
                          <a:effectLst/>
                          <a:latin typeface="Arial" panose="020B0604020202020204" pitchFamily="34" charset="0"/>
                          <a:ea typeface="Calibri" panose="020F0502020204030204" pitchFamily="34" charset="0"/>
                          <a:cs typeface="Times New Roman" panose="02020603050405020304" pitchFamily="18" charset="0"/>
                        </a:rPr>
                        <a:t>” misconduct, disobedience or “</a:t>
                      </a:r>
                      <a:r>
                        <a:rPr lang="en-US" sz="1400" kern="100" dirty="0" err="1">
                          <a:effectLst/>
                          <a:latin typeface="Arial" panose="020B0604020202020204" pitchFamily="34" charset="0"/>
                          <a:ea typeface="Calibri" panose="020F0502020204030204" pitchFamily="34" charset="0"/>
                          <a:cs typeface="Times New Roman" panose="02020603050405020304" pitchFamily="18" charset="0"/>
                        </a:rPr>
                        <a:t>wilful</a:t>
                      </a:r>
                      <a:r>
                        <a:rPr lang="en-US" sz="1400" kern="100" dirty="0">
                          <a:effectLst/>
                          <a:latin typeface="Arial" panose="020B0604020202020204" pitchFamily="34" charset="0"/>
                          <a:ea typeface="Calibri" panose="020F0502020204030204" pitchFamily="34" charset="0"/>
                          <a:cs typeface="Times New Roman" panose="02020603050405020304" pitchFamily="18" charset="0"/>
                        </a:rPr>
                        <a:t>” neglect of duty that is not trivial and has not been condoned by the employer.</a:t>
                      </a:r>
                    </a:p>
                    <a:p>
                      <a:pPr>
                        <a:lnSpc>
                          <a:spcPct val="107000"/>
                        </a:lnSpc>
                        <a:spcAft>
                          <a:spcPts val="800"/>
                        </a:spcAft>
                      </a:pPr>
                      <a:r>
                        <a:rPr lang="en-US" sz="1400" b="0" i="1" kern="100" dirty="0">
                          <a:effectLst/>
                          <a:latin typeface="Arial" panose="020B0604020202020204" pitchFamily="34" charset="0"/>
                          <a:ea typeface="Calibri" panose="020F0502020204030204" pitchFamily="34" charset="0"/>
                          <a:cs typeface="Times New Roman" panose="02020603050405020304" pitchFamily="18" charset="0"/>
                        </a:rPr>
                        <a:t>S. 2(3) of</a:t>
                      </a:r>
                      <a:r>
                        <a:rPr lang="en-CA" sz="1400" b="0" i="1" kern="100" dirty="0">
                          <a:effectLst/>
                          <a:latin typeface="Arial" panose="020B0604020202020204" pitchFamily="34" charset="0"/>
                          <a:ea typeface="Calibri" panose="020F0502020204030204" pitchFamily="34" charset="0"/>
                          <a:cs typeface="Times New Roman" panose="02020603050405020304" pitchFamily="18" charset="0"/>
                        </a:rPr>
                        <a:t> Regulation 288/01 under ESA </a:t>
                      </a:r>
                      <a:endParaRPr lang="en-US" sz="1400" b="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798" marR="68798" marT="34399" marB="34399"/>
                </a:tc>
                <a:extLst>
                  <a:ext uri="{0D108BD9-81ED-4DB2-BD59-A6C34878D82A}">
                    <a16:rowId xmlns:a16="http://schemas.microsoft.com/office/drawing/2014/main" val="3511826982"/>
                  </a:ext>
                </a:extLst>
              </a:tr>
              <a:tr h="3252279">
                <a:tc>
                  <a:txBody>
                    <a:bodyPr/>
                    <a:lstStyle/>
                    <a:p>
                      <a:r>
                        <a:rPr lang="en-US" sz="1800" dirty="0"/>
                        <a:t>Termination Pay Entitlements</a:t>
                      </a:r>
                    </a:p>
                  </a:txBody>
                  <a:tcPr marL="68798" marR="68798" marT="34399" marB="34399"/>
                </a:tc>
                <a:tc>
                  <a:txBody>
                    <a:bodyPr/>
                    <a:lstStyle/>
                    <a:p>
                      <a:r>
                        <a:rPr lang="en-US" sz="1400" b="1" kern="1200" dirty="0">
                          <a:solidFill>
                            <a:schemeClr val="dk1"/>
                          </a:solidFill>
                          <a:effectLst/>
                          <a:latin typeface="+mn-lt"/>
                          <a:ea typeface="+mn-ea"/>
                          <a:cs typeface="+mn-cs"/>
                        </a:rPr>
                        <a:t>Termination pay </a:t>
                      </a:r>
                      <a:r>
                        <a:rPr lang="en-CA" sz="1400" b="0" kern="1200" dirty="0">
                          <a:solidFill>
                            <a:schemeClr val="dk1"/>
                          </a:solidFill>
                          <a:effectLst/>
                          <a:latin typeface="+mn-lt"/>
                          <a:ea typeface="+mn-ea"/>
                          <a:cs typeface="+mn-cs"/>
                        </a:rPr>
                        <a:t>is calculated by totaling the employee's weekly wages, at the regular wage, during the last eight weeks in which the employee worked normal or average hours of work and dividing the total by eight, and then multiplying by the number of weeks of termination pay owing.</a:t>
                      </a:r>
                      <a:endParaRPr lang="en-US" sz="1400" b="0" kern="1200" dirty="0">
                        <a:solidFill>
                          <a:schemeClr val="dk1"/>
                        </a:solidFill>
                        <a:effectLst/>
                        <a:latin typeface="+mn-lt"/>
                        <a:ea typeface="+mn-ea"/>
                        <a:cs typeface="+mn-cs"/>
                      </a:endParaRPr>
                    </a:p>
                    <a:p>
                      <a:endParaRPr lang="en-US" sz="1400" kern="1200" dirty="0">
                        <a:solidFill>
                          <a:schemeClr val="dk1"/>
                        </a:solidFill>
                        <a:effectLst/>
                        <a:latin typeface="+mn-lt"/>
                        <a:ea typeface="+mn-ea"/>
                        <a:cs typeface="+mn-cs"/>
                      </a:endParaRPr>
                    </a:p>
                    <a:p>
                      <a:r>
                        <a:rPr lang="en-US" sz="1400" b="0" i="1" kern="1200" dirty="0">
                          <a:solidFill>
                            <a:schemeClr val="dk1"/>
                          </a:solidFill>
                          <a:effectLst/>
                          <a:latin typeface="+mn-lt"/>
                          <a:ea typeface="+mn-ea"/>
                          <a:cs typeface="+mn-cs"/>
                        </a:rPr>
                        <a:t>Section 1 </a:t>
                      </a:r>
                      <a:r>
                        <a:rPr lang="en-CA" sz="1400" b="0" i="1" kern="1200" dirty="0">
                          <a:solidFill>
                            <a:schemeClr val="dk1"/>
                          </a:solidFill>
                          <a:effectLst/>
                          <a:latin typeface="+mn-lt"/>
                          <a:ea typeface="+mn-ea"/>
                          <a:cs typeface="+mn-cs"/>
                        </a:rPr>
                        <a:t>"regular wage", "termination pay", and section 63(4)</a:t>
                      </a:r>
                      <a:endParaRPr lang="en-US" sz="1400" b="0" i="1" kern="1200" dirty="0">
                        <a:solidFill>
                          <a:schemeClr val="dk1"/>
                        </a:solidFill>
                        <a:effectLst/>
                        <a:latin typeface="+mn-lt"/>
                        <a:ea typeface="+mn-ea"/>
                        <a:cs typeface="+mn-cs"/>
                      </a:endParaRPr>
                    </a:p>
                    <a:p>
                      <a:endParaRPr lang="en-US" sz="1400" dirty="0"/>
                    </a:p>
                  </a:txBody>
                  <a:tcPr marL="68798" marR="68798" marT="34399" marB="34399"/>
                </a:tc>
                <a:tc>
                  <a:txBody>
                    <a:bodyPr/>
                    <a:lstStyle/>
                    <a:p>
                      <a:pPr marL="0" lvl="0" indent="0">
                        <a:buFont typeface="Arial" panose="020B0604020202020204" pitchFamily="34" charset="0"/>
                        <a:buNone/>
                      </a:pPr>
                      <a:r>
                        <a:rPr lang="en-CA" sz="1400" b="1" kern="1200" dirty="0">
                          <a:solidFill>
                            <a:schemeClr val="dk1"/>
                          </a:solidFill>
                          <a:effectLst/>
                          <a:latin typeface="+mn-lt"/>
                          <a:ea typeface="+mn-ea"/>
                          <a:cs typeface="+mn-cs"/>
                        </a:rPr>
                        <a:t>During each week of notice</a:t>
                      </a:r>
                      <a:r>
                        <a:rPr lang="en-CA" sz="1400" b="0" kern="1200" dirty="0">
                          <a:solidFill>
                            <a:schemeClr val="dk1"/>
                          </a:solidFill>
                          <a:effectLst/>
                          <a:latin typeface="+mn-lt"/>
                          <a:ea typeface="+mn-ea"/>
                          <a:cs typeface="+mn-cs"/>
                        </a:rPr>
                        <a:t>, the employer must pay the employee: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1200" dirty="0">
                          <a:solidFill>
                            <a:schemeClr val="dk1"/>
                          </a:solidFill>
                          <a:effectLst/>
                          <a:latin typeface="+mn-lt"/>
                          <a:ea typeface="+mn-ea"/>
                          <a:cs typeface="+mn-cs"/>
                        </a:rPr>
                        <a:t>wages </a:t>
                      </a:r>
                      <a:r>
                        <a:rPr lang="en-US" sz="1400" kern="1200" dirty="0">
                          <a:solidFill>
                            <a:schemeClr val="dk1"/>
                          </a:solidFill>
                          <a:effectLst/>
                          <a:latin typeface="+mn-lt"/>
                          <a:ea typeface="+mn-ea"/>
                          <a:cs typeface="+mn-cs"/>
                        </a:rPr>
                        <a:t>the employee is entitled to receive (no less than regular wages for a regular work week); and</a:t>
                      </a:r>
                    </a:p>
                    <a:p>
                      <a:pPr marL="171450" lvl="0" indent="-171450">
                        <a:buFont typeface="Arial" panose="020B0604020202020204" pitchFamily="34" charset="0"/>
                        <a:buChar char="•"/>
                      </a:pPr>
                      <a:r>
                        <a:rPr lang="en-US" sz="1400" b="1" kern="1200" dirty="0">
                          <a:solidFill>
                            <a:schemeClr val="dk1"/>
                          </a:solidFill>
                          <a:effectLst/>
                          <a:latin typeface="+mn-lt"/>
                          <a:ea typeface="+mn-ea"/>
                          <a:cs typeface="+mn-cs"/>
                        </a:rPr>
                        <a:t>benefit plan contributions</a:t>
                      </a:r>
                      <a:r>
                        <a:rPr lang="en-US" sz="1400" kern="1200" dirty="0">
                          <a:solidFill>
                            <a:schemeClr val="dk1"/>
                          </a:solidFill>
                          <a:effectLst/>
                          <a:latin typeface="+mn-lt"/>
                          <a:ea typeface="+mn-ea"/>
                          <a:cs typeface="+mn-cs"/>
                        </a:rPr>
                        <a:t> that would be required to maintain the benefits under the plan until the end of the notice period, or an amount equal to the amount the employer should have contributed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1" kern="1200" dirty="0">
                          <a:solidFill>
                            <a:schemeClr val="dk1"/>
                          </a:solidFill>
                          <a:effectLst/>
                          <a:latin typeface="+mn-lt"/>
                          <a:ea typeface="+mn-ea"/>
                          <a:cs typeface="+mn-cs"/>
                        </a:rPr>
                        <a:t>Sections 60, 61 and 62</a:t>
                      </a:r>
                      <a:endParaRPr lang="en-US" sz="1400" b="0" i="1" dirty="0"/>
                    </a:p>
                    <a:p>
                      <a:pPr marL="0" lvl="0" indent="0">
                        <a:buFont typeface="Arial" panose="020B0604020202020204" pitchFamily="34" charset="0"/>
                        <a:buNone/>
                      </a:pPr>
                      <a:r>
                        <a:rPr lang="en-CA" sz="1400" b="1" kern="1200" dirty="0">
                          <a:solidFill>
                            <a:schemeClr val="dk1"/>
                          </a:solidFill>
                          <a:effectLst/>
                          <a:latin typeface="+mn-lt"/>
                          <a:ea typeface="+mn-ea"/>
                          <a:cs typeface="+mn-cs"/>
                        </a:rPr>
                        <a:t>Additional statutory severance pay </a:t>
                      </a:r>
                      <a:r>
                        <a:rPr lang="en-CA" sz="1400" kern="1200" dirty="0">
                          <a:solidFill>
                            <a:schemeClr val="dk1"/>
                          </a:solidFill>
                          <a:effectLst/>
                          <a:latin typeface="+mn-lt"/>
                          <a:ea typeface="+mn-ea"/>
                          <a:cs typeface="+mn-cs"/>
                        </a:rPr>
                        <a:t>if:</a:t>
                      </a:r>
                    </a:p>
                    <a:p>
                      <a:pPr marL="171450" lvl="0" indent="-171450">
                        <a:buFont typeface="Arial" panose="020B0604020202020204" pitchFamily="34" charset="0"/>
                        <a:buChar char="•"/>
                      </a:pPr>
                      <a:r>
                        <a:rPr lang="en-CA" sz="1400" kern="1200" dirty="0">
                          <a:solidFill>
                            <a:schemeClr val="dk1"/>
                          </a:solidFill>
                          <a:effectLst/>
                          <a:latin typeface="+mn-lt"/>
                          <a:ea typeface="+mn-ea"/>
                          <a:cs typeface="+mn-cs"/>
                        </a:rPr>
                        <a:t>more than 5 years of service; and  </a:t>
                      </a:r>
                    </a:p>
                    <a:p>
                      <a:pPr marL="171450" lvl="0" indent="-171450">
                        <a:buFont typeface="Arial" panose="020B0604020202020204" pitchFamily="34" charset="0"/>
                        <a:buChar char="•"/>
                      </a:pPr>
                      <a:r>
                        <a:rPr lang="en-CA" sz="1400" kern="1200" dirty="0">
                          <a:solidFill>
                            <a:schemeClr val="dk1"/>
                          </a:solidFill>
                          <a:effectLst/>
                          <a:latin typeface="+mn-lt"/>
                          <a:ea typeface="+mn-ea"/>
                          <a:cs typeface="+mn-cs"/>
                        </a:rPr>
                        <a:t>employer has a global payroll of at least $2.5 million; or</a:t>
                      </a:r>
                    </a:p>
                    <a:p>
                      <a:pPr marL="171450" lvl="0" indent="-171450">
                        <a:buFont typeface="Arial" panose="020B0604020202020204" pitchFamily="34" charset="0"/>
                        <a:buChar char="•"/>
                      </a:pPr>
                      <a:r>
                        <a:rPr lang="en-CA" sz="1400" kern="1200" dirty="0">
                          <a:solidFill>
                            <a:schemeClr val="dk1"/>
                          </a:solidFill>
                          <a:effectLst/>
                          <a:latin typeface="+mn-lt"/>
                          <a:ea typeface="+mn-ea"/>
                          <a:cs typeface="+mn-cs"/>
                        </a:rPr>
                        <a:t>severed the employment of 50 or more employees in a six-month period because all or part of the business permanently closed.</a:t>
                      </a:r>
                    </a:p>
                    <a:p>
                      <a:pPr marL="0" lvl="0" indent="0">
                        <a:buFont typeface="Arial" panose="020B0604020202020204" pitchFamily="34" charset="0"/>
                        <a:buNone/>
                      </a:pPr>
                      <a:r>
                        <a:rPr lang="en-CA" sz="1400" i="1" kern="1200" dirty="0">
                          <a:solidFill>
                            <a:schemeClr val="dk1"/>
                          </a:solidFill>
                          <a:effectLst/>
                          <a:latin typeface="+mn-lt"/>
                          <a:ea typeface="+mn-ea"/>
                          <a:cs typeface="+mn-cs"/>
                        </a:rPr>
                        <a:t>Section 64</a:t>
                      </a:r>
                      <a:endParaRPr lang="en-US" sz="1400" i="1" kern="1200" dirty="0">
                        <a:solidFill>
                          <a:schemeClr val="dk1"/>
                        </a:solidFill>
                        <a:effectLst/>
                        <a:latin typeface="+mn-lt"/>
                        <a:ea typeface="+mn-ea"/>
                        <a:cs typeface="+mn-cs"/>
                      </a:endParaRPr>
                    </a:p>
                  </a:txBody>
                  <a:tcPr marL="68798" marR="68798" marT="34399" marB="34399"/>
                </a:tc>
                <a:extLst>
                  <a:ext uri="{0D108BD9-81ED-4DB2-BD59-A6C34878D82A}">
                    <a16:rowId xmlns:a16="http://schemas.microsoft.com/office/drawing/2014/main" val="477521082"/>
                  </a:ext>
                </a:extLst>
              </a:tr>
            </a:tbl>
          </a:graphicData>
        </a:graphic>
      </p:graphicFrame>
    </p:spTree>
    <p:extLst>
      <p:ext uri="{BB962C8B-B14F-4D97-AF65-F5344CB8AC3E}">
        <p14:creationId xmlns:p14="http://schemas.microsoft.com/office/powerpoint/2010/main" val="3903233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09600" y="274638"/>
            <a:ext cx="10969625" cy="1143000"/>
          </a:xfrm>
        </p:spPr>
        <p:txBody>
          <a:bodyPr wrap="square" anchor="ctr">
            <a:normAutofit/>
          </a:bodyPr>
          <a:lstStyle/>
          <a:p>
            <a:r>
              <a:rPr lang="en-CA" i="1" dirty="0">
                <a:solidFill>
                  <a:schemeClr val="accent6">
                    <a:lumMod val="50000"/>
                  </a:schemeClr>
                </a:solidFill>
              </a:rPr>
              <a:t>Andros v. Colliers Macaulay Nicolls Inc.</a:t>
            </a:r>
            <a:r>
              <a:rPr lang="en-CA" dirty="0">
                <a:solidFill>
                  <a:schemeClr val="accent6">
                    <a:lumMod val="50000"/>
                  </a:schemeClr>
                </a:solidFill>
              </a:rPr>
              <a:t>, 2019 ONCA 679</a:t>
            </a:r>
            <a:endParaRPr lang="en-US" dirty="0">
              <a:solidFill>
                <a:schemeClr val="accent6">
                  <a:lumMod val="50000"/>
                </a:schemeClr>
              </a:solidFill>
            </a:endParaRPr>
          </a:p>
        </p:txBody>
      </p:sp>
      <p:sp>
        <p:nvSpPr>
          <p:cNvPr id="21" name="Text Placeholder 2">
            <a:extLst>
              <a:ext uri="{FF2B5EF4-FFF2-40B4-BE49-F238E27FC236}">
                <a16:creationId xmlns:a16="http://schemas.microsoft.com/office/drawing/2014/main" id="{107511D1-1937-804F-D52E-E8DD5BA18A6B}"/>
              </a:ext>
            </a:extLst>
          </p:cNvPr>
          <p:cNvSpPr>
            <a:spLocks noGrp="1"/>
          </p:cNvSpPr>
          <p:nvPr>
            <p:ph type="body" idx="1"/>
          </p:nvPr>
        </p:nvSpPr>
        <p:spPr>
          <a:xfrm>
            <a:off x="609440" y="1535113"/>
            <a:ext cx="10742771" cy="639762"/>
          </a:xfrm>
        </p:spPr>
        <p:txBody>
          <a:bodyPr>
            <a:normAutofit/>
          </a:bodyPr>
          <a:lstStyle/>
          <a:p>
            <a:r>
              <a:rPr lang="en-US" sz="2400" dirty="0"/>
              <a:t>Is this termination clause enforceable? </a:t>
            </a:r>
          </a:p>
        </p:txBody>
      </p:sp>
      <p:sp>
        <p:nvSpPr>
          <p:cNvPr id="16" name="Content Placeholder 3">
            <a:extLst>
              <a:ext uri="{FF2B5EF4-FFF2-40B4-BE49-F238E27FC236}">
                <a16:creationId xmlns:a16="http://schemas.microsoft.com/office/drawing/2014/main" id="{6437C442-962A-D70D-DB3D-942814219469}"/>
              </a:ext>
            </a:extLst>
          </p:cNvPr>
          <p:cNvSpPr>
            <a:spLocks noGrp="1"/>
          </p:cNvSpPr>
          <p:nvPr>
            <p:ph sz="half" idx="2"/>
          </p:nvPr>
        </p:nvSpPr>
        <p:spPr>
          <a:xfrm>
            <a:off x="609440" y="2168525"/>
            <a:ext cx="10742771" cy="1641475"/>
          </a:xfrm>
        </p:spPr>
        <p:txBody>
          <a:bodyPr wrap="square" anchor="t">
            <a:normAutofit/>
          </a:bodyPr>
          <a:lstStyle/>
          <a:p>
            <a:pPr marL="400050" lvl="1" indent="0">
              <a:lnSpc>
                <a:spcPct val="90000"/>
              </a:lnSpc>
              <a:buNone/>
            </a:pPr>
            <a:endParaRPr lang="en-CA" dirty="0"/>
          </a:p>
          <a:p>
            <a:pPr marL="400050" lvl="1" indent="0" algn="just">
              <a:lnSpc>
                <a:spcPct val="90000"/>
              </a:lnSpc>
              <a:buNone/>
            </a:pPr>
            <a:r>
              <a:rPr lang="en-CA" sz="2000" dirty="0"/>
              <a:t>The company may terminate the employment of the [employee] by providing the employee] </a:t>
            </a:r>
            <a:r>
              <a:rPr lang="en-CA" sz="2000" u="sng" dirty="0"/>
              <a:t>the greater of</a:t>
            </a:r>
            <a:r>
              <a:rPr lang="en-CA" sz="2000" dirty="0"/>
              <a:t> the [employee’s] entitlement pursuant to the Ontario</a:t>
            </a:r>
            <a:r>
              <a:rPr lang="en-CA" sz="2000" i="1" dirty="0"/>
              <a:t> Employment Standards Act </a:t>
            </a:r>
            <a:r>
              <a:rPr lang="en-CA" sz="2000" u="sng" dirty="0"/>
              <a:t>or</a:t>
            </a:r>
            <a:r>
              <a:rPr lang="en-CA" sz="2000" dirty="0"/>
              <a:t>, at the Company's sole discretion, </a:t>
            </a:r>
            <a:r>
              <a:rPr lang="en-CA" sz="2000" u="sng" dirty="0"/>
              <a:t>either</a:t>
            </a:r>
            <a:r>
              <a:rPr lang="en-CA" sz="2000" dirty="0"/>
              <a:t> of the following:</a:t>
            </a:r>
          </a:p>
          <a:p>
            <a:pPr marL="400050" lvl="1" indent="0">
              <a:lnSpc>
                <a:spcPct val="90000"/>
              </a:lnSpc>
              <a:buNone/>
            </a:pPr>
            <a:endParaRPr lang="en-CA" sz="1400" dirty="0"/>
          </a:p>
        </p:txBody>
      </p:sp>
      <p:sp>
        <p:nvSpPr>
          <p:cNvPr id="25" name="Content Placeholder 5">
            <a:extLst>
              <a:ext uri="{FF2B5EF4-FFF2-40B4-BE49-F238E27FC236}">
                <a16:creationId xmlns:a16="http://schemas.microsoft.com/office/drawing/2014/main" id="{BC41D7A2-6974-F7D1-04A6-FADA2E633B07}"/>
              </a:ext>
            </a:extLst>
          </p:cNvPr>
          <p:cNvSpPr>
            <a:spLocks noGrp="1"/>
          </p:cNvSpPr>
          <p:nvPr>
            <p:ph sz="quarter" idx="4"/>
          </p:nvPr>
        </p:nvSpPr>
        <p:spPr>
          <a:xfrm>
            <a:off x="1065211" y="3962400"/>
            <a:ext cx="10286999" cy="2209800"/>
          </a:xfrm>
        </p:spPr>
        <p:txBody>
          <a:bodyPr>
            <a:normAutofit/>
          </a:bodyPr>
          <a:lstStyle/>
          <a:p>
            <a:pPr marL="857250" lvl="1" indent="-457200" algn="just">
              <a:lnSpc>
                <a:spcPct val="90000"/>
              </a:lnSpc>
              <a:buFont typeface="+mj-lt"/>
              <a:buAutoNum type="alphaLcParenR"/>
            </a:pPr>
            <a:r>
              <a:rPr lang="en-CA" sz="2000" dirty="0"/>
              <a:t>Two (2) months working notice, in which case the [employee] will continue to perform all of his duties and his compensation and benefits will remain unchanged during the working notice period.</a:t>
            </a:r>
          </a:p>
          <a:p>
            <a:endParaRPr lang="en-US" dirty="0"/>
          </a:p>
        </p:txBody>
      </p:sp>
      <p:sp>
        <p:nvSpPr>
          <p:cNvPr id="10" name="Content Placeholder 5">
            <a:extLst>
              <a:ext uri="{FF2B5EF4-FFF2-40B4-BE49-F238E27FC236}">
                <a16:creationId xmlns:a16="http://schemas.microsoft.com/office/drawing/2014/main" id="{5F6C2F5D-9475-474A-898E-4EF128EC695A}"/>
              </a:ext>
            </a:extLst>
          </p:cNvPr>
          <p:cNvSpPr txBox="1">
            <a:spLocks/>
          </p:cNvSpPr>
          <p:nvPr/>
        </p:nvSpPr>
        <p:spPr bwMode="auto">
          <a:xfrm>
            <a:off x="1065212" y="4661770"/>
            <a:ext cx="1028699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1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16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400050" lvl="1" indent="0" algn="just">
              <a:lnSpc>
                <a:spcPct val="90000"/>
              </a:lnSpc>
              <a:buNone/>
            </a:pPr>
            <a:endParaRPr lang="en-CA" sz="2000" dirty="0"/>
          </a:p>
          <a:p>
            <a:pPr marL="857250" lvl="1" indent="-457200" algn="just">
              <a:lnSpc>
                <a:spcPct val="90000"/>
              </a:lnSpc>
              <a:buFont typeface="+mj-lt"/>
              <a:buAutoNum type="alphaLcParenR" startAt="2"/>
            </a:pPr>
            <a:r>
              <a:rPr lang="en-CA" sz="2000" dirty="0"/>
              <a:t>Payment in lieu of notice in the amount equivalent of two (2) months Base Salary. </a:t>
            </a:r>
          </a:p>
          <a:p>
            <a:pPr marL="400050" lvl="1" indent="0">
              <a:lnSpc>
                <a:spcPct val="90000"/>
              </a:lnSpc>
              <a:buNone/>
            </a:pPr>
            <a:endParaRPr lang="en-US" sz="2000" dirty="0">
              <a:solidFill>
                <a:srgbClr val="000000"/>
              </a:solidFill>
              <a:latin typeface="Arial" panose="020B0604020202020204" pitchFamily="34" charset="0"/>
            </a:endParaRPr>
          </a:p>
          <a:p>
            <a:pPr marL="400050" lvl="1" indent="0">
              <a:lnSpc>
                <a:spcPct val="90000"/>
              </a:lnSpc>
              <a:buNone/>
            </a:pPr>
            <a:r>
              <a:rPr lang="en-US" sz="2000" b="0" i="0" dirty="0">
                <a:solidFill>
                  <a:srgbClr val="000000"/>
                </a:solidFill>
                <a:effectLst/>
                <a:latin typeface="Arial" panose="020B0604020202020204" pitchFamily="34" charset="0"/>
              </a:rPr>
              <a:t>[Emphasis added.]</a:t>
            </a:r>
            <a:endParaRPr lang="en-US" sz="2000" dirty="0"/>
          </a:p>
        </p:txBody>
      </p:sp>
    </p:spTree>
    <p:extLst>
      <p:ext uri="{BB962C8B-B14F-4D97-AF65-F5344CB8AC3E}">
        <p14:creationId xmlns:p14="http://schemas.microsoft.com/office/powerpoint/2010/main" val="1986536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09600" y="274638"/>
            <a:ext cx="10969625" cy="1143000"/>
          </a:xfrm>
        </p:spPr>
        <p:txBody>
          <a:bodyPr wrap="square" anchor="ctr">
            <a:normAutofit/>
          </a:bodyPr>
          <a:lstStyle/>
          <a:p>
            <a:r>
              <a:rPr lang="en-CA" dirty="0">
                <a:solidFill>
                  <a:schemeClr val="accent6">
                    <a:lumMod val="50000"/>
                  </a:schemeClr>
                </a:solidFill>
              </a:rPr>
              <a:t>Best Practices</a:t>
            </a:r>
            <a:endParaRPr lang="en-US" dirty="0">
              <a:solidFill>
                <a:schemeClr val="accent6">
                  <a:lumMod val="50000"/>
                </a:schemeClr>
              </a:solidFill>
            </a:endParaRPr>
          </a:p>
        </p:txBody>
      </p:sp>
      <p:sp>
        <p:nvSpPr>
          <p:cNvPr id="16" name="Content Placeholder 3">
            <a:extLst>
              <a:ext uri="{FF2B5EF4-FFF2-40B4-BE49-F238E27FC236}">
                <a16:creationId xmlns:a16="http://schemas.microsoft.com/office/drawing/2014/main" id="{6437C442-962A-D70D-DB3D-942814219469}"/>
              </a:ext>
            </a:extLst>
          </p:cNvPr>
          <p:cNvSpPr>
            <a:spLocks noGrp="1"/>
          </p:cNvSpPr>
          <p:nvPr>
            <p:ph idx="1"/>
          </p:nvPr>
        </p:nvSpPr>
        <p:spPr>
          <a:xfrm>
            <a:off x="609441" y="1752601"/>
            <a:ext cx="10969943" cy="4373563"/>
          </a:xfrm>
        </p:spPr>
        <p:txBody>
          <a:bodyPr wrap="square" anchor="t">
            <a:noAutofit/>
          </a:bodyPr>
          <a:lstStyle/>
          <a:p>
            <a:pPr algn="just">
              <a:lnSpc>
                <a:spcPct val="90000"/>
              </a:lnSpc>
            </a:pPr>
            <a:r>
              <a:rPr lang="en-US" sz="2200" dirty="0"/>
              <a:t>…“only” the “minimum” notice or pay n lieu and all other entitlements required under the applicable employment standards statute…</a:t>
            </a:r>
          </a:p>
          <a:p>
            <a:pPr lvl="1" algn="just">
              <a:lnSpc>
                <a:spcPct val="90000"/>
              </a:lnSpc>
            </a:pPr>
            <a:r>
              <a:rPr lang="en-CA" sz="2200" dirty="0"/>
              <a:t>Note that statutory floor cannot become a contractual ceiling when statute itself does not contain a ceiling due to the use of the words “at least”</a:t>
            </a:r>
          </a:p>
          <a:p>
            <a:pPr marL="457200" lvl="1" indent="0" algn="just">
              <a:lnSpc>
                <a:spcPct val="90000"/>
              </a:lnSpc>
              <a:buNone/>
            </a:pPr>
            <a:endParaRPr lang="en-US" sz="2200" dirty="0"/>
          </a:p>
          <a:p>
            <a:pPr algn="just">
              <a:lnSpc>
                <a:spcPct val="90000"/>
              </a:lnSpc>
            </a:pPr>
            <a:r>
              <a:rPr lang="en-CA" sz="2200" dirty="0"/>
              <a:t>Avoid inserting language that limits the forms of compensation that will be provided during the statutory notice period (e.g., “base salary only”)</a:t>
            </a:r>
          </a:p>
          <a:p>
            <a:pPr lvl="1" algn="just">
              <a:lnSpc>
                <a:spcPct val="90000"/>
              </a:lnSpc>
            </a:pPr>
            <a:r>
              <a:rPr lang="en-CA" sz="2200" dirty="0"/>
              <a:t>In Ontario, explicitly provide that that the employee will be provided with the required benefits contributions and statutory severance pay</a:t>
            </a:r>
          </a:p>
          <a:p>
            <a:pPr marL="457200" lvl="1" indent="0" algn="just">
              <a:lnSpc>
                <a:spcPct val="90000"/>
              </a:lnSpc>
              <a:buNone/>
            </a:pPr>
            <a:endParaRPr lang="en-CA" sz="2200" dirty="0"/>
          </a:p>
          <a:p>
            <a:pPr algn="just">
              <a:lnSpc>
                <a:spcPct val="90000"/>
              </a:lnSpc>
            </a:pPr>
            <a:r>
              <a:rPr lang="en-CA" sz="2200" dirty="0"/>
              <a:t>Review the just cause termination clause to ensure it accounts for minimum standards entitlements in scenarios where the statutory threshold of cause is not met</a:t>
            </a:r>
          </a:p>
        </p:txBody>
      </p:sp>
    </p:spTree>
    <p:extLst>
      <p:ext uri="{BB962C8B-B14F-4D97-AF65-F5344CB8AC3E}">
        <p14:creationId xmlns:p14="http://schemas.microsoft.com/office/powerpoint/2010/main" val="1657565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09600" y="274638"/>
            <a:ext cx="10969625" cy="1143000"/>
          </a:xfrm>
        </p:spPr>
        <p:txBody>
          <a:bodyPr wrap="square" anchor="ctr">
            <a:normAutofit/>
          </a:bodyPr>
          <a:lstStyle/>
          <a:p>
            <a:r>
              <a:rPr lang="en-CA" dirty="0">
                <a:solidFill>
                  <a:schemeClr val="accent6">
                    <a:lumMod val="50000"/>
                  </a:schemeClr>
                </a:solidFill>
              </a:rPr>
              <a:t>Best Practices (cont’d)</a:t>
            </a:r>
            <a:endParaRPr lang="en-US" dirty="0">
              <a:solidFill>
                <a:schemeClr val="accent6">
                  <a:lumMod val="50000"/>
                </a:schemeClr>
              </a:solidFill>
            </a:endParaRPr>
          </a:p>
        </p:txBody>
      </p:sp>
      <p:sp>
        <p:nvSpPr>
          <p:cNvPr id="16" name="Content Placeholder 3">
            <a:extLst>
              <a:ext uri="{FF2B5EF4-FFF2-40B4-BE49-F238E27FC236}">
                <a16:creationId xmlns:a16="http://schemas.microsoft.com/office/drawing/2014/main" id="{6437C442-962A-D70D-DB3D-942814219469}"/>
              </a:ext>
            </a:extLst>
          </p:cNvPr>
          <p:cNvSpPr>
            <a:spLocks noGrp="1"/>
          </p:cNvSpPr>
          <p:nvPr>
            <p:ph idx="1"/>
          </p:nvPr>
        </p:nvSpPr>
        <p:spPr>
          <a:xfrm>
            <a:off x="609441" y="1752601"/>
            <a:ext cx="10969943" cy="4373563"/>
          </a:xfrm>
        </p:spPr>
        <p:txBody>
          <a:bodyPr wrap="square" anchor="t">
            <a:normAutofit/>
          </a:bodyPr>
          <a:lstStyle/>
          <a:p>
            <a:pPr algn="just">
              <a:lnSpc>
                <a:spcPct val="90000"/>
              </a:lnSpc>
            </a:pPr>
            <a:r>
              <a:rPr lang="en-US" sz="2200" dirty="0"/>
              <a:t>Caution against fixed amounts or formulas </a:t>
            </a:r>
          </a:p>
          <a:p>
            <a:pPr lvl="1" algn="just">
              <a:lnSpc>
                <a:spcPct val="90000"/>
              </a:lnSpc>
            </a:pPr>
            <a:r>
              <a:rPr lang="en-US" sz="2200" dirty="0"/>
              <a:t>The “potentially unenforceable” issue – make sure compliant at any given time </a:t>
            </a:r>
          </a:p>
          <a:p>
            <a:pPr lvl="1" algn="just">
              <a:lnSpc>
                <a:spcPct val="90000"/>
              </a:lnSpc>
            </a:pPr>
            <a:r>
              <a:rPr lang="en-US" sz="2200" dirty="0"/>
              <a:t>Ensure </a:t>
            </a:r>
            <a:r>
              <a:rPr lang="en-US" sz="2200"/>
              <a:t>no non-compliant </a:t>
            </a:r>
            <a:r>
              <a:rPr lang="en-US" sz="2200" dirty="0"/>
              <a:t>options – “’the greater of” …</a:t>
            </a:r>
          </a:p>
          <a:p>
            <a:pPr marL="457200" lvl="1" indent="0" algn="just">
              <a:lnSpc>
                <a:spcPct val="90000"/>
              </a:lnSpc>
              <a:buNone/>
            </a:pPr>
            <a:endParaRPr lang="en-US" sz="2200" dirty="0"/>
          </a:p>
          <a:p>
            <a:pPr algn="just">
              <a:lnSpc>
                <a:spcPct val="90000"/>
              </a:lnSpc>
            </a:pPr>
            <a:r>
              <a:rPr lang="en-CA" sz="2200" dirty="0"/>
              <a:t>Be careful with saving provisions</a:t>
            </a:r>
          </a:p>
          <a:p>
            <a:pPr lvl="1" algn="just">
              <a:lnSpc>
                <a:spcPct val="90000"/>
              </a:lnSpc>
            </a:pPr>
            <a:r>
              <a:rPr lang="en-CA" sz="2200" dirty="0"/>
              <a:t>Recommend against cure-all provision – if any term provides for less than statutory entitlement, the statutory entitlement will be substituted</a:t>
            </a:r>
          </a:p>
          <a:p>
            <a:pPr marL="457200" lvl="1" indent="0" algn="just">
              <a:lnSpc>
                <a:spcPct val="90000"/>
              </a:lnSpc>
              <a:buNone/>
            </a:pPr>
            <a:endParaRPr lang="en-CA" sz="2200" dirty="0"/>
          </a:p>
          <a:p>
            <a:pPr algn="just">
              <a:lnSpc>
                <a:spcPct val="90000"/>
              </a:lnSpc>
            </a:pPr>
            <a:r>
              <a:rPr lang="en-CA" sz="2200" dirty="0"/>
              <a:t>Courts will not redraft a termination clause to remove illegal or ambiguous wording, even where a saving provision indicates an intention to comply with minimum standards legislation</a:t>
            </a:r>
          </a:p>
          <a:p>
            <a:pPr>
              <a:lnSpc>
                <a:spcPct val="90000"/>
              </a:lnSpc>
            </a:pPr>
            <a:endParaRPr lang="en-CA" dirty="0"/>
          </a:p>
        </p:txBody>
      </p:sp>
    </p:spTree>
    <p:extLst>
      <p:ext uri="{BB962C8B-B14F-4D97-AF65-F5344CB8AC3E}">
        <p14:creationId xmlns:p14="http://schemas.microsoft.com/office/powerpoint/2010/main" val="3525259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a:extLst>
              <a:ext uri="{FF2B5EF4-FFF2-40B4-BE49-F238E27FC236}">
                <a16:creationId xmlns:a16="http://schemas.microsoft.com/office/drawing/2014/main" id="{39C60D2D-5435-4CD0-968F-02C258BF8AC4}"/>
              </a:ext>
            </a:extLst>
          </p:cNvPr>
          <p:cNvGraphicFramePr>
            <a:graphicFrameLocks noGrp="1"/>
          </p:cNvGraphicFramePr>
          <p:nvPr>
            <p:ph idx="1"/>
            <p:extLst>
              <p:ext uri="{D42A27DB-BD31-4B8C-83A1-F6EECF244321}">
                <p14:modId xmlns:p14="http://schemas.microsoft.com/office/powerpoint/2010/main" val="2874806445"/>
              </p:ext>
            </p:extLst>
          </p:nvPr>
        </p:nvGraphicFramePr>
        <p:xfrm>
          <a:off x="568369" y="1660662"/>
          <a:ext cx="10969625"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09600" y="274638"/>
            <a:ext cx="10969625" cy="1143000"/>
          </a:xfrm>
        </p:spPr>
        <p:txBody>
          <a:bodyPr wrap="square" anchor="ctr">
            <a:normAutofit/>
          </a:bodyPr>
          <a:lstStyle/>
          <a:p>
            <a:r>
              <a:rPr lang="en-CA" dirty="0"/>
              <a:t>B.C. – </a:t>
            </a:r>
            <a:r>
              <a:rPr lang="en-CA" i="1" dirty="0"/>
              <a:t>Pay Transparency Act</a:t>
            </a:r>
            <a:endParaRPr lang="en-US" i="1" dirty="0"/>
          </a:p>
        </p:txBody>
      </p:sp>
      <p:pic>
        <p:nvPicPr>
          <p:cNvPr id="5" name="Picture 4">
            <a:extLst>
              <a:ext uri="{FF2B5EF4-FFF2-40B4-BE49-F238E27FC236}">
                <a16:creationId xmlns:a16="http://schemas.microsoft.com/office/drawing/2014/main" id="{072B356D-A4ED-43AD-802A-CB882AE7EBDF}"/>
              </a:ext>
            </a:extLst>
          </p:cNvPr>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8369" y="1981200"/>
            <a:ext cx="1081404" cy="1081404"/>
          </a:xfrm>
          <a:prstGeom prst="rect">
            <a:avLst/>
          </a:prstGeom>
        </p:spPr>
      </p:pic>
      <p:pic>
        <p:nvPicPr>
          <p:cNvPr id="6" name="Picture 5">
            <a:extLst>
              <a:ext uri="{FF2B5EF4-FFF2-40B4-BE49-F238E27FC236}">
                <a16:creationId xmlns:a16="http://schemas.microsoft.com/office/drawing/2014/main" id="{924B3AD0-9AA2-4A11-B18A-B57915A9ABA1}"/>
              </a:ext>
            </a:extLst>
          </p:cNvPr>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189873" y="1981200"/>
            <a:ext cx="1081404" cy="1081404"/>
          </a:xfrm>
          <a:prstGeom prst="rect">
            <a:avLst/>
          </a:prstGeom>
        </p:spPr>
      </p:pic>
      <p:pic>
        <p:nvPicPr>
          <p:cNvPr id="7" name="Picture 6">
            <a:extLst>
              <a:ext uri="{FF2B5EF4-FFF2-40B4-BE49-F238E27FC236}">
                <a16:creationId xmlns:a16="http://schemas.microsoft.com/office/drawing/2014/main" id="{3E08FB7D-9228-42A4-BE46-198B0E0738BA}"/>
              </a:ext>
            </a:extLst>
          </p:cNvPr>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2389" y="4087642"/>
            <a:ext cx="1093364" cy="1093364"/>
          </a:xfrm>
          <a:prstGeom prst="rect">
            <a:avLst/>
          </a:prstGeom>
        </p:spPr>
      </p:pic>
      <p:pic>
        <p:nvPicPr>
          <p:cNvPr id="9" name="Picture 8">
            <a:extLst>
              <a:ext uri="{FF2B5EF4-FFF2-40B4-BE49-F238E27FC236}">
                <a16:creationId xmlns:a16="http://schemas.microsoft.com/office/drawing/2014/main" id="{F0B440C5-25FB-4B0A-8893-1DFD7C2E150E}"/>
              </a:ext>
            </a:extLst>
          </p:cNvPr>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177914" y="4136632"/>
            <a:ext cx="1093363" cy="1093363"/>
          </a:xfrm>
          <a:prstGeom prst="rect">
            <a:avLst/>
          </a:prstGeom>
        </p:spPr>
      </p:pic>
    </p:spTree>
    <p:extLst>
      <p:ext uri="{BB962C8B-B14F-4D97-AF65-F5344CB8AC3E}">
        <p14:creationId xmlns:p14="http://schemas.microsoft.com/office/powerpoint/2010/main" val="22303124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4AD1E58-E6C2-48CB-A718-D5CBFB11F62C}"/>
              </a:ext>
            </a:extLst>
          </p:cNvPr>
          <p:cNvSpPr>
            <a:spLocks noGrp="1"/>
          </p:cNvSpPr>
          <p:nvPr>
            <p:ph type="title"/>
          </p:nvPr>
        </p:nvSpPr>
        <p:spPr>
          <a:xfrm>
            <a:off x="1065212" y="4267201"/>
            <a:ext cx="10360501" cy="762000"/>
          </a:xfrm>
        </p:spPr>
        <p:txBody>
          <a:bodyPr/>
          <a:lstStyle/>
          <a:p>
            <a:r>
              <a:rPr lang="en-CA" dirty="0">
                <a:solidFill>
                  <a:schemeClr val="bg1">
                    <a:lumMod val="50000"/>
                  </a:schemeClr>
                </a:solidFill>
              </a:rPr>
              <a:t>questions?</a:t>
            </a:r>
            <a:endParaRPr lang="en-US" dirty="0">
              <a:solidFill>
                <a:schemeClr val="bg1">
                  <a:lumMod val="50000"/>
                </a:schemeClr>
              </a:solidFill>
            </a:endParaRPr>
          </a:p>
        </p:txBody>
      </p:sp>
    </p:spTree>
    <p:extLst>
      <p:ext uri="{BB962C8B-B14F-4D97-AF65-F5344CB8AC3E}">
        <p14:creationId xmlns:p14="http://schemas.microsoft.com/office/powerpoint/2010/main" val="3254289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Text&#10;&#10;Description automatically generated">
            <a:extLst>
              <a:ext uri="{FF2B5EF4-FFF2-40B4-BE49-F238E27FC236}">
                <a16:creationId xmlns:a16="http://schemas.microsoft.com/office/drawing/2014/main" id="{4782A66F-A190-4AD8-852F-2590A44EFC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7612" y="508706"/>
            <a:ext cx="2741612" cy="586483"/>
          </a:xfrm>
          <a:prstGeom prst="rect">
            <a:avLst/>
          </a:prstGeom>
        </p:spPr>
      </p:pic>
      <p:sp>
        <p:nvSpPr>
          <p:cNvPr id="33" name="Title 1">
            <a:extLst>
              <a:ext uri="{FF2B5EF4-FFF2-40B4-BE49-F238E27FC236}">
                <a16:creationId xmlns:a16="http://schemas.microsoft.com/office/drawing/2014/main" id="{431C977F-9264-623C-5446-9A26E092E20E}"/>
              </a:ext>
            </a:extLst>
          </p:cNvPr>
          <p:cNvSpPr txBox="1">
            <a:spLocks/>
          </p:cNvSpPr>
          <p:nvPr/>
        </p:nvSpPr>
        <p:spPr bwMode="auto">
          <a:xfrm>
            <a:off x="609601" y="274638"/>
            <a:ext cx="357981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3200" b="1" kern="1200">
                <a:solidFill>
                  <a:srgbClr val="ADC537"/>
                </a:solidFill>
                <a:latin typeface="+mj-lt"/>
                <a:ea typeface="+mj-ea"/>
                <a:cs typeface="+mj-cs"/>
              </a:defRPr>
            </a:lvl1pPr>
            <a:lvl2pPr algn="l" rtl="0" eaLnBrk="1" fontAlgn="base" hangingPunct="1">
              <a:spcBef>
                <a:spcPct val="0"/>
              </a:spcBef>
              <a:spcAft>
                <a:spcPct val="0"/>
              </a:spcAft>
              <a:defRPr sz="3200" b="1">
                <a:solidFill>
                  <a:schemeClr val="tx1"/>
                </a:solidFill>
                <a:latin typeface="Arial" pitchFamily="34" charset="0"/>
              </a:defRPr>
            </a:lvl2pPr>
            <a:lvl3pPr algn="l" rtl="0" eaLnBrk="1" fontAlgn="base" hangingPunct="1">
              <a:spcBef>
                <a:spcPct val="0"/>
              </a:spcBef>
              <a:spcAft>
                <a:spcPct val="0"/>
              </a:spcAft>
              <a:defRPr sz="3200" b="1">
                <a:solidFill>
                  <a:schemeClr val="tx1"/>
                </a:solidFill>
                <a:latin typeface="Arial" pitchFamily="34" charset="0"/>
              </a:defRPr>
            </a:lvl3pPr>
            <a:lvl4pPr algn="l" rtl="0" eaLnBrk="1" fontAlgn="base" hangingPunct="1">
              <a:spcBef>
                <a:spcPct val="0"/>
              </a:spcBef>
              <a:spcAft>
                <a:spcPct val="0"/>
              </a:spcAft>
              <a:defRPr sz="3200" b="1">
                <a:solidFill>
                  <a:schemeClr val="tx1"/>
                </a:solidFill>
                <a:latin typeface="Arial" pitchFamily="34" charset="0"/>
              </a:defRPr>
            </a:lvl4pPr>
            <a:lvl5pPr algn="l" rtl="0" eaLnBrk="1" fontAlgn="base" hangingPunct="1">
              <a:spcBef>
                <a:spcPct val="0"/>
              </a:spcBef>
              <a:spcAft>
                <a:spcPct val="0"/>
              </a:spcAft>
              <a:defRPr sz="3200" b="1">
                <a:solidFill>
                  <a:schemeClr val="tx1"/>
                </a:solidFill>
                <a:latin typeface="Arial" pitchFamily="34" charset="0"/>
              </a:defRPr>
            </a:lvl5pPr>
            <a:lvl6pPr marL="457200" algn="l" rtl="0" eaLnBrk="1" fontAlgn="base" hangingPunct="1">
              <a:spcBef>
                <a:spcPct val="0"/>
              </a:spcBef>
              <a:spcAft>
                <a:spcPct val="0"/>
              </a:spcAft>
              <a:defRPr sz="3200" b="1">
                <a:solidFill>
                  <a:schemeClr val="tx1"/>
                </a:solidFill>
                <a:latin typeface="Arial" pitchFamily="34" charset="0"/>
              </a:defRPr>
            </a:lvl6pPr>
            <a:lvl7pPr marL="914400" algn="l" rtl="0" eaLnBrk="1" fontAlgn="base" hangingPunct="1">
              <a:spcBef>
                <a:spcPct val="0"/>
              </a:spcBef>
              <a:spcAft>
                <a:spcPct val="0"/>
              </a:spcAft>
              <a:defRPr sz="3200" b="1">
                <a:solidFill>
                  <a:schemeClr val="tx1"/>
                </a:solidFill>
                <a:latin typeface="Arial" pitchFamily="34" charset="0"/>
              </a:defRPr>
            </a:lvl7pPr>
            <a:lvl8pPr marL="1371600" algn="l" rtl="0" eaLnBrk="1" fontAlgn="base" hangingPunct="1">
              <a:spcBef>
                <a:spcPct val="0"/>
              </a:spcBef>
              <a:spcAft>
                <a:spcPct val="0"/>
              </a:spcAft>
              <a:defRPr sz="3200" b="1">
                <a:solidFill>
                  <a:schemeClr val="tx1"/>
                </a:solidFill>
                <a:latin typeface="Arial" pitchFamily="34" charset="0"/>
              </a:defRPr>
            </a:lvl8pPr>
            <a:lvl9pPr marL="1828800" algn="l" rtl="0" eaLnBrk="1" fontAlgn="base" hangingPunct="1">
              <a:spcBef>
                <a:spcPct val="0"/>
              </a:spcBef>
              <a:spcAft>
                <a:spcPct val="0"/>
              </a:spcAft>
              <a:defRPr sz="3200" b="1">
                <a:solidFill>
                  <a:schemeClr val="tx1"/>
                </a:solidFill>
                <a:latin typeface="Arial" pitchFamily="34" charset="0"/>
              </a:defRPr>
            </a:lvl9pPr>
          </a:lstStyle>
          <a:p>
            <a:r>
              <a:rPr lang="en-US" sz="4300" dirty="0"/>
              <a:t>THANK YOU</a:t>
            </a:r>
          </a:p>
        </p:txBody>
      </p:sp>
      <p:grpSp>
        <p:nvGrpSpPr>
          <p:cNvPr id="9" name="Group 8">
            <a:extLst>
              <a:ext uri="{FF2B5EF4-FFF2-40B4-BE49-F238E27FC236}">
                <a16:creationId xmlns:a16="http://schemas.microsoft.com/office/drawing/2014/main" id="{8A9C4B95-F8DD-F489-92F2-16AD36C5DF42}"/>
              </a:ext>
            </a:extLst>
          </p:cNvPr>
          <p:cNvGrpSpPr/>
          <p:nvPr/>
        </p:nvGrpSpPr>
        <p:grpSpPr>
          <a:xfrm>
            <a:off x="1326768" y="4962211"/>
            <a:ext cx="6558344" cy="1001975"/>
            <a:chOff x="1746449" y="5030190"/>
            <a:chExt cx="6120873" cy="943305"/>
          </a:xfrm>
        </p:grpSpPr>
        <p:sp>
          <p:nvSpPr>
            <p:cNvPr id="40" name="object 8">
              <a:extLst>
                <a:ext uri="{FF2B5EF4-FFF2-40B4-BE49-F238E27FC236}">
                  <a16:creationId xmlns:a16="http://schemas.microsoft.com/office/drawing/2014/main" id="{D9744410-A2C2-0D25-D892-F239B4A471AF}"/>
                </a:ext>
              </a:extLst>
            </p:cNvPr>
            <p:cNvSpPr txBox="1"/>
            <p:nvPr/>
          </p:nvSpPr>
          <p:spPr>
            <a:xfrm>
              <a:off x="1746449" y="5030190"/>
              <a:ext cx="2687072" cy="943305"/>
            </a:xfrm>
            <a:prstGeom prst="rect">
              <a:avLst/>
            </a:prstGeom>
          </p:spPr>
          <p:txBody>
            <a:bodyPr vert="horz" wrap="square" lIns="0" tIns="16925" rIns="0" bIns="0" rtlCol="0">
              <a:spAutoFit/>
            </a:bodyPr>
            <a:lstStyle/>
            <a:p>
              <a:pPr marL="16924">
                <a:spcBef>
                  <a:spcPts val="133"/>
                </a:spcBef>
              </a:pPr>
              <a:r>
                <a:rPr lang="en-US" sz="1600" b="1" spc="-7" dirty="0">
                  <a:solidFill>
                    <a:srgbClr val="0D0D0D"/>
                  </a:solidFill>
                  <a:latin typeface="Arial"/>
                  <a:cs typeface="Calibri"/>
                </a:rPr>
                <a:t>Michael Watt</a:t>
              </a:r>
              <a:endParaRPr lang="en-US" sz="1600" dirty="0">
                <a:solidFill>
                  <a:prstClr val="black"/>
                </a:solidFill>
                <a:latin typeface="Arial"/>
                <a:cs typeface="Calibri"/>
              </a:endParaRPr>
            </a:p>
            <a:p>
              <a:pPr marL="16924">
                <a:spcBef>
                  <a:spcPts val="7"/>
                </a:spcBef>
              </a:pPr>
              <a:r>
                <a:rPr lang="en-US" sz="1600" spc="-7" dirty="0">
                  <a:solidFill>
                    <a:srgbClr val="0D0D0D"/>
                  </a:solidFill>
                  <a:latin typeface="Arial"/>
                  <a:cs typeface="Calibri"/>
                </a:rPr>
                <a:t>Partner</a:t>
              </a:r>
            </a:p>
            <a:p>
              <a:pPr marL="16924">
                <a:spcBef>
                  <a:spcPts val="7"/>
                </a:spcBef>
              </a:pPr>
              <a:r>
                <a:rPr sz="1600" b="1" spc="-7" dirty="0">
                  <a:solidFill>
                    <a:srgbClr val="64C9D6"/>
                  </a:solidFill>
                  <a:latin typeface="Arial"/>
                  <a:cs typeface="Calibri"/>
                </a:rPr>
                <a:t>T:</a:t>
              </a:r>
              <a:r>
                <a:rPr lang="en-CA" sz="1600" b="1" spc="-7" dirty="0">
                  <a:solidFill>
                    <a:srgbClr val="64C9D6"/>
                  </a:solidFill>
                  <a:latin typeface="Arial"/>
                  <a:cs typeface="Calibri"/>
                </a:rPr>
                <a:t> </a:t>
              </a:r>
              <a:r>
                <a:rPr lang="en-US" sz="1600" dirty="0">
                  <a:solidFill>
                    <a:srgbClr val="444444"/>
                  </a:solidFill>
                  <a:latin typeface="Arial"/>
                </a:rPr>
                <a:t>604-484-1733</a:t>
              </a:r>
            </a:p>
            <a:p>
              <a:pPr marL="16924">
                <a:spcBef>
                  <a:spcPts val="7"/>
                </a:spcBef>
              </a:pPr>
              <a:r>
                <a:rPr lang="en-US" sz="1600" b="1" dirty="0">
                  <a:solidFill>
                    <a:srgbClr val="444444"/>
                  </a:solidFill>
                  <a:latin typeface="Arial"/>
                  <a:cs typeface="Calibri"/>
                </a:rPr>
                <a:t>mwatt@ahbl.ca</a:t>
              </a:r>
              <a:endParaRPr lang="en-US" sz="1600" b="1" dirty="0">
                <a:solidFill>
                  <a:prstClr val="black"/>
                </a:solidFill>
                <a:latin typeface="Arial"/>
                <a:cs typeface="Calibri"/>
              </a:endParaRPr>
            </a:p>
          </p:txBody>
        </p:sp>
        <p:sp>
          <p:nvSpPr>
            <p:cNvPr id="39" name="object 8">
              <a:extLst>
                <a:ext uri="{FF2B5EF4-FFF2-40B4-BE49-F238E27FC236}">
                  <a16:creationId xmlns:a16="http://schemas.microsoft.com/office/drawing/2014/main" id="{B79D893B-ABAF-9821-DAA1-BFA9BAF23326}"/>
                </a:ext>
              </a:extLst>
            </p:cNvPr>
            <p:cNvSpPr txBox="1"/>
            <p:nvPr/>
          </p:nvSpPr>
          <p:spPr>
            <a:xfrm>
              <a:off x="5180250" y="5030190"/>
              <a:ext cx="2687072" cy="943305"/>
            </a:xfrm>
            <a:prstGeom prst="rect">
              <a:avLst/>
            </a:prstGeom>
          </p:spPr>
          <p:txBody>
            <a:bodyPr vert="horz" wrap="square" lIns="0" tIns="16925" rIns="0" bIns="0" rtlCol="0">
              <a:spAutoFit/>
            </a:bodyPr>
            <a:lstStyle/>
            <a:p>
              <a:pPr marL="16924">
                <a:spcBef>
                  <a:spcPts val="133"/>
                </a:spcBef>
              </a:pPr>
              <a:r>
                <a:rPr lang="en-US" sz="1600" b="1" spc="-7" dirty="0">
                  <a:solidFill>
                    <a:srgbClr val="0D0D0D"/>
                  </a:solidFill>
                  <a:latin typeface="Arial"/>
                  <a:cs typeface="Calibri"/>
                </a:rPr>
                <a:t>Matthew Desmarais</a:t>
              </a:r>
              <a:endParaRPr lang="en-US" sz="1600" dirty="0">
                <a:solidFill>
                  <a:prstClr val="black"/>
                </a:solidFill>
                <a:latin typeface="Arial"/>
                <a:cs typeface="Calibri"/>
              </a:endParaRPr>
            </a:p>
            <a:p>
              <a:pPr marL="16924">
                <a:spcBef>
                  <a:spcPts val="7"/>
                </a:spcBef>
              </a:pPr>
              <a:r>
                <a:rPr lang="en-US" sz="1600" spc="-7" dirty="0">
                  <a:solidFill>
                    <a:srgbClr val="0D0D0D"/>
                  </a:solidFill>
                  <a:latin typeface="Arial"/>
                  <a:cs typeface="Calibri"/>
                </a:rPr>
                <a:t>Associate</a:t>
              </a:r>
            </a:p>
            <a:p>
              <a:pPr marL="16924">
                <a:spcBef>
                  <a:spcPts val="7"/>
                </a:spcBef>
              </a:pPr>
              <a:r>
                <a:rPr lang="en-US" sz="1600" b="1" spc="-7" dirty="0">
                  <a:solidFill>
                    <a:srgbClr val="64C9D6"/>
                  </a:solidFill>
                  <a:latin typeface="Arial"/>
                  <a:cs typeface="Calibri"/>
                </a:rPr>
                <a:t>T: </a:t>
              </a:r>
              <a:r>
                <a:rPr lang="en-US" sz="1600" dirty="0">
                  <a:solidFill>
                    <a:srgbClr val="444444"/>
                  </a:solidFill>
                  <a:latin typeface="Arial"/>
                </a:rPr>
                <a:t>604-484-1767</a:t>
              </a:r>
            </a:p>
            <a:p>
              <a:pPr marL="16924">
                <a:spcBef>
                  <a:spcPts val="7"/>
                </a:spcBef>
              </a:pPr>
              <a:r>
                <a:rPr lang="en-US" sz="1600" b="1" dirty="0">
                  <a:solidFill>
                    <a:srgbClr val="444444"/>
                  </a:solidFill>
                  <a:latin typeface="Arial"/>
                  <a:cs typeface="Calibri"/>
                </a:rPr>
                <a:t>mdesmarais@ahbl.ca</a:t>
              </a:r>
              <a:endParaRPr lang="en-US" sz="1600" b="1" dirty="0">
                <a:solidFill>
                  <a:prstClr val="black"/>
                </a:solidFill>
                <a:latin typeface="Arial"/>
                <a:cs typeface="Calibri"/>
              </a:endParaRPr>
            </a:p>
          </p:txBody>
        </p:sp>
      </p:grpSp>
      <p:sp>
        <p:nvSpPr>
          <p:cNvPr id="42" name="Title 3">
            <a:extLst>
              <a:ext uri="{FF2B5EF4-FFF2-40B4-BE49-F238E27FC236}">
                <a16:creationId xmlns:a16="http://schemas.microsoft.com/office/drawing/2014/main" id="{91D7CAA3-8892-806F-6018-EF449402D97B}"/>
              </a:ext>
            </a:extLst>
          </p:cNvPr>
          <p:cNvSpPr>
            <a:spLocks noGrp="1"/>
          </p:cNvSpPr>
          <p:nvPr>
            <p:ph type="title"/>
          </p:nvPr>
        </p:nvSpPr>
        <p:spPr>
          <a:xfrm>
            <a:off x="760412" y="1600200"/>
            <a:ext cx="2360613" cy="411162"/>
          </a:xfrm>
        </p:spPr>
        <p:txBody>
          <a:bodyPr>
            <a:normAutofit fontScale="90000"/>
          </a:bodyPr>
          <a:lstStyle/>
          <a:p>
            <a:r>
              <a:rPr lang="en-US" altLang="en-US" dirty="0"/>
              <a:t>Contact</a:t>
            </a:r>
          </a:p>
        </p:txBody>
      </p:sp>
      <p:pic>
        <p:nvPicPr>
          <p:cNvPr id="11" name="Picture 10" descr="A person in a suit and tie&#10;&#10;Description automatically generated">
            <a:extLst>
              <a:ext uri="{FF2B5EF4-FFF2-40B4-BE49-F238E27FC236}">
                <a16:creationId xmlns:a16="http://schemas.microsoft.com/office/drawing/2014/main" id="{54D1EAB4-7DBC-4E5B-9291-5BA167D110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61" b="18339"/>
          <a:stretch/>
        </p:blipFill>
        <p:spPr>
          <a:xfrm>
            <a:off x="892087" y="2253771"/>
            <a:ext cx="2459126" cy="2459126"/>
          </a:xfrm>
          <a:prstGeom prst="ellipse">
            <a:avLst/>
          </a:prstGeom>
        </p:spPr>
      </p:pic>
      <p:pic>
        <p:nvPicPr>
          <p:cNvPr id="12" name="Picture 11" descr="A person in a suit and tie&#10;&#10;Description automatically generated">
            <a:extLst>
              <a:ext uri="{FF2B5EF4-FFF2-40B4-BE49-F238E27FC236}">
                <a16:creationId xmlns:a16="http://schemas.microsoft.com/office/drawing/2014/main" id="{B5DB9633-1BD3-4A2C-A74F-ED73B09197A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18" t="-6" r="818" b="20006"/>
          <a:stretch/>
        </p:blipFill>
        <p:spPr>
          <a:xfrm>
            <a:off x="4783680" y="2209801"/>
            <a:ext cx="2377531" cy="2456614"/>
          </a:xfrm>
          <a:prstGeom prst="ellipse">
            <a:avLst/>
          </a:prstGeom>
        </p:spPr>
      </p:pic>
      <p:pic>
        <p:nvPicPr>
          <p:cNvPr id="13" name="Picture 12" descr="A person in a suit and tie&#10;&#10;Description automatically generated">
            <a:extLst>
              <a:ext uri="{FF2B5EF4-FFF2-40B4-BE49-F238E27FC236}">
                <a16:creationId xmlns:a16="http://schemas.microsoft.com/office/drawing/2014/main" id="{C4AC3054-95A5-44F9-A3CF-4279127835E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3" b="20263"/>
          <a:stretch/>
        </p:blipFill>
        <p:spPr>
          <a:xfrm>
            <a:off x="8593678" y="2253771"/>
            <a:ext cx="2382927" cy="2459126"/>
          </a:xfrm>
          <a:prstGeom prst="ellipse">
            <a:avLst/>
          </a:prstGeom>
        </p:spPr>
      </p:pic>
      <p:sp>
        <p:nvSpPr>
          <p:cNvPr id="14" name="object 8">
            <a:extLst>
              <a:ext uri="{FF2B5EF4-FFF2-40B4-BE49-F238E27FC236}">
                <a16:creationId xmlns:a16="http://schemas.microsoft.com/office/drawing/2014/main" id="{74EC9C8D-4ECA-4477-9A99-4AA43C0942EA}"/>
              </a:ext>
            </a:extLst>
          </p:cNvPr>
          <p:cNvSpPr txBox="1"/>
          <p:nvPr/>
        </p:nvSpPr>
        <p:spPr>
          <a:xfrm>
            <a:off x="9142412" y="4960536"/>
            <a:ext cx="2711732" cy="1001975"/>
          </a:xfrm>
          <a:prstGeom prst="rect">
            <a:avLst/>
          </a:prstGeom>
        </p:spPr>
        <p:txBody>
          <a:bodyPr vert="horz" wrap="square" lIns="0" tIns="16925" rIns="0" bIns="0" rtlCol="0">
            <a:spAutoFit/>
          </a:bodyPr>
          <a:lstStyle/>
          <a:p>
            <a:pPr marL="16924">
              <a:spcBef>
                <a:spcPts val="133"/>
              </a:spcBef>
            </a:pPr>
            <a:r>
              <a:rPr lang="en-US" sz="1600" b="1" spc="-7" dirty="0">
                <a:solidFill>
                  <a:srgbClr val="0D0D0D"/>
                </a:solidFill>
                <a:latin typeface="Arial"/>
                <a:cs typeface="Calibri"/>
              </a:rPr>
              <a:t>Iman Hosseini</a:t>
            </a:r>
            <a:endParaRPr lang="en-US" sz="1600" dirty="0">
              <a:solidFill>
                <a:prstClr val="black"/>
              </a:solidFill>
              <a:latin typeface="Arial"/>
              <a:cs typeface="Calibri"/>
            </a:endParaRPr>
          </a:p>
          <a:p>
            <a:pPr marL="16924">
              <a:spcBef>
                <a:spcPts val="7"/>
              </a:spcBef>
            </a:pPr>
            <a:r>
              <a:rPr lang="en-US" sz="1600" spc="-7" dirty="0">
                <a:solidFill>
                  <a:srgbClr val="0D0D0D"/>
                </a:solidFill>
                <a:latin typeface="Arial"/>
                <a:cs typeface="Calibri"/>
              </a:rPr>
              <a:t>Associate</a:t>
            </a:r>
          </a:p>
          <a:p>
            <a:pPr marL="16924">
              <a:spcBef>
                <a:spcPts val="7"/>
              </a:spcBef>
            </a:pPr>
            <a:r>
              <a:rPr lang="en-US" sz="1600" b="1" spc="-7" dirty="0">
                <a:solidFill>
                  <a:srgbClr val="64C9D6"/>
                </a:solidFill>
                <a:latin typeface="Arial"/>
                <a:cs typeface="Calibri"/>
              </a:rPr>
              <a:t>T: </a:t>
            </a:r>
            <a:r>
              <a:rPr lang="en-US" sz="1600" dirty="0">
                <a:solidFill>
                  <a:srgbClr val="444444"/>
                </a:solidFill>
                <a:latin typeface="Arial"/>
              </a:rPr>
              <a:t>604-484-1725</a:t>
            </a:r>
          </a:p>
          <a:p>
            <a:pPr marL="16924">
              <a:spcBef>
                <a:spcPts val="7"/>
              </a:spcBef>
            </a:pPr>
            <a:r>
              <a:rPr lang="en-US" sz="1600" b="1" dirty="0">
                <a:solidFill>
                  <a:srgbClr val="444444"/>
                </a:solidFill>
                <a:latin typeface="Arial"/>
                <a:cs typeface="Calibri"/>
              </a:rPr>
              <a:t>ihosseini@ahbl.ca</a:t>
            </a:r>
            <a:endParaRPr lang="en-US" sz="1600" b="1" dirty="0">
              <a:solidFill>
                <a:prstClr val="black"/>
              </a:solidFill>
              <a:latin typeface="Arial"/>
              <a:cs typeface="Calibri"/>
            </a:endParaRPr>
          </a:p>
        </p:txBody>
      </p:sp>
    </p:spTree>
    <p:extLst>
      <p:ext uri="{BB962C8B-B14F-4D97-AF65-F5344CB8AC3E}">
        <p14:creationId xmlns:p14="http://schemas.microsoft.com/office/powerpoint/2010/main" val="26950973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3">
            <a:extLst>
              <a:ext uri="{FF2B5EF4-FFF2-40B4-BE49-F238E27FC236}">
                <a16:creationId xmlns:a16="http://schemas.microsoft.com/office/drawing/2014/main" id="{356EAC4F-F678-414E-BB0C-5ED32BB980BD}"/>
              </a:ext>
            </a:extLst>
          </p:cNvPr>
          <p:cNvSpPr>
            <a:spLocks noGrp="1"/>
          </p:cNvSpPr>
          <p:nvPr>
            <p:ph type="title"/>
          </p:nvPr>
        </p:nvSpPr>
        <p:spPr/>
        <p:txBody>
          <a:bodyPr/>
          <a:lstStyle/>
          <a:p>
            <a:r>
              <a:rPr lang="en-US" altLang="en-US" dirty="0"/>
              <a:t>Stay Connected!</a:t>
            </a:r>
          </a:p>
        </p:txBody>
      </p:sp>
      <p:sp>
        <p:nvSpPr>
          <p:cNvPr id="53251" name="Content Placeholder 4">
            <a:extLst>
              <a:ext uri="{FF2B5EF4-FFF2-40B4-BE49-F238E27FC236}">
                <a16:creationId xmlns:a16="http://schemas.microsoft.com/office/drawing/2014/main" id="{6CAAFF45-6704-4CE1-B1F3-C3E8F9A7C501}"/>
              </a:ext>
            </a:extLst>
          </p:cNvPr>
          <p:cNvSpPr>
            <a:spLocks noGrp="1"/>
          </p:cNvSpPr>
          <p:nvPr>
            <p:ph idx="1"/>
          </p:nvPr>
        </p:nvSpPr>
        <p:spPr>
          <a:xfrm>
            <a:off x="1827211" y="1828800"/>
            <a:ext cx="9752013" cy="4343400"/>
          </a:xfrm>
        </p:spPr>
        <p:txBody>
          <a:bodyPr>
            <a:normAutofit/>
          </a:bodyPr>
          <a:lstStyle/>
          <a:p>
            <a:pPr marL="0" indent="0">
              <a:buNone/>
              <a:defRPr/>
            </a:pPr>
            <a:r>
              <a:rPr lang="en-US" altLang="en-US" dirty="0"/>
              <a:t>Join our mailing list to receive updates from the </a:t>
            </a:r>
            <a:r>
              <a:rPr lang="en-US" altLang="en-US" dirty="0" err="1"/>
              <a:t>Labour</a:t>
            </a:r>
            <a:r>
              <a:rPr lang="en-US" altLang="en-US" dirty="0"/>
              <a:t> + Employment group by subscribing to our blogs </a:t>
            </a:r>
            <a:r>
              <a:rPr lang="en-US" altLang="en-US" dirty="0">
                <a:hlinkClick r:id="rId2"/>
              </a:rPr>
              <a:t>here</a:t>
            </a:r>
            <a:r>
              <a:rPr lang="en-US" altLang="en-US" dirty="0"/>
              <a:t>.</a:t>
            </a:r>
          </a:p>
          <a:p>
            <a:pPr marL="0" indent="0">
              <a:buNone/>
              <a:defRPr/>
            </a:pPr>
            <a:endParaRPr lang="en-US" altLang="en-US" dirty="0"/>
          </a:p>
          <a:p>
            <a:pPr marL="0" indent="0">
              <a:buNone/>
              <a:defRPr/>
            </a:pPr>
            <a:endParaRPr lang="en-US" altLang="en-US" dirty="0"/>
          </a:p>
          <a:p>
            <a:pPr marL="0" indent="0">
              <a:buNone/>
              <a:defRPr/>
            </a:pPr>
            <a:r>
              <a:rPr lang="en-US" altLang="en-US" dirty="0"/>
              <a:t>For more information about our firm, please visit </a:t>
            </a:r>
            <a:r>
              <a:rPr lang="en-US" altLang="en-US" dirty="0">
                <a:hlinkClick r:id="rId3"/>
              </a:rPr>
              <a:t>ahbl.ca</a:t>
            </a:r>
            <a:r>
              <a:rPr lang="en-US" altLang="en-US" dirty="0"/>
              <a:t>. Alternatively, you can email us at </a:t>
            </a:r>
            <a:r>
              <a:rPr lang="en-US" altLang="en-US" dirty="0">
                <a:hlinkClick r:id="rId4"/>
              </a:rPr>
              <a:t>info@ahbl.ca</a:t>
            </a:r>
            <a:r>
              <a:rPr lang="en-US" altLang="en-US" dirty="0"/>
              <a:t> for any general questions you may have.</a:t>
            </a:r>
            <a:endParaRPr lang="en-US" altLang="en-US" sz="2000" dirty="0"/>
          </a:p>
          <a:p>
            <a:pPr marL="0" indent="0">
              <a:buNone/>
              <a:defRPr/>
            </a:pPr>
            <a:endParaRPr lang="en-US" altLang="en-US" sz="2000" dirty="0"/>
          </a:p>
        </p:txBody>
      </p:sp>
      <p:sp>
        <p:nvSpPr>
          <p:cNvPr id="6" name="Oval 5">
            <a:extLst>
              <a:ext uri="{FF2B5EF4-FFF2-40B4-BE49-F238E27FC236}">
                <a16:creationId xmlns:a16="http://schemas.microsoft.com/office/drawing/2014/main" id="{A1DF4C4C-9BAA-4110-AFA1-A65548A23A2D}"/>
              </a:ext>
            </a:extLst>
          </p:cNvPr>
          <p:cNvSpPr/>
          <p:nvPr/>
        </p:nvSpPr>
        <p:spPr bwMode="auto">
          <a:xfrm>
            <a:off x="684212" y="1752600"/>
            <a:ext cx="990600" cy="990600"/>
          </a:xfrm>
          <a:prstGeom prst="ellipse">
            <a:avLst/>
          </a:prstGeom>
          <a:solidFill>
            <a:srgbClr val="64C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dirty="0"/>
          </a:p>
        </p:txBody>
      </p:sp>
      <p:pic>
        <p:nvPicPr>
          <p:cNvPr id="65541" name="Picture 5">
            <a:extLst>
              <a:ext uri="{FF2B5EF4-FFF2-40B4-BE49-F238E27FC236}">
                <a16:creationId xmlns:a16="http://schemas.microsoft.com/office/drawing/2014/main" id="{86F68C4C-F117-4483-853F-C02B524A127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0751" y="1989139"/>
            <a:ext cx="517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658117FA-346F-4610-BE3C-5ABC8B097E53}"/>
              </a:ext>
            </a:extLst>
          </p:cNvPr>
          <p:cNvSpPr/>
          <p:nvPr/>
        </p:nvSpPr>
        <p:spPr bwMode="auto">
          <a:xfrm>
            <a:off x="684212" y="3505200"/>
            <a:ext cx="990600" cy="990600"/>
          </a:xfrm>
          <a:prstGeom prst="ellipse">
            <a:avLst/>
          </a:prstGeom>
          <a:solidFill>
            <a:srgbClr val="64C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35522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967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09600" y="274638"/>
            <a:ext cx="10969625" cy="1143000"/>
          </a:xfrm>
        </p:spPr>
        <p:txBody>
          <a:bodyPr wrap="square" anchor="ctr">
            <a:normAutofit/>
          </a:bodyPr>
          <a:lstStyle/>
          <a:p>
            <a:r>
              <a:rPr lang="en-CA" dirty="0"/>
              <a:t>B.C. – Workers Compensation Act </a:t>
            </a:r>
            <a:endParaRPr lang="en-US" dirty="0"/>
          </a:p>
        </p:txBody>
      </p:sp>
      <p:graphicFrame>
        <p:nvGraphicFramePr>
          <p:cNvPr id="18" name="Content Placeholder 3">
            <a:extLst>
              <a:ext uri="{FF2B5EF4-FFF2-40B4-BE49-F238E27FC236}">
                <a16:creationId xmlns:a16="http://schemas.microsoft.com/office/drawing/2014/main" id="{654D25C8-E2FE-1A7A-5AFD-D66C1D211479}"/>
              </a:ext>
            </a:extLst>
          </p:cNvPr>
          <p:cNvGraphicFramePr>
            <a:graphicFrameLocks noGrp="1"/>
          </p:cNvGraphicFramePr>
          <p:nvPr>
            <p:ph idx="1"/>
            <p:extLst>
              <p:ext uri="{D42A27DB-BD31-4B8C-83A1-F6EECF244321}">
                <p14:modId xmlns:p14="http://schemas.microsoft.com/office/powerpoint/2010/main" val="1701325699"/>
              </p:ext>
            </p:extLst>
          </p:nvPr>
        </p:nvGraphicFramePr>
        <p:xfrm>
          <a:off x="609441" y="1752601"/>
          <a:ext cx="10969943"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9063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09600" y="274638"/>
            <a:ext cx="10969625" cy="1143000"/>
          </a:xfrm>
        </p:spPr>
        <p:txBody>
          <a:bodyPr wrap="square" anchor="ctr">
            <a:normAutofit/>
          </a:bodyPr>
          <a:lstStyle/>
          <a:p>
            <a:r>
              <a:rPr lang="en-CA" dirty="0"/>
              <a:t>B.C. – Workers Compensation Act </a:t>
            </a:r>
            <a:endParaRPr lang="en-US" dirty="0"/>
          </a:p>
        </p:txBody>
      </p:sp>
      <p:graphicFrame>
        <p:nvGraphicFramePr>
          <p:cNvPr id="18" name="Content Placeholder 3">
            <a:extLst>
              <a:ext uri="{FF2B5EF4-FFF2-40B4-BE49-F238E27FC236}">
                <a16:creationId xmlns:a16="http://schemas.microsoft.com/office/drawing/2014/main" id="{654D25C8-E2FE-1A7A-5AFD-D66C1D211479}"/>
              </a:ext>
            </a:extLst>
          </p:cNvPr>
          <p:cNvGraphicFramePr>
            <a:graphicFrameLocks noGrp="1"/>
          </p:cNvGraphicFramePr>
          <p:nvPr>
            <p:ph idx="1"/>
            <p:extLst>
              <p:ext uri="{D42A27DB-BD31-4B8C-83A1-F6EECF244321}">
                <p14:modId xmlns:p14="http://schemas.microsoft.com/office/powerpoint/2010/main" val="2833326293"/>
              </p:ext>
            </p:extLst>
          </p:nvPr>
        </p:nvGraphicFramePr>
        <p:xfrm>
          <a:off x="609441" y="1752601"/>
          <a:ext cx="10969943"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7859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09600" y="274638"/>
            <a:ext cx="10969625" cy="1143000"/>
          </a:xfrm>
        </p:spPr>
        <p:txBody>
          <a:bodyPr wrap="square" anchor="ctr">
            <a:normAutofit/>
          </a:bodyPr>
          <a:lstStyle/>
          <a:p>
            <a:r>
              <a:rPr lang="en-CA" dirty="0"/>
              <a:t>B.C. – </a:t>
            </a:r>
            <a:r>
              <a:rPr lang="en-CA" i="1" dirty="0"/>
              <a:t>Labour Relations Code</a:t>
            </a:r>
            <a:endParaRPr lang="en-US" i="1" dirty="0"/>
          </a:p>
        </p:txBody>
      </p:sp>
      <p:graphicFrame>
        <p:nvGraphicFramePr>
          <p:cNvPr id="18" name="Content Placeholder 3">
            <a:extLst>
              <a:ext uri="{FF2B5EF4-FFF2-40B4-BE49-F238E27FC236}">
                <a16:creationId xmlns:a16="http://schemas.microsoft.com/office/drawing/2014/main" id="{E51BE9E6-145A-2141-F78A-6C1D8D44A56E}"/>
              </a:ext>
            </a:extLst>
          </p:cNvPr>
          <p:cNvGraphicFramePr>
            <a:graphicFrameLocks noGrp="1"/>
          </p:cNvGraphicFramePr>
          <p:nvPr>
            <p:ph idx="1"/>
            <p:extLst>
              <p:ext uri="{D42A27DB-BD31-4B8C-83A1-F6EECF244321}">
                <p14:modId xmlns:p14="http://schemas.microsoft.com/office/powerpoint/2010/main" val="1169731077"/>
              </p:ext>
            </p:extLst>
          </p:nvPr>
        </p:nvGraphicFramePr>
        <p:xfrm>
          <a:off x="609282" y="1905000"/>
          <a:ext cx="10969943"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6937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09600" y="274638"/>
            <a:ext cx="10969625" cy="1143000"/>
          </a:xfrm>
        </p:spPr>
        <p:txBody>
          <a:bodyPr wrap="square" anchor="ctr">
            <a:normAutofit/>
          </a:bodyPr>
          <a:lstStyle/>
          <a:p>
            <a:r>
              <a:rPr lang="en-CA" dirty="0"/>
              <a:t>B.C – Human Rights Tribunal</a:t>
            </a:r>
            <a:endParaRPr lang="en-US" dirty="0"/>
          </a:p>
        </p:txBody>
      </p:sp>
      <p:graphicFrame>
        <p:nvGraphicFramePr>
          <p:cNvPr id="18" name="Content Placeholder 3">
            <a:extLst>
              <a:ext uri="{FF2B5EF4-FFF2-40B4-BE49-F238E27FC236}">
                <a16:creationId xmlns:a16="http://schemas.microsoft.com/office/drawing/2014/main" id="{9CE8378B-0C7A-AD9B-5E59-DE4BD344D5EA}"/>
              </a:ext>
            </a:extLst>
          </p:cNvPr>
          <p:cNvGraphicFramePr>
            <a:graphicFrameLocks noGrp="1"/>
          </p:cNvGraphicFramePr>
          <p:nvPr>
            <p:ph idx="1"/>
            <p:extLst>
              <p:ext uri="{D42A27DB-BD31-4B8C-83A1-F6EECF244321}">
                <p14:modId xmlns:p14="http://schemas.microsoft.com/office/powerpoint/2010/main" val="2194475614"/>
              </p:ext>
            </p:extLst>
          </p:nvPr>
        </p:nvGraphicFramePr>
        <p:xfrm>
          <a:off x="609441" y="1752601"/>
          <a:ext cx="10969943"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7479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09600" y="274638"/>
            <a:ext cx="10969625" cy="1143000"/>
          </a:xfrm>
        </p:spPr>
        <p:txBody>
          <a:bodyPr wrap="square" anchor="ctr">
            <a:normAutofit/>
          </a:bodyPr>
          <a:lstStyle/>
          <a:p>
            <a:r>
              <a:rPr lang="en-CA" dirty="0"/>
              <a:t>B.C. – Future changes?</a:t>
            </a:r>
            <a:endParaRPr lang="en-US" dirty="0"/>
          </a:p>
        </p:txBody>
      </p:sp>
      <p:graphicFrame>
        <p:nvGraphicFramePr>
          <p:cNvPr id="19" name="Content Placeholder 3">
            <a:extLst>
              <a:ext uri="{FF2B5EF4-FFF2-40B4-BE49-F238E27FC236}">
                <a16:creationId xmlns:a16="http://schemas.microsoft.com/office/drawing/2014/main" id="{28E4D506-B2A1-0CB9-BB08-84DE8F52A6EC}"/>
              </a:ext>
            </a:extLst>
          </p:cNvPr>
          <p:cNvGraphicFramePr>
            <a:graphicFrameLocks/>
          </p:cNvGraphicFramePr>
          <p:nvPr>
            <p:extLst>
              <p:ext uri="{D42A27DB-BD31-4B8C-83A1-F6EECF244321}">
                <p14:modId xmlns:p14="http://schemas.microsoft.com/office/powerpoint/2010/main" val="1820476876"/>
              </p:ext>
            </p:extLst>
          </p:nvPr>
        </p:nvGraphicFramePr>
        <p:xfrm>
          <a:off x="3122612" y="2057400"/>
          <a:ext cx="751222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black background with a black square&#10;&#10;Description automatically generated with medium confidence">
            <a:extLst>
              <a:ext uri="{FF2B5EF4-FFF2-40B4-BE49-F238E27FC236}">
                <a16:creationId xmlns:a16="http://schemas.microsoft.com/office/drawing/2014/main" id="{7B2AB208-DC42-444E-93D9-3E6A5635A840}"/>
              </a:ext>
            </a:extLst>
          </p:cNvPr>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01593" y="2209800"/>
            <a:ext cx="965665" cy="965664"/>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67FA09A7-374B-4A47-A5D0-79888CCB1C8A}"/>
              </a:ext>
            </a:extLst>
          </p:cNvPr>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13777" y="3634070"/>
            <a:ext cx="1171756" cy="1171756"/>
          </a:xfrm>
          <a:prstGeom prst="rect">
            <a:avLst/>
          </a:prstGeom>
        </p:spPr>
      </p:pic>
      <p:pic>
        <p:nvPicPr>
          <p:cNvPr id="10" name="Picture 9" descr="A black background with a black square&#10;&#10;Description automatically generated with medium confidence">
            <a:extLst>
              <a:ext uri="{FF2B5EF4-FFF2-40B4-BE49-F238E27FC236}">
                <a16:creationId xmlns:a16="http://schemas.microsoft.com/office/drawing/2014/main" id="{1195171F-8379-4725-B324-35284FC6DF58}"/>
              </a:ext>
            </a:extLst>
          </p:cNvPr>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01593" y="5200762"/>
            <a:ext cx="965665" cy="965664"/>
          </a:xfrm>
          <a:prstGeom prst="rect">
            <a:avLst/>
          </a:prstGeom>
        </p:spPr>
      </p:pic>
    </p:spTree>
    <p:extLst>
      <p:ext uri="{BB962C8B-B14F-4D97-AF65-F5344CB8AC3E}">
        <p14:creationId xmlns:p14="http://schemas.microsoft.com/office/powerpoint/2010/main" val="4988458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Office Theme">
  <a:themeElements>
    <a:clrScheme name="AHBL">
      <a:dk1>
        <a:sysClr val="windowText" lastClr="000000"/>
      </a:dk1>
      <a:lt1>
        <a:srgbClr val="FFFFFF"/>
      </a:lt1>
      <a:dk2>
        <a:srgbClr val="64C9D6"/>
      </a:dk2>
      <a:lt2>
        <a:srgbClr val="A4A6A8"/>
      </a:lt2>
      <a:accent1>
        <a:srgbClr val="ADC536"/>
      </a:accent1>
      <a:accent2>
        <a:srgbClr val="64C9D6"/>
      </a:accent2>
      <a:accent3>
        <a:srgbClr val="A4A6A8"/>
      </a:accent3>
      <a:accent4>
        <a:srgbClr val="E1E1E1"/>
      </a:accent4>
      <a:accent5>
        <a:srgbClr val="FFFFFF"/>
      </a:accent5>
      <a:accent6>
        <a:srgbClr val="EBF1DD"/>
      </a:accent6>
      <a:hlink>
        <a:srgbClr val="64C9D6"/>
      </a:hlink>
      <a:folHlink>
        <a:srgbClr val="20717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dpi="0" rotWithShape="1">
          <a:blip xmlns:r="http://schemas.openxmlformats.org/officeDocument/2006/relationships" r:embed="rId1"/>
          <a:srcRect/>
          <a:stretch>
            <a:fillRect l="-1000" t="-6000" r="-2000" b="-20000"/>
          </a:stretch>
        </a:blipFill>
        <a:ln w="38100">
          <a:noFill/>
        </a:ln>
      </a:spPr>
      <a:bodyPr/>
      <a:lstStyle/>
      <a: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369BBCB305154C8D4B515B100E1531" ma:contentTypeVersion="0" ma:contentTypeDescription="Create a new document." ma:contentTypeScope="" ma:versionID="ee05ccc07c3d4d405239af09f66dd8a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CF33DF-330C-495B-A0C6-0EBC8BB533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03954C3-5ACE-4C32-860D-25A07FB93D6D}">
  <ds:schemaRefs>
    <ds:schemaRef ds:uri="http://schemas.microsoft.com/office/2006/metadata/properties"/>
    <ds:schemaRef ds:uri="http://purl.org/dc/dcmitype/"/>
    <ds:schemaRef ds:uri="http://purl.org/dc/term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DCEFB8A0-F26D-49DD-813B-7AEED6D19A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AHBL Theme</Template>
  <TotalTime>20146</TotalTime>
  <Words>3086</Words>
  <Application>Microsoft Office PowerPoint</Application>
  <PresentationFormat>Custom</PresentationFormat>
  <Paragraphs>336</Paragraphs>
  <Slides>44</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Arial Black</vt:lpstr>
      <vt:lpstr>Calibri</vt:lpstr>
      <vt:lpstr>Courier New</vt:lpstr>
      <vt:lpstr>Symbol</vt:lpstr>
      <vt:lpstr>Wingdings</vt:lpstr>
      <vt:lpstr>Office Theme</vt:lpstr>
      <vt:lpstr>BEST PRACTICES FOR OFFER LETTERS &amp; EMPLOYMENT CONTRACTS</vt:lpstr>
      <vt:lpstr>Today we will cover:</vt:lpstr>
      <vt:lpstr>Recent Legislation (B.C., Ontario, Canada)</vt:lpstr>
      <vt:lpstr>B.C. – Pay Transparency Act</vt:lpstr>
      <vt:lpstr>B.C. – Workers Compensation Act </vt:lpstr>
      <vt:lpstr>B.C. – Workers Compensation Act </vt:lpstr>
      <vt:lpstr>B.C. – Labour Relations Code</vt:lpstr>
      <vt:lpstr>B.C – Human Rights Tribunal</vt:lpstr>
      <vt:lpstr>B.C. – Future changes?</vt:lpstr>
      <vt:lpstr>Ontario</vt:lpstr>
      <vt:lpstr>Federal</vt:lpstr>
      <vt:lpstr>UPDATE ON Enforceable CONTRACTUAL TERMINATION LANGUAGE</vt:lpstr>
      <vt:lpstr>As you know…</vt:lpstr>
      <vt:lpstr>As you know…</vt:lpstr>
      <vt:lpstr>New Case: Dufault v. The Corporation of the Township of Ignace</vt:lpstr>
      <vt:lpstr>New Case: Dufault v. The Corporation of the Township of Ignace</vt:lpstr>
      <vt:lpstr>New Case: Dufault v. The Corporation of the Township of Ignace</vt:lpstr>
      <vt:lpstr>New Case: Dufault v. The Corporation of the Township of Ignace</vt:lpstr>
      <vt:lpstr>New Case: Dufault v. The Corporation of the Township of Ignace</vt:lpstr>
      <vt:lpstr>Main Takeaways from Dufault</vt:lpstr>
      <vt:lpstr>TIPS FOR MAKING CHANGES TO CONTRACTS DURING EMPLOYMENT</vt:lpstr>
      <vt:lpstr>As you know…</vt:lpstr>
      <vt:lpstr>As you know…</vt:lpstr>
      <vt:lpstr>Best Practices </vt:lpstr>
      <vt:lpstr>USE OF FIXED VERSUS INDEFINITE TERM CONTRACTS</vt:lpstr>
      <vt:lpstr>Risks of Fixed Term Contracts</vt:lpstr>
      <vt:lpstr>Risks of Fixed Term Contracts (Cont’d)</vt:lpstr>
      <vt:lpstr>Howard v. Benson Group Inc., 2016 ONCA 256</vt:lpstr>
      <vt:lpstr>Howard v. Benson Group Inc., 2016 ONCA 256</vt:lpstr>
      <vt:lpstr>Howard v. Benson Group Inc., 2016 ONCA 256</vt:lpstr>
      <vt:lpstr>The Law Since Howard</vt:lpstr>
      <vt:lpstr>Drafting Fixed Term Contract Clauses</vt:lpstr>
      <vt:lpstr>CHALLENGES AND SOLUTIONS FOR CREATING CONTRACTS FOR USE IN MULTIPLE PROVINCES / TERRITORIES </vt:lpstr>
      <vt:lpstr>Challenges </vt:lpstr>
      <vt:lpstr>Probationary Period Across Canada </vt:lpstr>
      <vt:lpstr>Challenges – B.C. vs. ON</vt:lpstr>
      <vt:lpstr>Andros v. Colliers Macaulay Nicolls Inc., 2019 ONCA 679</vt:lpstr>
      <vt:lpstr>Best Practices</vt:lpstr>
      <vt:lpstr>Best Practices (cont’d)</vt:lpstr>
      <vt:lpstr>questions?</vt:lpstr>
      <vt:lpstr>Contact</vt:lpstr>
      <vt:lpstr>Stay Connected!</vt:lpstr>
      <vt:lpstr>PowerPoint Presentation</vt:lpstr>
      <vt:lpstr>PowerPoint Presentation</vt:lpstr>
    </vt:vector>
  </TitlesOfParts>
  <Company>Alexander Holburn Beaudin &amp; Lang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 Allison</dc:creator>
  <cp:lastModifiedBy>SARI, Hossein</cp:lastModifiedBy>
  <cp:revision>169</cp:revision>
  <cp:lastPrinted>2022-02-08T17:42:47Z</cp:lastPrinted>
  <dcterms:created xsi:type="dcterms:W3CDTF">2021-05-21T19:16:14Z</dcterms:created>
  <dcterms:modified xsi:type="dcterms:W3CDTF">2024-04-24T20:51:16Z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0x01010075369BBCB305154C8D4B515B100E1531</vt:lpwstr>
  </property>
</Properties>
</file>